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vnd.openxmlformats-officedocument.spreadsheetml.sheet" Extension="xlsx"/>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presentationml.notesSlide+xml" PartName="/ppt/notesSlides/notesSlide1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drawingml.chart+xml" PartName="/ppt/charts/chart2.xml"/>
  <Override ContentType="application/vnd.ms-office.chartstyle+xml" PartName="/ppt/charts/style2.xml"/>
  <Override ContentType="application/vnd.ms-office.chartcolorstyle+xml" PartName="/ppt/charts/colors2.xml"/>
  <Override ContentType="application/vnd.openxmlformats-officedocument.presentationml.notesSlide+xml" PartName="/ppt/notesSlides/notesSlide16.xml"/>
  <Override ContentType="application/vnd.openxmlformats-officedocument.drawingml.chart+xml" PartName="/ppt/charts/chart3.xml"/>
  <Override ContentType="application/vnd.ms-office.chartstyle+xml" PartName="/ppt/charts/style3.xml"/>
  <Override ContentType="application/vnd.ms-office.chartcolorstyle+xml" PartName="/ppt/charts/colors3.xml"/>
  <Override ContentType="application/vnd.openxmlformats-officedocument.drawingml.chart+xml" PartName="/ppt/charts/chart4.xml"/>
  <Override ContentType="application/vnd.ms-office.chartstyle+xml" PartName="/ppt/charts/style4.xml"/>
  <Override ContentType="application/vnd.ms-office.chartcolorstyle+xml" PartName="/ppt/charts/colors4.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drawingml.chart+xml" PartName="/ppt/charts/chart5.xml"/>
  <Override ContentType="application/vnd.ms-office.chartstyle+xml" PartName="/ppt/charts/style5.xml"/>
  <Override ContentType="application/vnd.ms-office.chartcolorstyle+xml" PartName="/ppt/charts/colors5.xml"/>
  <Override ContentType="application/vnd.openxmlformats-officedocument.presentationml.notesSlide+xml" PartName="/ppt/notesSlides/notesSlide23.xml"/>
  <Override ContentType="application/vnd.openxmlformats-officedocument.drawingml.chart+xml" PartName="/ppt/charts/chart6.xml"/>
  <Override ContentType="application/vnd.ms-office.chartstyle+xml" PartName="/ppt/charts/style6.xml"/>
  <Override ContentType="application/vnd.ms-office.chartcolorstyle+xml" PartName="/ppt/charts/colors6.xml"/>
  <Override ContentType="application/vnd.openxmlformats-officedocument.drawingml.chart+xml" PartName="/ppt/charts/chart7.xml"/>
  <Override ContentType="application/vnd.ms-office.chartstyle+xml" PartName="/ppt/charts/style7.xml"/>
  <Override ContentType="application/vnd.ms-office.chartcolorstyle+xml" PartName="/ppt/charts/colors7.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drawingml.chart+xml" PartName="/ppt/charts/chart8.xml"/>
  <Override ContentType="application/vnd.ms-office.chartstyle+xml" PartName="/ppt/charts/style8.xml"/>
  <Override ContentType="application/vnd.ms-office.chartcolorstyle+xml" PartName="/ppt/charts/colors8.xml"/>
  <Override ContentType="application/vnd.openxmlformats-officedocument.presentationml.notesSlide+xml" PartName="/ppt/notesSlides/notesSlide38.xml"/>
  <Override ContentType="application/vnd.openxmlformats-officedocument.drawingml.chart+xml" PartName="/ppt/charts/chart9.xml"/>
  <Override ContentType="application/vnd.ms-office.chartstyle+xml" PartName="/ppt/charts/style9.xml"/>
  <Override ContentType="application/vnd.ms-office.chartcolorstyle+xml" PartName="/ppt/charts/colors9.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drawingml.chart+xml" PartName="/ppt/charts/chart10.xml"/>
  <Override ContentType="application/vnd.ms-office.chartstyle+xml" PartName="/ppt/charts/style10.xml"/>
  <Override ContentType="application/vnd.ms-office.chartcolorstyle+xml" PartName="/ppt/charts/colors10.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drawingml.chart+xml" PartName="/ppt/charts/chart11.xml"/>
  <Override ContentType="application/vnd.ms-office.chartstyle+xml" PartName="/ppt/charts/style11.xml"/>
  <Override ContentType="application/vnd.ms-office.chartcolorstyle+xml" PartName="/ppt/charts/colors11.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drawingml.chart+xml" PartName="/ppt/charts/chart12.xml"/>
  <Override ContentType="application/vnd.ms-office.chartstyle+xml" PartName="/ppt/charts/style12.xml"/>
  <Override ContentType="application/vnd.ms-office.chartcolorstyle+xml" PartName="/ppt/charts/colors12.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drawingml.chart+xml" PartName="/ppt/charts/chart13.xml"/>
  <Override ContentType="application/vnd.ms-office.chartstyle+xml" PartName="/ppt/charts/style13.xml"/>
  <Override ContentType="application/vnd.ms-office.chartcolorstyle+xml" PartName="/ppt/charts/colors13.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drawingml.chart+xml" PartName="/ppt/charts/chart14.xml"/>
  <Override ContentType="application/vnd.ms-office.chartstyle+xml" PartName="/ppt/charts/style14.xml"/>
  <Override ContentType="application/vnd.ms-office.chartcolorstyle+xml" PartName="/ppt/charts/colors1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drawingml.chart+xml" PartName="/ppt/charts/chart15.xml"/>
  <Override ContentType="application/vnd.ms-office.chartstyle+xml" PartName="/ppt/charts/style15.xml"/>
  <Override ContentType="application/vnd.ms-office.chartcolorstyle+xml" PartName="/ppt/charts/colors15.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drawingml.chart+xml" PartName="/ppt/charts/chart16.xml"/>
  <Override ContentType="application/vnd.ms-office.chartstyle+xml" PartName="/ppt/charts/style16.xml"/>
  <Override ContentType="application/vnd.ms-office.chartcolorstyle+xml" PartName="/ppt/charts/colors16.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drawingml.chart+xml" PartName="/ppt/charts/chart17.xml"/>
  <Override ContentType="application/vnd.ms-office.chartstyle+xml" PartName="/ppt/charts/style17.xml"/>
  <Override ContentType="application/vnd.ms-office.chartcolorstyle+xml" PartName="/ppt/charts/colors1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drawingml.chart+xml" PartName="/ppt/charts/chart18.xml"/>
  <Override ContentType="application/vnd.ms-office.chartstyle+xml" PartName="/ppt/charts/style18.xml"/>
  <Override ContentType="application/vnd.ms-office.chartcolorstyle+xml" PartName="/ppt/charts/colors18.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drawingml.chart+xml" PartName="/ppt/charts/chart19.xml"/>
  <Override ContentType="application/vnd.ms-office.chartstyle+xml" PartName="/ppt/charts/style19.xml"/>
  <Override ContentType="application/vnd.ms-office.chartcolorstyle+xml" PartName="/ppt/charts/colors19.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92.xml"/>
  <Override ContentType="application/vnd.openxmlformats-officedocument.drawingml.chart+xml" PartName="/ppt/charts/chart20.xml"/>
  <Override ContentType="application/vnd.ms-office.chartstyle+xml" PartName="/ppt/charts/style20.xml"/>
  <Override ContentType="application/vnd.ms-office.chartcolorstyle+xml" PartName="/ppt/charts/colors20.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drawingml.chart+xml" PartName="/ppt/charts/chart21.xml"/>
  <Override ContentType="application/vnd.ms-office.chartstyle+xml" PartName="/ppt/charts/style21.xml"/>
  <Override ContentType="application/vnd.ms-office.chartcolorstyle+xml" PartName="/ppt/charts/colors21.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drawingml.chart+xml" PartName="/ppt/charts/chart22.xml"/>
  <Override ContentType="application/vnd.ms-office.chartstyle+xml" PartName="/ppt/charts/style22.xml"/>
  <Override ContentType="application/vnd.ms-office.chartcolorstyle+xml" PartName="/ppt/charts/colors2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6190" r:id="rId1"/>
  </p:sldMasterIdLst>
  <p:notesMasterIdLst>
    <p:notesMasterId r:id="rId142"/>
  </p:notesMasterIdLst>
  <p:sldIdLst>
    <p:sldId id="256" r:id="rId2"/>
    <p:sldId id="415" r:id="rId3"/>
    <p:sldId id="568" r:id="rId4"/>
    <p:sldId id="569" r:id="rId5"/>
    <p:sldId id="570" r:id="rId6"/>
    <p:sldId id="406" r:id="rId7"/>
    <p:sldId id="457" r:id="rId8"/>
    <p:sldId id="407" r:id="rId9"/>
    <p:sldId id="402" r:id="rId10"/>
    <p:sldId id="403" r:id="rId11"/>
    <p:sldId id="581" r:id="rId12"/>
    <p:sldId id="582" r:id="rId13"/>
    <p:sldId id="583" r:id="rId14"/>
    <p:sldId id="584" r:id="rId15"/>
    <p:sldId id="426" r:id="rId16"/>
    <p:sldId id="463" r:id="rId17"/>
    <p:sldId id="464" r:id="rId18"/>
    <p:sldId id="571" r:id="rId19"/>
    <p:sldId id="572" r:id="rId20"/>
    <p:sldId id="468" r:id="rId21"/>
    <p:sldId id="392" r:id="rId22"/>
    <p:sldId id="585" r:id="rId23"/>
    <p:sldId id="395" r:id="rId24"/>
    <p:sldId id="469" r:id="rId25"/>
    <p:sldId id="472" r:id="rId26"/>
    <p:sldId id="424" r:id="rId27"/>
    <p:sldId id="266" r:id="rId28"/>
    <p:sldId id="268" r:id="rId29"/>
    <p:sldId id="454" r:id="rId30"/>
    <p:sldId id="427" r:id="rId31"/>
    <p:sldId id="428" r:id="rId32"/>
    <p:sldId id="477" r:id="rId33"/>
    <p:sldId id="381" r:id="rId34"/>
    <p:sldId id="382" r:id="rId35"/>
    <p:sldId id="478" r:id="rId36"/>
    <p:sldId id="384" r:id="rId37"/>
    <p:sldId id="386" r:id="rId38"/>
    <p:sldId id="396" r:id="rId39"/>
    <p:sldId id="260" r:id="rId40"/>
    <p:sldId id="429" r:id="rId41"/>
    <p:sldId id="261" r:id="rId42"/>
    <p:sldId id="430" r:id="rId43"/>
    <p:sldId id="573" r:id="rId44"/>
    <p:sldId id="264" r:id="rId45"/>
    <p:sldId id="563" r:id="rId46"/>
    <p:sldId id="565" r:id="rId47"/>
    <p:sldId id="566" r:id="rId48"/>
    <p:sldId id="564" r:id="rId49"/>
    <p:sldId id="567" r:id="rId50"/>
    <p:sldId id="438" r:id="rId51"/>
    <p:sldId id="479" r:id="rId52"/>
    <p:sldId id="480" r:id="rId53"/>
    <p:sldId id="411" r:id="rId54"/>
    <p:sldId id="482" r:id="rId55"/>
    <p:sldId id="483" r:id="rId56"/>
    <p:sldId id="484" r:id="rId57"/>
    <p:sldId id="485" r:id="rId58"/>
    <p:sldId id="500" r:id="rId59"/>
    <p:sldId id="486" r:id="rId60"/>
    <p:sldId id="487" r:id="rId61"/>
    <p:sldId id="494" r:id="rId62"/>
    <p:sldId id="495" r:id="rId63"/>
    <p:sldId id="496" r:id="rId64"/>
    <p:sldId id="497" r:id="rId65"/>
    <p:sldId id="498" r:id="rId66"/>
    <p:sldId id="499" r:id="rId67"/>
    <p:sldId id="574" r:id="rId68"/>
    <p:sldId id="490" r:id="rId69"/>
    <p:sldId id="491" r:id="rId70"/>
    <p:sldId id="492" r:id="rId71"/>
    <p:sldId id="493" r:id="rId72"/>
    <p:sldId id="501" r:id="rId73"/>
    <p:sldId id="502" r:id="rId74"/>
    <p:sldId id="503" r:id="rId75"/>
    <p:sldId id="504" r:id="rId76"/>
    <p:sldId id="506" r:id="rId77"/>
    <p:sldId id="507" r:id="rId78"/>
    <p:sldId id="508" r:id="rId79"/>
    <p:sldId id="509" r:id="rId80"/>
    <p:sldId id="510" r:id="rId81"/>
    <p:sldId id="511" r:id="rId82"/>
    <p:sldId id="512" r:id="rId83"/>
    <p:sldId id="513" r:id="rId84"/>
    <p:sldId id="514" r:id="rId85"/>
    <p:sldId id="515" r:id="rId86"/>
    <p:sldId id="516" r:id="rId87"/>
    <p:sldId id="517" r:id="rId88"/>
    <p:sldId id="518" r:id="rId89"/>
    <p:sldId id="519" r:id="rId90"/>
    <p:sldId id="520" r:id="rId91"/>
    <p:sldId id="521" r:id="rId92"/>
    <p:sldId id="522" r:id="rId93"/>
    <p:sldId id="523" r:id="rId94"/>
    <p:sldId id="524" r:id="rId95"/>
    <p:sldId id="525" r:id="rId96"/>
    <p:sldId id="526" r:id="rId97"/>
    <p:sldId id="527" r:id="rId98"/>
    <p:sldId id="528" r:id="rId99"/>
    <p:sldId id="529" r:id="rId100"/>
    <p:sldId id="530" r:id="rId101"/>
    <p:sldId id="531" r:id="rId102"/>
    <p:sldId id="532" r:id="rId103"/>
    <p:sldId id="533" r:id="rId104"/>
    <p:sldId id="534" r:id="rId105"/>
    <p:sldId id="536" r:id="rId106"/>
    <p:sldId id="537" r:id="rId107"/>
    <p:sldId id="539" r:id="rId108"/>
    <p:sldId id="541" r:id="rId109"/>
    <p:sldId id="542" r:id="rId110"/>
    <p:sldId id="543" r:id="rId111"/>
    <p:sldId id="544" r:id="rId112"/>
    <p:sldId id="575" r:id="rId113"/>
    <p:sldId id="577" r:id="rId114"/>
    <p:sldId id="576" r:id="rId115"/>
    <p:sldId id="545" r:id="rId116"/>
    <p:sldId id="546" r:id="rId117"/>
    <p:sldId id="547" r:id="rId118"/>
    <p:sldId id="548" r:id="rId119"/>
    <p:sldId id="549" r:id="rId120"/>
    <p:sldId id="550" r:id="rId121"/>
    <p:sldId id="551" r:id="rId122"/>
    <p:sldId id="552" r:id="rId123"/>
    <p:sldId id="553" r:id="rId124"/>
    <p:sldId id="554" r:id="rId125"/>
    <p:sldId id="555" r:id="rId126"/>
    <p:sldId id="556" r:id="rId127"/>
    <p:sldId id="557" r:id="rId128"/>
    <p:sldId id="558" r:id="rId129"/>
    <p:sldId id="559" r:id="rId130"/>
    <p:sldId id="578" r:id="rId131"/>
    <p:sldId id="579" r:id="rId132"/>
    <p:sldId id="580" r:id="rId133"/>
    <p:sldId id="397" r:id="rId134"/>
    <p:sldId id="476" r:id="rId135"/>
    <p:sldId id="398" r:id="rId136"/>
    <p:sldId id="475" r:id="rId137"/>
    <p:sldId id="393" r:id="rId138"/>
    <p:sldId id="262" r:id="rId139"/>
    <p:sldId id="562" r:id="rId140"/>
    <p:sldId id="263" r:id="rId141"/>
  </p:sldIdLst>
  <p:sldSz cx="12192000" cy="6858000"/>
  <p:notesSz cx="6797675" cy="9928225"/>
  <p:defaultTextStyle>
    <a:defPPr>
      <a:defRPr lang="en-US"/>
    </a:defPPr>
    <a:lvl1pPr algn="ctr" defTabSz="457200" rtl="0" fontAlgn="base">
      <a:spcBef>
        <a:spcPct val="0"/>
      </a:spcBef>
      <a:spcAft>
        <a:spcPct val="0"/>
      </a:spcAft>
      <a:defRPr kern="1200">
        <a:solidFill>
          <a:schemeClr val="tx1"/>
        </a:solidFill>
        <a:latin typeface="Arial" charset="0"/>
        <a:ea typeface="+mn-ea"/>
        <a:cs typeface="Arial" charset="0"/>
      </a:defRPr>
    </a:lvl1pPr>
    <a:lvl2pPr marL="457200" algn="ctr" defTabSz="457200" rtl="0" fontAlgn="base">
      <a:spcBef>
        <a:spcPct val="0"/>
      </a:spcBef>
      <a:spcAft>
        <a:spcPct val="0"/>
      </a:spcAft>
      <a:defRPr kern="1200">
        <a:solidFill>
          <a:schemeClr val="tx1"/>
        </a:solidFill>
        <a:latin typeface="Arial" charset="0"/>
        <a:ea typeface="+mn-ea"/>
        <a:cs typeface="Arial" charset="0"/>
      </a:defRPr>
    </a:lvl2pPr>
    <a:lvl3pPr marL="914400" algn="ctr" defTabSz="457200" rtl="0" fontAlgn="base">
      <a:spcBef>
        <a:spcPct val="0"/>
      </a:spcBef>
      <a:spcAft>
        <a:spcPct val="0"/>
      </a:spcAft>
      <a:defRPr kern="1200">
        <a:solidFill>
          <a:schemeClr val="tx1"/>
        </a:solidFill>
        <a:latin typeface="Arial" charset="0"/>
        <a:ea typeface="+mn-ea"/>
        <a:cs typeface="Arial" charset="0"/>
      </a:defRPr>
    </a:lvl3pPr>
    <a:lvl4pPr marL="1371600" algn="ctr" defTabSz="457200" rtl="0" fontAlgn="base">
      <a:spcBef>
        <a:spcPct val="0"/>
      </a:spcBef>
      <a:spcAft>
        <a:spcPct val="0"/>
      </a:spcAft>
      <a:defRPr kern="1200">
        <a:solidFill>
          <a:schemeClr val="tx1"/>
        </a:solidFill>
        <a:latin typeface="Arial" charset="0"/>
        <a:ea typeface="+mn-ea"/>
        <a:cs typeface="Arial" charset="0"/>
      </a:defRPr>
    </a:lvl4pPr>
    <a:lvl5pPr marL="1828800" algn="ctr"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2" pos="182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1" autoAdjust="0"/>
    <p:restoredTop sz="67894" autoAdjust="0"/>
  </p:normalViewPr>
  <p:slideViewPr>
    <p:cSldViewPr snapToGrid="0">
      <p:cViewPr varScale="1">
        <p:scale>
          <a:sx n="79" d="100"/>
          <a:sy n="79" d="100"/>
        </p:scale>
        <p:origin x="1614" y="84"/>
      </p:cViewPr>
      <p:guideLst>
        <p:guide pos="1822"/>
        <p:guide orient="horz" pos="2160"/>
      </p:guideLst>
    </p:cSldViewPr>
  </p:slideViewPr>
  <p:outlineViewPr>
    <p:cViewPr>
      <p:scale>
        <a:sx n="33" d="100"/>
        <a:sy n="33" d="100"/>
      </p:scale>
      <p:origin x="0" y="-47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arget="NULL" TargetMode="External" Type="http://schemas.openxmlformats.org/officeDocument/2006/relationships/oleObject"/><Relationship Id="rId2" Target="colors1.xml" Type="http://schemas.microsoft.com/office/2011/relationships/chartColorStyle"/><Relationship Id="rId1" Target="style1.xml" Type="http://schemas.microsoft.com/office/2011/relationships/chartStyle"/></Relationships>
</file>

<file path=ppt/charts/_rels/chart10.xml.rels><?xml version="1.0" encoding="UTF-8" standalone="yes" ?><Relationships xmlns="http://schemas.openxmlformats.org/package/2006/relationships"><Relationship Id="rId3" Target="NULL" TargetMode="External" Type="http://schemas.openxmlformats.org/officeDocument/2006/relationships/oleObject"/><Relationship Id="rId2" Target="colors10.xml" Type="http://schemas.microsoft.com/office/2011/relationships/chartColorStyle"/><Relationship Id="rId1" Target="style10.xml" Type="http://schemas.microsoft.com/office/2011/relationships/chartStyle"/></Relationships>
</file>

<file path=ppt/charts/_rels/chart11.xml.rels><?xml version="1.0" encoding="UTF-8" standalone="yes" ?><Relationships xmlns="http://schemas.openxmlformats.org/package/2006/relationships"><Relationship Id="rId3" Target="NULL" TargetMode="External" Type="http://schemas.openxmlformats.org/officeDocument/2006/relationships/oleObject"/><Relationship Id="rId2" Target="colors11.xml" Type="http://schemas.microsoft.com/office/2011/relationships/chartColorStyle"/><Relationship Id="rId1" Target="style11.xml" Type="http://schemas.microsoft.com/office/2011/relationships/chartStyle"/></Relationships>
</file>

<file path=ppt/charts/_rels/chart12.xml.rels><?xml version="1.0" encoding="UTF-8" standalone="yes" ?><Relationships xmlns="http://schemas.openxmlformats.org/package/2006/relationships"><Relationship Id="rId3" Target="NULL" TargetMode="External" Type="http://schemas.openxmlformats.org/officeDocument/2006/relationships/oleObject"/><Relationship Id="rId2" Target="colors12.xml" Type="http://schemas.microsoft.com/office/2011/relationships/chartColorStyle"/><Relationship Id="rId1" Target="style12.xml" Type="http://schemas.microsoft.com/office/2011/relationships/chartStyle"/></Relationships>
</file>

<file path=ppt/charts/_rels/chart13.xml.rels><?xml version="1.0" encoding="UTF-8" standalone="yes" ?><Relationships xmlns="http://schemas.openxmlformats.org/package/2006/relationships"><Relationship Id="rId3" Target="NULL" TargetMode="External" Type="http://schemas.openxmlformats.org/officeDocument/2006/relationships/oleObject"/><Relationship Id="rId2" Target="colors13.xml" Type="http://schemas.microsoft.com/office/2011/relationships/chartColorStyle"/><Relationship Id="rId1" Target="style13.xml" Type="http://schemas.microsoft.com/office/2011/relationships/chartStyle"/></Relationships>
</file>

<file path=ppt/charts/_rels/chart14.xml.rels><?xml version="1.0" encoding="UTF-8" standalone="yes" ?><Relationships xmlns="http://schemas.openxmlformats.org/package/2006/relationships"><Relationship Id="rId3" Target="NULL" TargetMode="External" Type="http://schemas.openxmlformats.org/officeDocument/2006/relationships/oleObject"/><Relationship Id="rId2" Target="colors14.xml" Type="http://schemas.microsoft.com/office/2011/relationships/chartColorStyle"/><Relationship Id="rId1" Target="style14.xml" Type="http://schemas.microsoft.com/office/2011/relationships/chartStyle"/></Relationships>
</file>

<file path=ppt/charts/_rels/chart15.xml.rels><?xml version="1.0" encoding="UTF-8" standalone="yes" ?><Relationships xmlns="http://schemas.openxmlformats.org/package/2006/relationships"><Relationship Id="rId3" Target="NULL" TargetMode="External" Type="http://schemas.openxmlformats.org/officeDocument/2006/relationships/oleObject"/><Relationship Id="rId2" Target="colors15.xml" Type="http://schemas.microsoft.com/office/2011/relationships/chartColorStyle"/><Relationship Id="rId1" Target="style15.xml" Type="http://schemas.microsoft.com/office/2011/relationships/chartStyle"/></Relationships>
</file>

<file path=ppt/charts/_rels/chart16.xml.rels><?xml version="1.0" encoding="UTF-8" standalone="yes" ?><Relationships xmlns="http://schemas.openxmlformats.org/package/2006/relationships"><Relationship Id="rId3" Target="NULL" TargetMode="External" Type="http://schemas.openxmlformats.org/officeDocument/2006/relationships/oleObject"/><Relationship Id="rId2" Target="colors16.xml" Type="http://schemas.microsoft.com/office/2011/relationships/chartColorStyle"/><Relationship Id="rId1" Target="style16.xml" Type="http://schemas.microsoft.com/office/2011/relationships/chartStyle"/></Relationships>
</file>

<file path=ppt/charts/_rels/chart17.xml.rels><?xml version="1.0" encoding="UTF-8" standalone="yes" ?><Relationships xmlns="http://schemas.openxmlformats.org/package/2006/relationships"><Relationship Id="rId3" Target="NULL" TargetMode="External" Type="http://schemas.openxmlformats.org/officeDocument/2006/relationships/oleObject"/><Relationship Id="rId2" Target="colors17.xml" Type="http://schemas.microsoft.com/office/2011/relationships/chartColorStyle"/><Relationship Id="rId1" Target="style17.xml" Type="http://schemas.microsoft.com/office/2011/relationships/chartStyle"/></Relationships>
</file>

<file path=ppt/charts/_rels/chart18.xml.rels><?xml version="1.0" encoding="UTF-8" standalone="yes" ?><Relationships xmlns="http://schemas.openxmlformats.org/package/2006/relationships"><Relationship Id="rId3" Target="NULL" TargetMode="External" Type="http://schemas.openxmlformats.org/officeDocument/2006/relationships/oleObject"/><Relationship Id="rId2" Target="colors18.xml" Type="http://schemas.microsoft.com/office/2011/relationships/chartColorStyle"/><Relationship Id="rId1" Target="style18.xml" Type="http://schemas.microsoft.com/office/2011/relationships/chartStyle"/></Relationships>
</file>

<file path=ppt/charts/_rels/chart19.xml.rels><?xml version="1.0" encoding="UTF-8" standalone="yes" ?><Relationships xmlns="http://schemas.openxmlformats.org/package/2006/relationships"><Relationship Id="rId3" Target="NULL" TargetMode="External" Type="http://schemas.openxmlformats.org/officeDocument/2006/relationships/oleObject"/><Relationship Id="rId2" Target="colors19.xml" Type="http://schemas.microsoft.com/office/2011/relationships/chartColorStyle"/><Relationship Id="rId1" Target="style19.xml" Type="http://schemas.microsoft.com/office/2011/relationships/chartStyle"/></Relationships>
</file>

<file path=ppt/charts/_rels/chart2.xml.rels><?xml version="1.0" encoding="UTF-8" standalone="yes" ?><Relationships xmlns="http://schemas.openxmlformats.org/package/2006/relationships"><Relationship Id="rId3" Target="NULL" TargetMode="External" Type="http://schemas.openxmlformats.org/officeDocument/2006/relationships/oleObject"/><Relationship Id="rId2" Target="colors2.xml" Type="http://schemas.microsoft.com/office/2011/relationships/chartColorStyle"/><Relationship Id="rId1" Target="style2.xml" Type="http://schemas.microsoft.com/office/2011/relationships/chartStyle"/></Relationships>
</file>

<file path=ppt/charts/_rels/chart20.xml.rels><?xml version="1.0" encoding="UTF-8" standalone="yes" ?><Relationships xmlns="http://schemas.openxmlformats.org/package/2006/relationships"><Relationship Id="rId3" Target="NULL" TargetMode="External" Type="http://schemas.openxmlformats.org/officeDocument/2006/relationships/oleObject"/><Relationship Id="rId2" Target="colors20.xml" Type="http://schemas.microsoft.com/office/2011/relationships/chartColorStyle"/><Relationship Id="rId1" Target="style20.xml" Type="http://schemas.microsoft.com/office/2011/relationships/chartStyle"/></Relationships>
</file>

<file path=ppt/charts/_rels/chart21.xml.rels><?xml version="1.0" encoding="UTF-8" standalone="yes" ?><Relationships xmlns="http://schemas.openxmlformats.org/package/2006/relationships"><Relationship Id="rId3" Target="NULL" TargetMode="External" Type="http://schemas.openxmlformats.org/officeDocument/2006/relationships/oleObject"/><Relationship Id="rId2" Target="colors21.xml" Type="http://schemas.microsoft.com/office/2011/relationships/chartColorStyle"/><Relationship Id="rId1" Target="style21.xml" Type="http://schemas.microsoft.com/office/2011/relationships/chartStyle"/></Relationships>
</file>

<file path=ppt/charts/_rels/chart22.xml.rels><?xml version="1.0" encoding="UTF-8" standalone="yes" ?><Relationships xmlns="http://schemas.openxmlformats.org/package/2006/relationships"><Relationship Id="rId3" Target="NULL" TargetMode="External" Type="http://schemas.openxmlformats.org/officeDocument/2006/relationships/oleObject"/><Relationship Id="rId2" Target="colors22.xml" Type="http://schemas.microsoft.com/office/2011/relationships/chartColorStyle"/><Relationship Id="rId1" Target="style22.xml" Type="http://schemas.microsoft.com/office/2011/relationships/chartStyle"/></Relationships>
</file>

<file path=ppt/charts/_rels/chart3.xml.rels><?xml version="1.0" encoding="UTF-8" standalone="yes" ?><Relationships xmlns="http://schemas.openxmlformats.org/package/2006/relationships"><Relationship Id="rId3" Target="NULL" TargetMode="External" Type="http://schemas.openxmlformats.org/officeDocument/2006/relationships/oleObject"/><Relationship Id="rId2" Target="colors3.xml" Type="http://schemas.microsoft.com/office/2011/relationships/chartColorStyle"/><Relationship Id="rId1" Target="style3.xml" Type="http://schemas.microsoft.com/office/2011/relationships/chartStyle"/></Relationships>
</file>

<file path=ppt/charts/_rels/chart4.xml.rels><?xml version="1.0" encoding="UTF-8" standalone="yes" ?><Relationships xmlns="http://schemas.openxmlformats.org/package/2006/relationships"><Relationship Id="rId3" Target="NULL" TargetMode="External" Type="http://schemas.openxmlformats.org/officeDocument/2006/relationships/oleObject"/><Relationship Id="rId2" Target="colors4.xml" Type="http://schemas.microsoft.com/office/2011/relationships/chartColorStyle"/><Relationship Id="rId1" Target="style4.xml" Type="http://schemas.microsoft.com/office/2011/relationships/chartStyle"/></Relationships>
</file>

<file path=ppt/charts/_rels/chart5.xml.rels><?xml version="1.0" encoding="UTF-8" standalone="yes" ?><Relationships xmlns="http://schemas.openxmlformats.org/package/2006/relationships"><Relationship Id="rId3" Target="NULL" TargetMode="External" Type="http://schemas.openxmlformats.org/officeDocument/2006/relationships/oleObject"/><Relationship Id="rId2" Target="colors5.xml" Type="http://schemas.microsoft.com/office/2011/relationships/chartColorStyle"/><Relationship Id="rId1" Target="style5.xml" Type="http://schemas.microsoft.com/office/2011/relationships/chartStyle"/></Relationships>
</file>

<file path=ppt/charts/_rels/chart6.xml.rels><?xml version="1.0" encoding="UTF-8" standalone="yes" ?><Relationships xmlns="http://schemas.openxmlformats.org/package/2006/relationships"><Relationship Id="rId3" Target="NULL" TargetMode="External" Type="http://schemas.openxmlformats.org/officeDocument/2006/relationships/oleObject"/><Relationship Id="rId2" Target="colors6.xml" Type="http://schemas.microsoft.com/office/2011/relationships/chartColorStyle"/><Relationship Id="rId1" Target="style6.xml" Type="http://schemas.microsoft.com/office/2011/relationships/chartStyle"/></Relationships>
</file>

<file path=ppt/charts/_rels/chart7.xml.rels><?xml version="1.0" encoding="UTF-8" standalone="yes" ?><Relationships xmlns="http://schemas.openxmlformats.org/package/2006/relationships"><Relationship Id="rId3" Target="NULL" TargetMode="External" Type="http://schemas.openxmlformats.org/officeDocument/2006/relationships/oleObject"/><Relationship Id="rId2" Target="colors7.xml" Type="http://schemas.microsoft.com/office/2011/relationships/chartColorStyle"/><Relationship Id="rId1" Target="style7.xml" Type="http://schemas.microsoft.com/office/2011/relationships/chartStyle"/></Relationships>
</file>

<file path=ppt/charts/_rels/chart8.xml.rels><?xml version="1.0" encoding="UTF-8" standalone="yes" ?><Relationships xmlns="http://schemas.openxmlformats.org/package/2006/relationships"><Relationship Id="rId3" Target="NULL" TargetMode="External" Type="http://schemas.openxmlformats.org/officeDocument/2006/relationships/oleObject"/><Relationship Id="rId2" Target="colors8.xml" Type="http://schemas.microsoft.com/office/2011/relationships/chartColorStyle"/><Relationship Id="rId1" Target="style8.xml" Type="http://schemas.microsoft.com/office/2011/relationships/chartStyle"/></Relationships>
</file>

<file path=ppt/charts/_rels/chart9.xml.rels><?xml version="1.0" encoding="UTF-8" standalone="yes" ?><Relationships xmlns="http://schemas.openxmlformats.org/package/2006/relationships"><Relationship Id="rId3" Target="NULL" TargetMode="External" Type="http://schemas.openxmlformats.org/officeDocument/2006/relationships/oleObject"/><Relationship Id="rId2" Target="colors9.xml" Type="http://schemas.microsoft.com/office/2011/relationships/chartColorStyle"/><Relationship Id="rId1" Target="style9.xml" Type="http://schemas.microsoft.com/office/2011/relationships/chartStyle"/></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 4</c:v>
                </c:pt>
              </c:strCache>
            </c:strRef>
          </c:tx>
          <c:spPr>
            <a:solidFill>
              <a:schemeClr val="accent5"/>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1183-4CB1-811E-474BE07B9BFA}"/>
              </c:ext>
            </c:extLst>
          </c:dPt>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1183-4CB1-811E-474BE07B9BFA}"/>
              </c:ext>
            </c:extLst>
          </c:dPt>
          <c:dPt>
            <c:idx val="2"/>
            <c:invertIfNegative val="0"/>
            <c:bubble3D val="0"/>
            <c:spPr>
              <a:solidFill>
                <a:schemeClr val="accent1"/>
              </a:solidFill>
              <a:ln>
                <a:solidFill>
                  <a:schemeClr val="accent2"/>
                </a:solidFill>
              </a:ln>
              <a:effectLst/>
            </c:spPr>
            <c:extLst xmlns:c16r2="http://schemas.microsoft.com/office/drawing/2015/06/chart">
              <c:ext xmlns:c16="http://schemas.microsoft.com/office/drawing/2014/chart" uri="{C3380CC4-5D6E-409C-BE32-E72D297353CC}">
                <c16:uniqueId val="{00000005-1183-4CB1-811E-474BE07B9B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доходы</c:v>
                </c:pt>
                <c:pt idx="1">
                  <c:v>расходы</c:v>
                </c:pt>
                <c:pt idx="2">
                  <c:v>дефицит</c:v>
                </c:pt>
                <c:pt idx="3">
                  <c:v> </c:v>
                </c:pt>
              </c:strCache>
            </c:strRef>
          </c:cat>
          <c:val>
            <c:numRef>
              <c:f>Лист1!$B$2:$B$5</c:f>
              <c:numCache>
                <c:formatCode>General</c:formatCode>
                <c:ptCount val="4"/>
                <c:pt idx="0">
                  <c:v>1658872</c:v>
                </c:pt>
                <c:pt idx="1">
                  <c:v>1705453</c:v>
                </c:pt>
                <c:pt idx="2">
                  <c:v>46581</c:v>
                </c:pt>
                <c:pt idx="3">
                  <c:v>0</c:v>
                </c:pt>
              </c:numCache>
            </c:numRef>
          </c:val>
          <c:extLst xmlns:c16r2="http://schemas.microsoft.com/office/drawing/2015/06/chart">
            <c:ext xmlns:c16="http://schemas.microsoft.com/office/drawing/2014/chart" uri="{C3380CC4-5D6E-409C-BE32-E72D297353CC}">
              <c16:uniqueId val="{00000000-186C-41CF-BE1B-5425490FC84D}"/>
            </c:ext>
          </c:extLst>
        </c:ser>
        <c:ser>
          <c:idx val="1"/>
          <c:order val="1"/>
          <c:tx>
            <c:strRef>
              <c:f>Лист1!$C$1</c:f>
              <c:strCache>
                <c:ptCount val="1"/>
                <c:pt idx="0">
                  <c:v> 2</c:v>
                </c:pt>
              </c:strCache>
            </c:strRef>
          </c:tx>
          <c:spPr>
            <a:solidFill>
              <a:schemeClr val="accent2"/>
            </a:solidFill>
            <a:ln>
              <a:noFill/>
            </a:ln>
            <a:effectLst/>
          </c:spPr>
          <c:invertIfNegative val="0"/>
          <c:cat>
            <c:strRef>
              <c:f>Лист1!$A$2:$A$5</c:f>
              <c:strCache>
                <c:ptCount val="4"/>
                <c:pt idx="0">
                  <c:v>доходы</c:v>
                </c:pt>
                <c:pt idx="1">
                  <c:v>расходы</c:v>
                </c:pt>
                <c:pt idx="2">
                  <c:v>дефицит</c:v>
                </c:pt>
                <c:pt idx="3">
                  <c:v> </c:v>
                </c:pt>
              </c:strCache>
            </c:strRef>
          </c:cat>
          <c:val>
            <c:numRef>
              <c:f>Лист1!$C$2:$C$5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186C-41CF-BE1B-5425490FC84D}"/>
            </c:ext>
          </c:extLst>
        </c:ser>
        <c:ser>
          <c:idx val="2"/>
          <c:order val="2"/>
          <c:tx>
            <c:strRef>
              <c:f>Лист1!$D$1</c:f>
              <c:strCache>
                <c:ptCount val="1"/>
                <c:pt idx="0">
                  <c:v> 3</c:v>
                </c:pt>
              </c:strCache>
            </c:strRef>
          </c:tx>
          <c:spPr>
            <a:solidFill>
              <a:schemeClr val="accent3"/>
            </a:solidFill>
            <a:ln>
              <a:noFill/>
            </a:ln>
            <a:effectLst/>
          </c:spPr>
          <c:invertIfNegative val="0"/>
          <c:cat>
            <c:strRef>
              <c:f>Лист1!$A$2:$A$5</c:f>
              <c:strCache>
                <c:ptCount val="4"/>
                <c:pt idx="0">
                  <c:v>доходы</c:v>
                </c:pt>
                <c:pt idx="1">
                  <c:v>расходы</c:v>
                </c:pt>
                <c:pt idx="2">
                  <c:v>дефицит</c:v>
                </c:pt>
                <c:pt idx="3">
                  <c:v> </c:v>
                </c:pt>
              </c:strCache>
            </c:strRef>
          </c:cat>
          <c:val>
            <c:numRef>
              <c:f>Лист1!$D$2:$D$5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186C-41CF-BE1B-5425490FC84D}"/>
            </c:ext>
          </c:extLst>
        </c:ser>
        <c:dLbls>
          <c:showLegendKey val="0"/>
          <c:showVal val="0"/>
          <c:showCatName val="0"/>
          <c:showSerName val="0"/>
          <c:showPercent val="0"/>
          <c:showBubbleSize val="0"/>
        </c:dLbls>
        <c:gapWidth val="219"/>
        <c:axId val="438785264"/>
        <c:axId val="438785656"/>
      </c:barChart>
      <c:catAx>
        <c:axId val="43878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8785656"/>
        <c:crosses val="autoZero"/>
        <c:auto val="1"/>
        <c:lblAlgn val="ctr"/>
        <c:lblOffset val="100"/>
        <c:noMultiLvlLbl val="0"/>
      </c:catAx>
      <c:valAx>
        <c:axId val="438785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878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6.0869433224256059E-2"/>
          <c:y val="8.8964171583087517E-2"/>
          <c:w val="0.92672977312495031"/>
          <c:h val="0.84229538812411231"/>
        </c:manualLayout>
      </c:layout>
      <c:barChart>
        <c:barDir val="col"/>
        <c:grouping val="clustered"/>
        <c:varyColors val="0"/>
        <c:ser>
          <c:idx val="0"/>
          <c:order val="0"/>
          <c:tx>
            <c:strRef>
              <c:f>Лист1!$B$1</c:f>
              <c:strCache>
                <c:ptCount val="1"/>
                <c:pt idx="0">
                  <c:v> 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c:v>
                </c:pt>
                <c:pt idx="1">
                  <c:v>2022</c:v>
                </c:pt>
                <c:pt idx="2">
                  <c:v>2023</c:v>
                </c:pt>
                <c:pt idx="3">
                  <c:v> </c:v>
                </c:pt>
              </c:strCache>
            </c:strRef>
          </c:cat>
          <c:val>
            <c:numRef>
              <c:f>Лист1!$B$2:$B$5</c:f>
              <c:numCache>
                <c:formatCode>General</c:formatCode>
                <c:ptCount val="4"/>
                <c:pt idx="0">
                  <c:v>593619.43999999994</c:v>
                </c:pt>
                <c:pt idx="1">
                  <c:v>825107.04</c:v>
                </c:pt>
                <c:pt idx="2">
                  <c:v>594695.36</c:v>
                </c:pt>
                <c:pt idx="3">
                  <c:v>0</c:v>
                </c:pt>
              </c:numCache>
            </c:numRef>
          </c:val>
          <c:extLst xmlns:c16r2="http://schemas.microsoft.com/office/drawing/2015/06/chart">
            <c:ext xmlns:c16="http://schemas.microsoft.com/office/drawing/2014/chart" uri="{C3380CC4-5D6E-409C-BE32-E72D297353CC}">
              <c16:uniqueId val="{00000000-6D64-41ED-808C-B24160331B06}"/>
            </c:ext>
          </c:extLst>
        </c:ser>
        <c:ser>
          <c:idx val="1"/>
          <c:order val="1"/>
          <c:tx>
            <c:strRef>
              <c:f>Лист1!$C$1</c:f>
              <c:strCache>
                <c:ptCount val="1"/>
                <c:pt idx="0">
                  <c:v>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c:v>
                </c:pt>
                <c:pt idx="1">
                  <c:v>2022</c:v>
                </c:pt>
                <c:pt idx="2">
                  <c:v>2023</c:v>
                </c:pt>
                <c:pt idx="3">
                  <c:v> </c:v>
                </c:pt>
              </c:strCache>
            </c:strRef>
          </c:cat>
          <c:val>
            <c:numRef>
              <c:f>Лист1!$C$2:$C$5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6D64-41ED-808C-B24160331B06}"/>
            </c:ext>
          </c:extLst>
        </c:ser>
        <c:ser>
          <c:idx val="2"/>
          <c:order val="2"/>
          <c:tx>
            <c:strRef>
              <c:f>Лист1!$D$1</c:f>
              <c:strCache>
                <c:ptCount val="1"/>
                <c:pt idx="0">
                  <c:v>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c:v>
                </c:pt>
                <c:pt idx="1">
                  <c:v>2022</c:v>
                </c:pt>
                <c:pt idx="2">
                  <c:v>2023</c:v>
                </c:pt>
                <c:pt idx="3">
                  <c:v> </c:v>
                </c:pt>
              </c:strCache>
            </c:strRef>
          </c:cat>
          <c:val>
            <c:numRef>
              <c:f>Лист1!$D$2:$D$5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6D64-41ED-808C-B24160331B06}"/>
            </c:ext>
          </c:extLst>
        </c:ser>
        <c:dLbls>
          <c:dLblPos val="outEnd"/>
          <c:showLegendKey val="0"/>
          <c:showVal val="1"/>
          <c:showCatName val="0"/>
          <c:showSerName val="0"/>
          <c:showPercent val="0"/>
          <c:showBubbleSize val="0"/>
        </c:dLbls>
        <c:gapWidth val="219"/>
        <c:overlap val="-27"/>
        <c:axId val="442329352"/>
        <c:axId val="443709912"/>
      </c:barChart>
      <c:catAx>
        <c:axId val="442329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43709912"/>
        <c:crosses val="autoZero"/>
        <c:auto val="1"/>
        <c:lblAlgn val="ctr"/>
        <c:lblOffset val="100"/>
        <c:noMultiLvlLbl val="0"/>
      </c:catAx>
      <c:valAx>
        <c:axId val="443709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42329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2021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план </c:v>
                </c:pt>
              </c:strCache>
            </c:strRef>
          </c:cat>
          <c:val>
            <c:numRef>
              <c:f>Лист1!$B$2</c:f>
              <c:numCache>
                <c:formatCode>General</c:formatCode>
                <c:ptCount val="1"/>
                <c:pt idx="0">
                  <c:v>47568.4</c:v>
                </c:pt>
              </c:numCache>
            </c:numRef>
          </c:val>
          <c:extLst xmlns:c16r2="http://schemas.microsoft.com/office/drawing/2015/06/chart">
            <c:ext xmlns:c16="http://schemas.microsoft.com/office/drawing/2014/chart" uri="{C3380CC4-5D6E-409C-BE32-E72D297353CC}">
              <c16:uniqueId val="{00000000-FF96-4868-8906-35998703460A}"/>
            </c:ext>
          </c:extLst>
        </c:ser>
        <c:ser>
          <c:idx val="1"/>
          <c:order val="1"/>
          <c:tx>
            <c:strRef>
              <c:f>Лист1!$C$1</c:f>
              <c:strCache>
                <c:ptCount val="1"/>
                <c:pt idx="0">
                  <c:v>2022</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план </c:v>
                </c:pt>
              </c:strCache>
            </c:strRef>
          </c:cat>
          <c:val>
            <c:numRef>
              <c:f>Лист1!$C$2</c:f>
              <c:numCache>
                <c:formatCode>General</c:formatCode>
                <c:ptCount val="1"/>
                <c:pt idx="0">
                  <c:v>48137.2</c:v>
                </c:pt>
              </c:numCache>
            </c:numRef>
          </c:val>
          <c:extLst xmlns:c16r2="http://schemas.microsoft.com/office/drawing/2015/06/chart">
            <c:ext xmlns:c16="http://schemas.microsoft.com/office/drawing/2014/chart" uri="{C3380CC4-5D6E-409C-BE32-E72D297353CC}">
              <c16:uniqueId val="{00000001-FF96-4868-8906-35998703460A}"/>
            </c:ext>
          </c:extLst>
        </c:ser>
        <c:ser>
          <c:idx val="2"/>
          <c:order val="2"/>
          <c:tx>
            <c:strRef>
              <c:f>Лист1!$D$1</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c:f>
              <c:strCache>
                <c:ptCount val="1"/>
                <c:pt idx="0">
                  <c:v>план </c:v>
                </c:pt>
              </c:strCache>
            </c:strRef>
          </c:cat>
          <c:val>
            <c:numRef>
              <c:f>Лист1!$D$2</c:f>
              <c:numCache>
                <c:formatCode>General</c:formatCode>
                <c:ptCount val="1"/>
                <c:pt idx="0">
                  <c:v>49406.2</c:v>
                </c:pt>
              </c:numCache>
            </c:numRef>
          </c:val>
          <c:extLst xmlns:c16r2="http://schemas.microsoft.com/office/drawing/2015/06/chart">
            <c:ext xmlns:c16="http://schemas.microsoft.com/office/drawing/2014/chart" uri="{C3380CC4-5D6E-409C-BE32-E72D297353CC}">
              <c16:uniqueId val="{00000002-FF96-4868-8906-35998703460A}"/>
            </c:ext>
          </c:extLst>
        </c:ser>
        <c:dLbls>
          <c:showLegendKey val="0"/>
          <c:showVal val="0"/>
          <c:showCatName val="0"/>
          <c:showSerName val="0"/>
          <c:showPercent val="0"/>
          <c:showBubbleSize val="0"/>
        </c:dLbls>
        <c:gapWidth val="219"/>
        <c:overlap val="-27"/>
        <c:axId val="471699480"/>
        <c:axId val="471699872"/>
      </c:barChart>
      <c:catAx>
        <c:axId val="47169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1699872"/>
        <c:crosses val="autoZero"/>
        <c:auto val="1"/>
        <c:lblAlgn val="ctr"/>
        <c:lblOffset val="100"/>
        <c:noMultiLvlLbl val="0"/>
      </c:catAx>
      <c:valAx>
        <c:axId val="47169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169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c:v>
                </c:pt>
                <c:pt idx="1">
                  <c:v> </c:v>
                </c:pt>
                <c:pt idx="2">
                  <c:v> </c:v>
                </c:pt>
                <c:pt idx="3">
                  <c:v> </c:v>
                </c:pt>
              </c:strCache>
            </c:strRef>
          </c:cat>
          <c:val>
            <c:numRef>
              <c:f>Лист1!$B$2:$B$5</c:f>
              <c:numCache>
                <c:formatCode>General</c:formatCode>
                <c:ptCount val="4"/>
                <c:pt idx="0">
                  <c:v>7334.52</c:v>
                </c:pt>
                <c:pt idx="1">
                  <c:v>0</c:v>
                </c:pt>
                <c:pt idx="2">
                  <c:v>0</c:v>
                </c:pt>
                <c:pt idx="3">
                  <c:v>0</c:v>
                </c:pt>
              </c:numCache>
            </c:numRef>
          </c:val>
          <c:extLst xmlns:c16r2="http://schemas.microsoft.com/office/drawing/2015/06/chart">
            <c:ext xmlns:c16="http://schemas.microsoft.com/office/drawing/2014/chart" uri="{C3380CC4-5D6E-409C-BE32-E72D297353CC}">
              <c16:uniqueId val="{00000000-A44F-4BF1-BB1C-42A93FC5908F}"/>
            </c:ext>
          </c:extLst>
        </c:ser>
        <c:ser>
          <c:idx val="1"/>
          <c:order val="1"/>
          <c:tx>
            <c:strRef>
              <c:f>Лист1!$C$1</c:f>
              <c:strCache>
                <c:ptCount val="1"/>
                <c:pt idx="0">
                  <c:v>2022</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c:v>
                </c:pt>
                <c:pt idx="1">
                  <c:v> </c:v>
                </c:pt>
                <c:pt idx="2">
                  <c:v> </c:v>
                </c:pt>
                <c:pt idx="3">
                  <c:v> </c:v>
                </c:pt>
              </c:strCache>
            </c:strRef>
          </c:cat>
          <c:val>
            <c:numRef>
              <c:f>Лист1!$C$2:$C$5</c:f>
              <c:numCache>
                <c:formatCode>General</c:formatCode>
                <c:ptCount val="4"/>
                <c:pt idx="0">
                  <c:v>6574.99</c:v>
                </c:pt>
                <c:pt idx="1">
                  <c:v>0</c:v>
                </c:pt>
                <c:pt idx="2">
                  <c:v>0</c:v>
                </c:pt>
                <c:pt idx="3">
                  <c:v>0</c:v>
                </c:pt>
              </c:numCache>
            </c:numRef>
          </c:val>
          <c:extLst xmlns:c16r2="http://schemas.microsoft.com/office/drawing/2015/06/chart">
            <c:ext xmlns:c16="http://schemas.microsoft.com/office/drawing/2014/chart" uri="{C3380CC4-5D6E-409C-BE32-E72D297353CC}">
              <c16:uniqueId val="{00000001-A44F-4BF1-BB1C-42A93FC5908F}"/>
            </c:ext>
          </c:extLst>
        </c:ser>
        <c:ser>
          <c:idx val="2"/>
          <c:order val="2"/>
          <c:tx>
            <c:strRef>
              <c:f>Лист1!$D$1</c:f>
              <c:strCache>
                <c:ptCount val="1"/>
                <c:pt idx="0">
                  <c:v>2023</c:v>
                </c:pt>
              </c:strCache>
            </c:strRef>
          </c:tx>
          <c:spPr>
            <a:solidFill>
              <a:srgbClr val="FF0000"/>
            </a:solidFill>
            <a:ln>
              <a:noFill/>
            </a:ln>
            <a:effectLst/>
          </c:spPr>
          <c:invertIfNegative val="0"/>
          <c:dLbls>
            <c:dLbl>
              <c:idx val="0"/>
              <c:layout>
                <c:manualLayout>
                  <c:x val="4.1666666666666637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764-4F42-81C6-5EA42D63C69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c:v>
                </c:pt>
                <c:pt idx="1">
                  <c:v> </c:v>
                </c:pt>
                <c:pt idx="2">
                  <c:v> </c:v>
                </c:pt>
                <c:pt idx="3">
                  <c:v> </c:v>
                </c:pt>
              </c:strCache>
            </c:strRef>
          </c:cat>
          <c:val>
            <c:numRef>
              <c:f>Лист1!$D$2:$D$5</c:f>
              <c:numCache>
                <c:formatCode>General</c:formatCode>
                <c:ptCount val="4"/>
                <c:pt idx="0">
                  <c:v>6635.8</c:v>
                </c:pt>
                <c:pt idx="1">
                  <c:v>0</c:v>
                </c:pt>
                <c:pt idx="2">
                  <c:v>0</c:v>
                </c:pt>
                <c:pt idx="3">
                  <c:v>0</c:v>
                </c:pt>
              </c:numCache>
            </c:numRef>
          </c:val>
          <c:extLst xmlns:c16r2="http://schemas.microsoft.com/office/drawing/2015/06/chart">
            <c:ext xmlns:c16="http://schemas.microsoft.com/office/drawing/2014/chart" uri="{C3380CC4-5D6E-409C-BE32-E72D297353CC}">
              <c16:uniqueId val="{00000002-A44F-4BF1-BB1C-42A93FC5908F}"/>
            </c:ext>
          </c:extLst>
        </c:ser>
        <c:dLbls>
          <c:dLblPos val="outEnd"/>
          <c:showLegendKey val="0"/>
          <c:showVal val="1"/>
          <c:showCatName val="0"/>
          <c:showSerName val="0"/>
          <c:showPercent val="0"/>
          <c:showBubbleSize val="0"/>
        </c:dLbls>
        <c:gapWidth val="219"/>
        <c:overlap val="-27"/>
        <c:axId val="473191448"/>
        <c:axId val="473191840"/>
      </c:barChart>
      <c:catAx>
        <c:axId val="47319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3191840"/>
        <c:crosses val="autoZero"/>
        <c:auto val="1"/>
        <c:lblAlgn val="ctr"/>
        <c:lblOffset val="100"/>
        <c:noMultiLvlLbl val="0"/>
      </c:catAx>
      <c:valAx>
        <c:axId val="47319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3191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 программы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 4</c:v>
                </c:pt>
              </c:strCache>
            </c:strRef>
          </c:tx>
          <c:spPr>
            <a:solidFill>
              <a:srgbClr val="FF0000"/>
            </a:solidFill>
            <a:ln>
              <a:noFill/>
            </a:ln>
            <a:effectLst/>
          </c:spPr>
          <c:invertIfNegative val="0"/>
          <c:dPt>
            <c:idx val="0"/>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1-0D42-47AD-81E0-C587668604F5}"/>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0D42-47AD-81E0-C587668604F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c:v>
                </c:pt>
                <c:pt idx="1">
                  <c:v>2022</c:v>
                </c:pt>
                <c:pt idx="2">
                  <c:v>2023</c:v>
                </c:pt>
                <c:pt idx="3">
                  <c:v> </c:v>
                </c:pt>
              </c:strCache>
            </c:strRef>
          </c:cat>
          <c:val>
            <c:numRef>
              <c:f>Лист1!$B$2:$B$5</c:f>
              <c:numCache>
                <c:formatCode>General</c:formatCode>
                <c:ptCount val="4"/>
                <c:pt idx="0">
                  <c:v>21083</c:v>
                </c:pt>
                <c:pt idx="1">
                  <c:v>7583</c:v>
                </c:pt>
                <c:pt idx="2">
                  <c:v>7583</c:v>
                </c:pt>
                <c:pt idx="3">
                  <c:v>0</c:v>
                </c:pt>
              </c:numCache>
            </c:numRef>
          </c:val>
          <c:extLst xmlns:c16r2="http://schemas.microsoft.com/office/drawing/2015/06/chart">
            <c:ext xmlns:c16="http://schemas.microsoft.com/office/drawing/2014/chart" uri="{C3380CC4-5D6E-409C-BE32-E72D297353CC}">
              <c16:uniqueId val="{00000000-BDA4-4BC9-81D4-592B9B5840C5}"/>
            </c:ext>
          </c:extLst>
        </c:ser>
        <c:ser>
          <c:idx val="1"/>
          <c:order val="1"/>
          <c:tx>
            <c:strRef>
              <c:f>Лист1!$C$1</c:f>
              <c:strCache>
                <c:ptCount val="1"/>
                <c:pt idx="0">
                  <c:v> 2</c:v>
                </c:pt>
              </c:strCache>
            </c:strRef>
          </c:tx>
          <c:spPr>
            <a:solidFill>
              <a:schemeClr val="accent2"/>
            </a:solidFill>
            <a:ln>
              <a:noFill/>
            </a:ln>
            <a:effectLst/>
          </c:spPr>
          <c:invertIfNegative val="0"/>
          <c:cat>
            <c:strRef>
              <c:f>Лист1!$A$2:$A$5</c:f>
              <c:strCache>
                <c:ptCount val="4"/>
                <c:pt idx="0">
                  <c:v>2021</c:v>
                </c:pt>
                <c:pt idx="1">
                  <c:v>2022</c:v>
                </c:pt>
                <c:pt idx="2">
                  <c:v>2023</c:v>
                </c:pt>
                <c:pt idx="3">
                  <c:v> </c:v>
                </c:pt>
              </c:strCache>
            </c:strRef>
          </c:cat>
          <c:val>
            <c:numRef>
              <c:f>Лист1!$C$2:$C$5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BDA4-4BC9-81D4-592B9B5840C5}"/>
            </c:ext>
          </c:extLst>
        </c:ser>
        <c:ser>
          <c:idx val="2"/>
          <c:order val="2"/>
          <c:tx>
            <c:strRef>
              <c:f>Лист1!$D$1</c:f>
              <c:strCache>
                <c:ptCount val="1"/>
                <c:pt idx="0">
                  <c:v> 3</c:v>
                </c:pt>
              </c:strCache>
            </c:strRef>
          </c:tx>
          <c:spPr>
            <a:solidFill>
              <a:schemeClr val="accent3"/>
            </a:solidFill>
            <a:ln>
              <a:noFill/>
            </a:ln>
            <a:effectLst/>
          </c:spPr>
          <c:invertIfNegative val="0"/>
          <c:cat>
            <c:strRef>
              <c:f>Лист1!$A$2:$A$5</c:f>
              <c:strCache>
                <c:ptCount val="4"/>
                <c:pt idx="0">
                  <c:v>2021</c:v>
                </c:pt>
                <c:pt idx="1">
                  <c:v>2022</c:v>
                </c:pt>
                <c:pt idx="2">
                  <c:v>2023</c:v>
                </c:pt>
                <c:pt idx="3">
                  <c:v> </c:v>
                </c:pt>
              </c:strCache>
            </c:strRef>
          </c:cat>
          <c:val>
            <c:numRef>
              <c:f>Лист1!$D$2:$D$5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BDA4-4BC9-81D4-592B9B5840C5}"/>
            </c:ext>
          </c:extLst>
        </c:ser>
        <c:dLbls>
          <c:showLegendKey val="0"/>
          <c:showVal val="0"/>
          <c:showCatName val="0"/>
          <c:showSerName val="0"/>
          <c:showPercent val="0"/>
          <c:showBubbleSize val="0"/>
        </c:dLbls>
        <c:gapWidth val="182"/>
        <c:axId val="473193016"/>
        <c:axId val="473193408"/>
      </c:barChart>
      <c:catAx>
        <c:axId val="473193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3193408"/>
        <c:crosses val="autoZero"/>
        <c:auto val="1"/>
        <c:lblAlgn val="ctr"/>
        <c:lblOffset val="100"/>
        <c:noMultiLvlLbl val="0"/>
      </c:catAx>
      <c:valAx>
        <c:axId val="473193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3193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 программы</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 4</c:v>
                </c:pt>
              </c:strCache>
            </c:strRef>
          </c:tx>
          <c:spPr>
            <a:solidFill>
              <a:schemeClr val="accent3"/>
            </a:solidFill>
            <a:ln>
              <a:noFill/>
            </a:ln>
            <a:effectLst/>
          </c:spPr>
          <c:invertIfNegative val="0"/>
          <c:dPt>
            <c:idx val="0"/>
            <c:invertIfNegative val="0"/>
            <c:bubble3D val="0"/>
            <c:spPr>
              <a:solidFill>
                <a:srgbClr val="993300"/>
              </a:solidFill>
              <a:ln>
                <a:noFill/>
              </a:ln>
              <a:effectLst/>
            </c:spPr>
            <c:extLst xmlns:c16r2="http://schemas.microsoft.com/office/drawing/2015/06/chart">
              <c:ext xmlns:c16="http://schemas.microsoft.com/office/drawing/2014/chart" uri="{C3380CC4-5D6E-409C-BE32-E72D297353CC}">
                <c16:uniqueId val="{00000001-93EA-42D0-85D8-8234C08FAD74}"/>
              </c:ext>
            </c:extLst>
          </c:dPt>
          <c:dPt>
            <c:idx val="2"/>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3-93EA-42D0-85D8-8234C08FAD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c:v>
                </c:pt>
                <c:pt idx="1">
                  <c:v>2022</c:v>
                </c:pt>
                <c:pt idx="2">
                  <c:v>2023</c:v>
                </c:pt>
                <c:pt idx="3">
                  <c:v> </c:v>
                </c:pt>
              </c:strCache>
            </c:strRef>
          </c:cat>
          <c:val>
            <c:numRef>
              <c:f>Лист1!$B$2:$B$5</c:f>
              <c:numCache>
                <c:formatCode>General</c:formatCode>
                <c:ptCount val="4"/>
                <c:pt idx="0">
                  <c:v>27624.34</c:v>
                </c:pt>
                <c:pt idx="1">
                  <c:v>14141.34</c:v>
                </c:pt>
                <c:pt idx="2">
                  <c:v>14155.34</c:v>
                </c:pt>
                <c:pt idx="3">
                  <c:v>0</c:v>
                </c:pt>
              </c:numCache>
            </c:numRef>
          </c:val>
          <c:extLst xmlns:c16r2="http://schemas.microsoft.com/office/drawing/2015/06/chart">
            <c:ext xmlns:c16="http://schemas.microsoft.com/office/drawing/2014/chart" uri="{C3380CC4-5D6E-409C-BE32-E72D297353CC}">
              <c16:uniqueId val="{00000000-056D-4B76-A555-C7A906F3DC61}"/>
            </c:ext>
          </c:extLst>
        </c:ser>
        <c:ser>
          <c:idx val="1"/>
          <c:order val="1"/>
          <c:tx>
            <c:strRef>
              <c:f>Лист1!$C$1</c:f>
              <c:strCache>
                <c:ptCount val="1"/>
                <c:pt idx="0">
                  <c:v> 3</c:v>
                </c:pt>
              </c:strCache>
            </c:strRef>
          </c:tx>
          <c:spPr>
            <a:solidFill>
              <a:schemeClr val="accent2"/>
            </a:solidFill>
            <a:ln>
              <a:noFill/>
            </a:ln>
            <a:effectLst/>
          </c:spPr>
          <c:invertIfNegative val="0"/>
          <c:dLbls>
            <c:delete val="1"/>
          </c:dLbls>
          <c:cat>
            <c:strRef>
              <c:f>Лист1!$A$2:$A$5</c:f>
              <c:strCache>
                <c:ptCount val="4"/>
                <c:pt idx="0">
                  <c:v>2021</c:v>
                </c:pt>
                <c:pt idx="1">
                  <c:v>2022</c:v>
                </c:pt>
                <c:pt idx="2">
                  <c:v>2023</c:v>
                </c:pt>
                <c:pt idx="3">
                  <c:v> </c:v>
                </c:pt>
              </c:strCache>
            </c:strRef>
          </c:cat>
          <c:val>
            <c:numRef>
              <c:f>Лист1!$C$2:$C$5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056D-4B76-A555-C7A906F3DC61}"/>
            </c:ext>
          </c:extLst>
        </c:ser>
        <c:ser>
          <c:idx val="2"/>
          <c:order val="2"/>
          <c:tx>
            <c:strRef>
              <c:f>Лист1!$D$1</c:f>
              <c:strCache>
                <c:ptCount val="1"/>
                <c:pt idx="0">
                  <c:v> 2</c:v>
                </c:pt>
              </c:strCache>
            </c:strRef>
          </c:tx>
          <c:spPr>
            <a:solidFill>
              <a:schemeClr val="accent3"/>
            </a:solidFill>
            <a:ln>
              <a:noFill/>
            </a:ln>
            <a:effectLst/>
          </c:spPr>
          <c:invertIfNegative val="0"/>
          <c:dLbls>
            <c:delete val="1"/>
          </c:dLbls>
          <c:cat>
            <c:strRef>
              <c:f>Лист1!$A$2:$A$5</c:f>
              <c:strCache>
                <c:ptCount val="4"/>
                <c:pt idx="0">
                  <c:v>2021</c:v>
                </c:pt>
                <c:pt idx="1">
                  <c:v>2022</c:v>
                </c:pt>
                <c:pt idx="2">
                  <c:v>2023</c:v>
                </c:pt>
                <c:pt idx="3">
                  <c:v> </c:v>
                </c:pt>
              </c:strCache>
            </c:strRef>
          </c:cat>
          <c:val>
            <c:numRef>
              <c:f>Лист1!$D$2:$D$5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056D-4B76-A555-C7A906F3DC61}"/>
            </c:ext>
          </c:extLst>
        </c:ser>
        <c:dLbls>
          <c:dLblPos val="outEnd"/>
          <c:showLegendKey val="0"/>
          <c:showVal val="1"/>
          <c:showCatName val="0"/>
          <c:showSerName val="0"/>
          <c:showPercent val="0"/>
          <c:showBubbleSize val="0"/>
        </c:dLbls>
        <c:gapWidth val="219"/>
        <c:overlap val="-27"/>
        <c:axId val="473193800"/>
        <c:axId val="469273304"/>
      </c:barChart>
      <c:catAx>
        <c:axId val="47319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69273304"/>
        <c:crosses val="autoZero"/>
        <c:auto val="1"/>
        <c:lblAlgn val="ctr"/>
        <c:lblOffset val="100"/>
        <c:noMultiLvlLbl val="0"/>
      </c:catAx>
      <c:valAx>
        <c:axId val="469273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3193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4.5894934519903764E-2"/>
          <c:y val="0.12470881391378141"/>
          <c:w val="0.9217429120188102"/>
          <c:h val="0.70011284351531466"/>
        </c:manualLayout>
      </c:layout>
      <c:barChart>
        <c:barDir val="bar"/>
        <c:grouping val="clustered"/>
        <c:varyColors val="0"/>
        <c:ser>
          <c:idx val="0"/>
          <c:order val="0"/>
          <c:tx>
            <c:strRef>
              <c:f>Лист1!$B$1</c:f>
              <c:strCache>
                <c:ptCount val="1"/>
                <c:pt idx="0">
                  <c:v> 2</c:v>
                </c:pt>
              </c:strCache>
            </c:strRef>
          </c:tx>
          <c:spPr>
            <a:solidFill>
              <a:srgbClr val="C00000"/>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3FB5-4922-82D9-12FA9FFBE8B2}"/>
              </c:ext>
            </c:extLst>
          </c:dPt>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FB5-4922-82D9-12FA9FFBE8B2}"/>
              </c:ext>
            </c:extLst>
          </c:dPt>
          <c:dPt>
            <c:idx val="2"/>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3FB5-4922-82D9-12FA9FFBE8B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214347.79</c:v>
                </c:pt>
                <c:pt idx="1">
                  <c:v>104497.53</c:v>
                </c:pt>
                <c:pt idx="2">
                  <c:v>14290</c:v>
                </c:pt>
              </c:numCache>
            </c:numRef>
          </c:val>
          <c:extLst xmlns:c16r2="http://schemas.microsoft.com/office/drawing/2015/06/chart">
            <c:ext xmlns:c16="http://schemas.microsoft.com/office/drawing/2014/chart" uri="{C3380CC4-5D6E-409C-BE32-E72D297353CC}">
              <c16:uniqueId val="{00000006-3FB5-4922-82D9-12FA9FFBE8B2}"/>
            </c:ext>
          </c:extLst>
        </c:ser>
        <c:dLbls>
          <c:dLblPos val="outEnd"/>
          <c:showLegendKey val="0"/>
          <c:showVal val="1"/>
          <c:showCatName val="0"/>
          <c:showSerName val="0"/>
          <c:showPercent val="0"/>
          <c:showBubbleSize val="0"/>
        </c:dLbls>
        <c:gapWidth val="182"/>
        <c:axId val="441220800"/>
        <c:axId val="437741288"/>
      </c:barChart>
      <c:catAx>
        <c:axId val="44122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37741288"/>
        <c:crosses val="autoZero"/>
        <c:auto val="1"/>
        <c:lblAlgn val="ctr"/>
        <c:lblOffset val="100"/>
        <c:noMultiLvlLbl val="0"/>
      </c:catAx>
      <c:valAx>
        <c:axId val="437741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4122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560</c:v>
                </c:pt>
                <c:pt idx="1">
                  <c:v>560</c:v>
                </c:pt>
                <c:pt idx="2">
                  <c:v>560</c:v>
                </c:pt>
              </c:numCache>
            </c:numRef>
          </c:val>
          <c:extLst xmlns:c16r2="http://schemas.microsoft.com/office/drawing/2015/06/chart">
            <c:ext xmlns:c16="http://schemas.microsoft.com/office/drawing/2014/chart" uri="{C3380CC4-5D6E-409C-BE32-E72D297353CC}">
              <c16:uniqueId val="{00000000-4D37-46AB-931A-40EDEBB18C8A}"/>
            </c:ext>
          </c:extLst>
        </c:ser>
        <c:dLbls>
          <c:dLblPos val="outEnd"/>
          <c:showLegendKey val="0"/>
          <c:showVal val="1"/>
          <c:showCatName val="0"/>
          <c:showSerName val="0"/>
          <c:showPercent val="0"/>
          <c:showBubbleSize val="0"/>
        </c:dLbls>
        <c:gapWidth val="219"/>
        <c:overlap val="-27"/>
        <c:axId val="474047800"/>
        <c:axId val="474048192"/>
      </c:barChart>
      <c:catAx>
        <c:axId val="47404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048192"/>
        <c:crosses val="autoZero"/>
        <c:auto val="1"/>
        <c:lblAlgn val="ctr"/>
        <c:lblOffset val="100"/>
        <c:noMultiLvlLbl val="0"/>
      </c:catAx>
      <c:valAx>
        <c:axId val="47404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047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accent4">
        <a:lumMod val="60000"/>
        <a:lumOff val="40000"/>
      </a:schemeClr>
    </a:solid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a:t>Финансирование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4.9488442754881797E-2"/>
          <c:y val="0.11559557678014067"/>
          <c:w val="0.92120426932867416"/>
          <c:h val="0.74751781277896046"/>
        </c:manualLayout>
      </c:layout>
      <c:barChart>
        <c:barDir val="bar"/>
        <c:grouping val="clustered"/>
        <c:varyColors val="0"/>
        <c:ser>
          <c:idx val="0"/>
          <c:order val="0"/>
          <c:tx>
            <c:strRef>
              <c:f>Лист1!$B$1</c:f>
              <c:strCache>
                <c:ptCount val="1"/>
                <c:pt idx="0">
                  <c:v>Ряд 1</c:v>
                </c:pt>
              </c:strCache>
            </c:strRef>
          </c:tx>
          <c:spPr>
            <a:solidFill>
              <a:schemeClr val="accent4"/>
            </a:solidFill>
            <a:ln>
              <a:noFill/>
            </a:ln>
            <a:effectLst/>
          </c:spPr>
          <c:invertIfNegative val="0"/>
          <c:dPt>
            <c:idx val="0"/>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1-3558-4BFF-B9F1-168425CF7172}"/>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3558-4BFF-B9F1-168425CF717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212089.04</c:v>
                </c:pt>
                <c:pt idx="1">
                  <c:v>210223.8</c:v>
                </c:pt>
                <c:pt idx="2">
                  <c:v>211089.7</c:v>
                </c:pt>
              </c:numCache>
            </c:numRef>
          </c:val>
          <c:extLst xmlns:c16r2="http://schemas.microsoft.com/office/drawing/2015/06/chart">
            <c:ext xmlns:c16="http://schemas.microsoft.com/office/drawing/2014/chart" uri="{C3380CC4-5D6E-409C-BE32-E72D297353CC}">
              <c16:uniqueId val="{00000000-7721-47B8-B9AD-95462D95EBD7}"/>
            </c:ext>
          </c:extLst>
        </c:ser>
        <c:dLbls>
          <c:dLblPos val="outEnd"/>
          <c:showLegendKey val="0"/>
          <c:showVal val="1"/>
          <c:showCatName val="0"/>
          <c:showSerName val="0"/>
          <c:showPercent val="0"/>
          <c:showBubbleSize val="0"/>
        </c:dLbls>
        <c:gapWidth val="182"/>
        <c:axId val="474803944"/>
        <c:axId val="474804336"/>
      </c:barChart>
      <c:catAx>
        <c:axId val="474803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804336"/>
        <c:crosses val="autoZero"/>
        <c:auto val="1"/>
        <c:lblAlgn val="ctr"/>
        <c:lblOffset val="100"/>
        <c:noMultiLvlLbl val="0"/>
      </c:catAx>
      <c:valAx>
        <c:axId val="474804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803944"/>
        <c:crosses val="autoZero"/>
        <c:crossBetween val="between"/>
      </c:valAx>
      <c:spPr>
        <a:solidFill>
          <a:schemeClr val="accent4">
            <a:lumMod val="60000"/>
            <a:lumOff val="40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4.6502991974528146E-2"/>
          <c:y val="0.13989229170490119"/>
          <c:w val="0.93761794166122703"/>
          <c:h val="0.6985313875620297"/>
        </c:manualLayout>
      </c:layout>
      <c:barChart>
        <c:barDir val="col"/>
        <c:grouping val="clustered"/>
        <c:varyColors val="0"/>
        <c:ser>
          <c:idx val="0"/>
          <c:order val="0"/>
          <c:tx>
            <c:strRef>
              <c:f>Лист1!$B$1</c:f>
              <c:strCache>
                <c:ptCount val="1"/>
                <c:pt idx="0">
                  <c:v>2021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c:v>
                </c:pt>
                <c:pt idx="1">
                  <c:v> </c:v>
                </c:pt>
                <c:pt idx="2">
                  <c:v> </c:v>
                </c:pt>
                <c:pt idx="3">
                  <c:v> </c:v>
                </c:pt>
              </c:strCache>
            </c:strRef>
          </c:cat>
          <c:val>
            <c:numRef>
              <c:f>Лист1!$B$2:$B$5</c:f>
              <c:numCache>
                <c:formatCode>General</c:formatCode>
                <c:ptCount val="4"/>
                <c:pt idx="0">
                  <c:v>11940</c:v>
                </c:pt>
                <c:pt idx="1">
                  <c:v>0</c:v>
                </c:pt>
                <c:pt idx="2">
                  <c:v>0</c:v>
                </c:pt>
                <c:pt idx="3">
                  <c:v>0</c:v>
                </c:pt>
              </c:numCache>
            </c:numRef>
          </c:val>
          <c:extLst xmlns:c16r2="http://schemas.microsoft.com/office/drawing/2015/06/chart">
            <c:ext xmlns:c16="http://schemas.microsoft.com/office/drawing/2014/chart" uri="{C3380CC4-5D6E-409C-BE32-E72D297353CC}">
              <c16:uniqueId val="{00000000-5A43-423A-B977-2A64199C3F6D}"/>
            </c:ext>
          </c:extLst>
        </c:ser>
        <c:ser>
          <c:idx val="1"/>
          <c:order val="1"/>
          <c:tx>
            <c:strRef>
              <c:f>Лист1!$C$1</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c:v>
                </c:pt>
                <c:pt idx="1">
                  <c:v> </c:v>
                </c:pt>
                <c:pt idx="2">
                  <c:v> </c:v>
                </c:pt>
                <c:pt idx="3">
                  <c:v> </c:v>
                </c:pt>
              </c:strCache>
            </c:strRef>
          </c:cat>
          <c:val>
            <c:numRef>
              <c:f>Лист1!$C$2:$C$5</c:f>
              <c:numCache>
                <c:formatCode>General</c:formatCode>
                <c:ptCount val="4"/>
                <c:pt idx="0">
                  <c:v>10234</c:v>
                </c:pt>
                <c:pt idx="1">
                  <c:v>0</c:v>
                </c:pt>
                <c:pt idx="2">
                  <c:v>0</c:v>
                </c:pt>
                <c:pt idx="3">
                  <c:v>0</c:v>
                </c:pt>
              </c:numCache>
            </c:numRef>
          </c:val>
          <c:extLst xmlns:c16r2="http://schemas.microsoft.com/office/drawing/2015/06/chart">
            <c:ext xmlns:c16="http://schemas.microsoft.com/office/drawing/2014/chart" uri="{C3380CC4-5D6E-409C-BE32-E72D297353CC}">
              <c16:uniqueId val="{00000001-5A43-423A-B977-2A64199C3F6D}"/>
            </c:ext>
          </c:extLst>
        </c:ser>
        <c:ser>
          <c:idx val="2"/>
          <c:order val="2"/>
          <c:tx>
            <c:strRef>
              <c:f>Лист1!$D$1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 </c:v>
                </c:pt>
                <c:pt idx="1">
                  <c:v> </c:v>
                </c:pt>
                <c:pt idx="2">
                  <c:v> </c:v>
                </c:pt>
                <c:pt idx="3">
                  <c:v> </c:v>
                </c:pt>
              </c:strCache>
            </c:strRef>
          </c:cat>
          <c:val>
            <c:numRef>
              <c:f>Лист1!$D$2:$D$5</c:f>
              <c:numCache>
                <c:formatCode>General</c:formatCode>
                <c:ptCount val="4"/>
                <c:pt idx="0">
                  <c:v>9996</c:v>
                </c:pt>
                <c:pt idx="1">
                  <c:v>0</c:v>
                </c:pt>
                <c:pt idx="2">
                  <c:v>0</c:v>
                </c:pt>
                <c:pt idx="3">
                  <c:v>0</c:v>
                </c:pt>
              </c:numCache>
            </c:numRef>
          </c:val>
          <c:extLst xmlns:c16r2="http://schemas.microsoft.com/office/drawing/2015/06/chart">
            <c:ext xmlns:c16="http://schemas.microsoft.com/office/drawing/2014/chart" uri="{C3380CC4-5D6E-409C-BE32-E72D297353CC}">
              <c16:uniqueId val="{00000002-5A43-423A-B977-2A64199C3F6D}"/>
            </c:ext>
          </c:extLst>
        </c:ser>
        <c:dLbls>
          <c:dLblPos val="outEnd"/>
          <c:showLegendKey val="0"/>
          <c:showVal val="1"/>
          <c:showCatName val="0"/>
          <c:showSerName val="0"/>
          <c:showPercent val="0"/>
          <c:showBubbleSize val="0"/>
        </c:dLbls>
        <c:gapWidth val="219"/>
        <c:overlap val="-27"/>
        <c:axId val="476361280"/>
        <c:axId val="476361672"/>
      </c:barChart>
      <c:catAx>
        <c:axId val="47636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6361672"/>
        <c:crosses val="autoZero"/>
        <c:auto val="1"/>
        <c:lblAlgn val="ctr"/>
        <c:lblOffset val="100"/>
        <c:noMultiLvlLbl val="0"/>
      </c:catAx>
      <c:valAx>
        <c:axId val="476361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636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92401</c:v>
                </c:pt>
                <c:pt idx="1">
                  <c:v>71371</c:v>
                </c:pt>
                <c:pt idx="2">
                  <c:v>71695</c:v>
                </c:pt>
              </c:numCache>
            </c:numRef>
          </c:val>
          <c:extLst xmlns:c16r2="http://schemas.microsoft.com/office/drawing/2015/06/chart">
            <c:ext xmlns:c16="http://schemas.microsoft.com/office/drawing/2014/chart" uri="{C3380CC4-5D6E-409C-BE32-E72D297353CC}">
              <c16:uniqueId val="{00000000-A38E-4021-A266-3DFD0C12FC33}"/>
            </c:ext>
          </c:extLst>
        </c:ser>
        <c:dLbls>
          <c:showLegendKey val="0"/>
          <c:showVal val="0"/>
          <c:showCatName val="0"/>
          <c:showSerName val="0"/>
          <c:showPercent val="0"/>
          <c:showBubbleSize val="0"/>
        </c:dLbls>
        <c:gapWidth val="219"/>
        <c:overlap val="-27"/>
        <c:axId val="475686128"/>
        <c:axId val="475686520"/>
      </c:barChart>
      <c:catAx>
        <c:axId val="47568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5686520"/>
        <c:crosses val="autoZero"/>
        <c:auto val="1"/>
        <c:lblAlgn val="ctr"/>
        <c:lblOffset val="100"/>
        <c:noMultiLvlLbl val="0"/>
      </c:catAx>
      <c:valAx>
        <c:axId val="475686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568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Лист1!$B$1</c:f>
              <c:strCache>
                <c:ptCount val="1"/>
                <c:pt idx="0">
                  <c:v>2021 год</c:v>
                </c:pt>
              </c:strCache>
            </c:strRef>
          </c:tx>
          <c:spPr>
            <a:solidFill>
              <a:schemeClr val="accent1">
                <a:lumMod val="60000"/>
                <a:lumOff val="40000"/>
              </a:schemeClr>
            </a:solidFill>
          </c:spPr>
          <c:dPt>
            <c:idx val="0"/>
            <c:bubble3D val="0"/>
            <c:explosion val="2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B1EA-479C-9492-50206269D63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B1EA-479C-9492-50206269D636}"/>
              </c:ext>
            </c:extLst>
          </c:dPt>
          <c:dPt>
            <c:idx val="2"/>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B1EA-479C-9492-50206269D636}"/>
              </c:ext>
            </c:extLst>
          </c:dPt>
          <c:dPt>
            <c:idx val="3"/>
            <c:bubble3D val="0"/>
            <c:spPr>
              <a:solidFill>
                <a:schemeClr val="accent1">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B1EA-479C-9492-50206269D636}"/>
              </c:ext>
            </c:extLst>
          </c:dPt>
          <c:dLbls>
            <c:dLbl>
              <c:idx val="0"/>
              <c:layout>
                <c:manualLayout>
                  <c:x val="-4.3388951082927677E-3"/>
                  <c:y val="3.085257458759687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1EA-479C-9492-50206269D636}"/>
                </c:ext>
                <c:ext xmlns:c15="http://schemas.microsoft.com/office/drawing/2012/chart" uri="{CE6537A1-D6FC-4f65-9D91-7224C49458BB}">
                  <c15:layout>
                    <c:manualLayout>
                      <c:w val="7.1072837776241696E-2"/>
                      <c:h val="3.7459742351046696E-2"/>
                    </c:manualLayout>
                  </c15:layout>
                </c:ext>
              </c:extLst>
            </c:dLbl>
            <c:dLbl>
              <c:idx val="2"/>
              <c:tx>
                <c:rich>
                  <a:bodyPr/>
                  <a:lstStyle/>
                  <a:p>
                    <a:r>
                      <a:rPr lang="en-US"/>
                      <a:t> </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B1EA-479C-9492-50206269D636}"/>
                </c:ext>
                <c:ext xmlns:c15="http://schemas.microsoft.com/office/drawing/2012/chart" uri="{CE6537A1-D6FC-4f65-9D91-7224C49458BB}"/>
              </c:extLst>
            </c:dLbl>
            <c:dLbl>
              <c:idx val="3"/>
              <c:tx>
                <c:rich>
                  <a:bodyPr/>
                  <a:lstStyle/>
                  <a:p>
                    <a:r>
                      <a:rPr lang="en-US"/>
                      <a:t> </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B1EA-479C-9492-50206269D63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Лист1!$A$2:$A$5</c:f>
              <c:strCache>
                <c:ptCount val="4"/>
                <c:pt idx="0">
                  <c:v>налоговые и неналоговые доходы</c:v>
                </c:pt>
                <c:pt idx="1">
                  <c:v>безвозмездные перечисления</c:v>
                </c:pt>
                <c:pt idx="2">
                  <c:v> </c:v>
                </c:pt>
                <c:pt idx="3">
                  <c:v> </c:v>
                </c:pt>
              </c:strCache>
            </c:strRef>
          </c:cat>
          <c:val>
            <c:numRef>
              <c:f>Лист1!$B$2:$B$5</c:f>
              <c:numCache>
                <c:formatCode>General</c:formatCode>
                <c:ptCount val="4"/>
                <c:pt idx="0">
                  <c:v>601178.62</c:v>
                </c:pt>
                <c:pt idx="1">
                  <c:v>1057693.3799999999</c:v>
                </c:pt>
                <c:pt idx="2">
                  <c:v>0</c:v>
                </c:pt>
                <c:pt idx="3">
                  <c:v>0</c:v>
                </c:pt>
              </c:numCache>
            </c:numRef>
          </c:val>
          <c:extLst xmlns:c16r2="http://schemas.microsoft.com/office/drawing/2015/06/chart">
            <c:ext xmlns:c16="http://schemas.microsoft.com/office/drawing/2014/chart" uri="{C3380CC4-5D6E-409C-BE32-E72D297353CC}">
              <c16:uniqueId val="{00000008-B1EA-479C-9492-50206269D63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rgbClr val="C00000"/>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940B-415E-BFD3-C6FD01D69896}"/>
              </c:ext>
            </c:extLst>
          </c:dPt>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3-940B-415E-BFD3-C6FD01D69896}"/>
              </c:ext>
            </c:extLst>
          </c:dPt>
          <c:dPt>
            <c:idx val="2"/>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5-940B-415E-BFD3-C6FD01D698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2021</c:v>
                </c:pt>
                <c:pt idx="1">
                  <c:v>2022</c:v>
                </c:pt>
                <c:pt idx="2">
                  <c:v>2023</c:v>
                </c:pt>
              </c:numCache>
            </c:numRef>
          </c:cat>
          <c:val>
            <c:numRef>
              <c:f>Лист1!$B$2:$B$4</c:f>
              <c:numCache>
                <c:formatCode>General</c:formatCode>
                <c:ptCount val="3"/>
                <c:pt idx="0">
                  <c:v>183898.13</c:v>
                </c:pt>
                <c:pt idx="1">
                  <c:v>182173.05</c:v>
                </c:pt>
                <c:pt idx="2">
                  <c:v>163250</c:v>
                </c:pt>
              </c:numCache>
            </c:numRef>
          </c:val>
          <c:extLst xmlns:c16r2="http://schemas.microsoft.com/office/drawing/2015/06/chart">
            <c:ext xmlns:c16="http://schemas.microsoft.com/office/drawing/2014/chart" uri="{C3380CC4-5D6E-409C-BE32-E72D297353CC}">
              <c16:uniqueId val="{00000000-88F9-4E80-A48C-4D55EF8328B3}"/>
            </c:ext>
          </c:extLst>
        </c:ser>
        <c:dLbls>
          <c:dLblPos val="outEnd"/>
          <c:showLegendKey val="0"/>
          <c:showVal val="1"/>
          <c:showCatName val="0"/>
          <c:showSerName val="0"/>
          <c:showPercent val="0"/>
          <c:showBubbleSize val="0"/>
        </c:dLbls>
        <c:gapWidth val="219"/>
        <c:overlap val="-27"/>
        <c:axId val="474805904"/>
        <c:axId val="474806296"/>
      </c:barChart>
      <c:catAx>
        <c:axId val="47480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806296"/>
        <c:crosses val="autoZero"/>
        <c:auto val="1"/>
        <c:lblAlgn val="ctr"/>
        <c:lblOffset val="100"/>
        <c:noMultiLvlLbl val="0"/>
      </c:catAx>
      <c:valAx>
        <c:axId val="474806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80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 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2020</c:v>
                </c:pt>
                <c:pt idx="1">
                  <c:v>2021</c:v>
                </c:pt>
                <c:pt idx="2">
                  <c:v>2022</c:v>
                </c:pt>
                <c:pt idx="3">
                  <c:v>2023</c:v>
                </c:pt>
              </c:numCache>
            </c:numRef>
          </c:cat>
          <c:val>
            <c:numRef>
              <c:f>Лист1!$B$2:$B$5</c:f>
              <c:numCache>
                <c:formatCode>General</c:formatCode>
                <c:ptCount val="4"/>
                <c:pt idx="0">
                  <c:v>4237</c:v>
                </c:pt>
                <c:pt idx="1">
                  <c:v>3734</c:v>
                </c:pt>
                <c:pt idx="2">
                  <c:v>3364</c:v>
                </c:pt>
                <c:pt idx="3">
                  <c:v>3364</c:v>
                </c:pt>
              </c:numCache>
            </c:numRef>
          </c:val>
          <c:extLst xmlns:c16r2="http://schemas.microsoft.com/office/drawing/2015/06/chart">
            <c:ext xmlns:c16="http://schemas.microsoft.com/office/drawing/2014/chart" uri="{C3380CC4-5D6E-409C-BE32-E72D297353CC}">
              <c16:uniqueId val="{00000000-8B9A-46D8-AD1C-9ABD14D39C0B}"/>
            </c:ext>
          </c:extLst>
        </c:ser>
        <c:dLbls>
          <c:dLblPos val="outEnd"/>
          <c:showLegendKey val="0"/>
          <c:showVal val="1"/>
          <c:showCatName val="0"/>
          <c:showSerName val="0"/>
          <c:showPercent val="0"/>
          <c:showBubbleSize val="0"/>
        </c:dLbls>
        <c:gapWidth val="219"/>
        <c:overlap val="-27"/>
        <c:axId val="351486936"/>
        <c:axId val="351168744"/>
      </c:barChart>
      <c:catAx>
        <c:axId val="35148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51168744"/>
        <c:crosses val="autoZero"/>
        <c:auto val="1"/>
        <c:lblAlgn val="ctr"/>
        <c:lblOffset val="100"/>
        <c:noMultiLvlLbl val="0"/>
      </c:catAx>
      <c:valAx>
        <c:axId val="351168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35148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Лист1!$B$1</c:f>
              <c:strCache>
                <c:ptCount val="1"/>
                <c:pt idx="0">
                  <c:v>Ряд 1</c:v>
                </c:pt>
              </c:strCache>
            </c:strRef>
          </c:tx>
          <c:spPr>
            <a:solidFill>
              <a:schemeClr val="accent1">
                <a:lumMod val="60000"/>
                <a:lumOff val="40000"/>
              </a:schemeClr>
            </a:solidFill>
            <a:ln>
              <a:noFill/>
            </a:ln>
            <a:effectLst/>
            <a:sp3d/>
          </c:spPr>
          <c:invertIfNegative val="0"/>
          <c:dPt>
            <c:idx val="0"/>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1-90B1-4B41-99EF-81AC27896939}"/>
              </c:ext>
            </c:extLst>
          </c:dPt>
          <c:dPt>
            <c:idx val="1"/>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3-90B1-4B41-99EF-81AC27896939}"/>
              </c:ext>
            </c:extLst>
          </c:dPt>
          <c:dPt>
            <c:idx val="2"/>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5-90B1-4B41-99EF-81AC27896939}"/>
              </c:ext>
            </c:extLst>
          </c:dPt>
          <c:dPt>
            <c:idx val="3"/>
            <c:invertIfNegative val="0"/>
            <c:bubble3D val="0"/>
            <c:spPr>
              <a:solidFill>
                <a:schemeClr val="accent6">
                  <a:lumMod val="60000"/>
                  <a:lumOff val="40000"/>
                </a:schemeClr>
              </a:solidFill>
              <a:ln>
                <a:noFill/>
              </a:ln>
              <a:effectLst/>
              <a:sp3d/>
            </c:spPr>
            <c:extLst xmlns:c16r2="http://schemas.microsoft.com/office/drawing/2015/06/chart">
              <c:ext xmlns:c16="http://schemas.microsoft.com/office/drawing/2014/chart" uri="{C3380CC4-5D6E-409C-BE32-E72D297353CC}">
                <c16:uniqueId val="{00000007-90B1-4B41-99EF-81AC2789693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m/d/yyyy</c:formatCode>
                <c:ptCount val="4"/>
                <c:pt idx="0">
                  <c:v>44197</c:v>
                </c:pt>
                <c:pt idx="1">
                  <c:v>44562</c:v>
                </c:pt>
                <c:pt idx="2">
                  <c:v>44927</c:v>
                </c:pt>
                <c:pt idx="3">
                  <c:v>45292</c:v>
                </c:pt>
              </c:numCache>
            </c:numRef>
          </c:cat>
          <c:val>
            <c:numRef>
              <c:f>Лист1!$B$2:$B$5</c:f>
              <c:numCache>
                <c:formatCode>#,##0</c:formatCode>
                <c:ptCount val="4"/>
                <c:pt idx="0">
                  <c:v>61600</c:v>
                </c:pt>
                <c:pt idx="1">
                  <c:v>81600</c:v>
                </c:pt>
                <c:pt idx="2">
                  <c:v>81600</c:v>
                </c:pt>
                <c:pt idx="3">
                  <c:v>106600</c:v>
                </c:pt>
              </c:numCache>
            </c:numRef>
          </c:val>
          <c:extLst xmlns:c16r2="http://schemas.microsoft.com/office/drawing/2015/06/chart">
            <c:ext xmlns:c16="http://schemas.microsoft.com/office/drawing/2014/chart" uri="{C3380CC4-5D6E-409C-BE32-E72D297353CC}">
              <c16:uniqueId val="{00000000-CC07-488A-94E5-41BCD50F9124}"/>
            </c:ext>
          </c:extLst>
        </c:ser>
        <c:ser>
          <c:idx val="1"/>
          <c:order val="1"/>
          <c:tx>
            <c:strRef>
              <c:f>Лист1!$C$1</c:f>
              <c:strCache>
                <c:ptCount val="1"/>
                <c:pt idx="0">
                  <c:v> 2</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m/d/yyyy</c:formatCode>
                <c:ptCount val="4"/>
                <c:pt idx="0">
                  <c:v>44197</c:v>
                </c:pt>
                <c:pt idx="1">
                  <c:v>44562</c:v>
                </c:pt>
                <c:pt idx="2">
                  <c:v>44927</c:v>
                </c:pt>
                <c:pt idx="3">
                  <c:v>45292</c:v>
                </c:pt>
              </c:numCache>
            </c:numRef>
          </c:cat>
          <c:val>
            <c:numRef>
              <c:f>Лист1!$C$2:$C$5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CC07-488A-94E5-41BCD50F9124}"/>
            </c:ext>
          </c:extLst>
        </c:ser>
        <c:ser>
          <c:idx val="2"/>
          <c:order val="2"/>
          <c:tx>
            <c:strRef>
              <c:f>Лист1!$D$1</c:f>
              <c:strCache>
                <c:ptCount val="1"/>
                <c:pt idx="0">
                  <c:v> 3</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m/d/yyyy</c:formatCode>
                <c:ptCount val="4"/>
                <c:pt idx="0">
                  <c:v>44197</c:v>
                </c:pt>
                <c:pt idx="1">
                  <c:v>44562</c:v>
                </c:pt>
                <c:pt idx="2">
                  <c:v>44927</c:v>
                </c:pt>
                <c:pt idx="3">
                  <c:v>45292</c:v>
                </c:pt>
              </c:numCache>
            </c:numRef>
          </c:cat>
          <c:val>
            <c:numRef>
              <c:f>Лист1!$D$2:$D$5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CC07-488A-94E5-41BCD50F9124}"/>
            </c:ext>
          </c:extLst>
        </c:ser>
        <c:dLbls>
          <c:showLegendKey val="0"/>
          <c:showVal val="1"/>
          <c:showCatName val="0"/>
          <c:showSerName val="0"/>
          <c:showPercent val="0"/>
          <c:showBubbleSize val="0"/>
        </c:dLbls>
        <c:gapWidth val="150"/>
        <c:shape val="box"/>
        <c:axId val="474807472"/>
        <c:axId val="476362064"/>
        <c:axId val="0"/>
      </c:bar3DChart>
      <c:dateAx>
        <c:axId val="474807472"/>
        <c:scaling>
          <c:orientation val="minMax"/>
        </c:scaling>
        <c:delete val="0"/>
        <c:axPos val="b"/>
        <c:numFmt formatCode="m/d/yyyy"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6362064"/>
        <c:crosses val="autoZero"/>
        <c:auto val="1"/>
        <c:lblOffset val="100"/>
        <c:baseTimeUnit val="years"/>
      </c:dateAx>
      <c:valAx>
        <c:axId val="47636206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74807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i="1" dirty="0"/>
              <a:t>доходы бюджета на 2022 год</a:t>
            </a:r>
          </a:p>
        </c:rich>
      </c:tx>
      <c:layout>
        <c:manualLayout>
          <c:xMode val="edge"/>
          <c:yMode val="edge"/>
          <c:x val="0.17919143068203544"/>
          <c:y val="1.62080311432426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1571823981590204"/>
          <c:y val="9.0360799616840681E-2"/>
          <c:w val="0.70437837268195236"/>
          <c:h val="0.76014787429190367"/>
        </c:manualLayout>
      </c:layout>
      <c:doughnutChart>
        <c:varyColors val="1"/>
        <c:ser>
          <c:idx val="0"/>
          <c:order val="0"/>
          <c:tx>
            <c:strRef>
              <c:f>Лист1!$B$1</c:f>
              <c:strCache>
                <c:ptCount val="1"/>
                <c:pt idx="0">
                  <c:v>доходы бюджета на 2019 год</c:v>
                </c:pt>
              </c:strCache>
            </c:strRef>
          </c:tx>
          <c:spPr>
            <a:solidFill>
              <a:schemeClr val="accent4"/>
            </a:solidFill>
            <a:ln>
              <a:solidFill>
                <a:schemeClr val="tx1"/>
              </a:solidFill>
            </a:ln>
          </c:spPr>
          <c:dPt>
            <c:idx val="0"/>
            <c:bubble3D val="0"/>
            <c:spPr>
              <a:solidFill>
                <a:schemeClr val="accent4"/>
              </a:solidFill>
              <a:ln w="19050">
                <a:solidFill>
                  <a:schemeClr val="tx1"/>
                </a:solidFill>
              </a:ln>
              <a:effectLst/>
            </c:spPr>
            <c:extLst xmlns:c16r2="http://schemas.microsoft.com/office/drawing/2015/06/chart">
              <c:ext xmlns:c16="http://schemas.microsoft.com/office/drawing/2014/chart" uri="{C3380CC4-5D6E-409C-BE32-E72D297353CC}">
                <c16:uniqueId val="{00000001-9303-4FDF-AE70-EC140DD026CE}"/>
              </c:ext>
            </c:extLst>
          </c:dPt>
          <c:dPt>
            <c:idx val="1"/>
            <c:bubble3D val="0"/>
            <c:spPr>
              <a:solidFill>
                <a:schemeClr val="accent3"/>
              </a:solidFill>
              <a:ln w="19050">
                <a:solidFill>
                  <a:schemeClr val="tx1"/>
                </a:solidFill>
              </a:ln>
              <a:effectLst/>
            </c:spPr>
            <c:extLst xmlns:c16r2="http://schemas.microsoft.com/office/drawing/2015/06/chart">
              <c:ext xmlns:c16="http://schemas.microsoft.com/office/drawing/2014/chart" uri="{C3380CC4-5D6E-409C-BE32-E72D297353CC}">
                <c16:uniqueId val="{00000003-9303-4FDF-AE70-EC140DD026CE}"/>
              </c:ext>
            </c:extLst>
          </c:dPt>
          <c:dPt>
            <c:idx val="2"/>
            <c:bubble3D val="0"/>
            <c:spPr>
              <a:solidFill>
                <a:schemeClr val="accent4"/>
              </a:solidFill>
              <a:ln w="19050">
                <a:solidFill>
                  <a:schemeClr val="tx1"/>
                </a:solidFill>
              </a:ln>
              <a:effectLst/>
            </c:spPr>
            <c:extLst xmlns:c16r2="http://schemas.microsoft.com/office/drawing/2015/06/chart">
              <c:ext xmlns:c16="http://schemas.microsoft.com/office/drawing/2014/chart" uri="{C3380CC4-5D6E-409C-BE32-E72D297353CC}">
                <c16:uniqueId val="{00000005-9303-4FDF-AE70-EC140DD026CE}"/>
              </c:ext>
            </c:extLst>
          </c:dPt>
          <c:dPt>
            <c:idx val="3"/>
            <c:bubble3D val="0"/>
            <c:spPr>
              <a:solidFill>
                <a:schemeClr val="accent4"/>
              </a:solidFill>
              <a:ln w="19050">
                <a:solidFill>
                  <a:schemeClr val="tx1"/>
                </a:solidFill>
              </a:ln>
              <a:effectLst/>
            </c:spPr>
            <c:extLst xmlns:c16r2="http://schemas.microsoft.com/office/drawing/2015/06/chart">
              <c:ext xmlns:c16="http://schemas.microsoft.com/office/drawing/2014/chart" uri="{C3380CC4-5D6E-409C-BE32-E72D297353CC}">
                <c16:uniqueId val="{00000007-9303-4FDF-AE70-EC140DD026CE}"/>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303-4FDF-AE70-EC140DD026CE}"/>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03-4FDF-AE70-EC140DD026C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Лист1!$A$2:$A$5</c:f>
              <c:strCache>
                <c:ptCount val="4"/>
                <c:pt idx="0">
                  <c:v>налоговые и неналоговые</c:v>
                </c:pt>
                <c:pt idx="1">
                  <c:v>безвозмездные поступления</c:v>
                </c:pt>
                <c:pt idx="2">
                  <c:v> </c:v>
                </c:pt>
                <c:pt idx="3">
                  <c:v> </c:v>
                </c:pt>
              </c:strCache>
            </c:strRef>
          </c:cat>
          <c:val>
            <c:numRef>
              <c:f>Лист1!$B$2:$B$5</c:f>
              <c:numCache>
                <c:formatCode>General</c:formatCode>
                <c:ptCount val="4"/>
                <c:pt idx="0" formatCode="#,##0">
                  <c:v>656465.46</c:v>
                </c:pt>
                <c:pt idx="1">
                  <c:v>1153947.42</c:v>
                </c:pt>
                <c:pt idx="2">
                  <c:v>0</c:v>
                </c:pt>
                <c:pt idx="3">
                  <c:v>0</c:v>
                </c:pt>
              </c:numCache>
            </c:numRef>
          </c:val>
          <c:extLst xmlns:c16r2="http://schemas.microsoft.com/office/drawing/2015/06/chart">
            <c:ext xmlns:c16="http://schemas.microsoft.com/office/drawing/2014/chart" uri="{C3380CC4-5D6E-409C-BE32-E72D297353CC}">
              <c16:uniqueId val="{00000008-9303-4FDF-AE70-EC140DD026CE}"/>
            </c:ext>
          </c:extLst>
        </c:ser>
        <c:dLbls>
          <c:showLegendKey val="0"/>
          <c:showVal val="0"/>
          <c:showCatName val="0"/>
          <c:showSerName val="0"/>
          <c:showPercent val="0"/>
          <c:showBubbleSize val="0"/>
          <c:showLeaderLines val="1"/>
        </c:dLbls>
        <c:firstSliceAng val="0"/>
        <c:holeSize val="50"/>
      </c:doughnutChart>
      <c:spPr>
        <a:noFill/>
        <a:ln>
          <a:solidFill>
            <a:schemeClr val="bg1"/>
          </a:solidFill>
        </a:ln>
        <a:effectLst/>
      </c:spPr>
    </c:plotArea>
    <c:legend>
      <c:legendPos val="b"/>
      <c:layout>
        <c:manualLayout>
          <c:xMode val="edge"/>
          <c:yMode val="edge"/>
          <c:x val="0.10812067970544176"/>
          <c:y val="0.87390951193847954"/>
          <c:w val="0.73498275017487547"/>
          <c:h val="0.108168577985589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i="1" dirty="0"/>
              <a:t>доходы бюджета на 2023 год</a:t>
            </a:r>
          </a:p>
        </c:rich>
      </c:tx>
      <c:layout>
        <c:manualLayout>
          <c:xMode val="edge"/>
          <c:yMode val="edge"/>
          <c:x val="0.28530853239836085"/>
          <c:y val="0.159081475914325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2036037550849821"/>
          <c:y val="0.21997620314268779"/>
          <c:w val="0.7233399553137414"/>
          <c:h val="0.72388530351033942"/>
        </c:manualLayout>
      </c:layout>
      <c:doughnutChart>
        <c:varyColors val="1"/>
        <c:ser>
          <c:idx val="0"/>
          <c:order val="0"/>
          <c:tx>
            <c:strRef>
              <c:f>Лист1!$B$1</c:f>
              <c:strCache>
                <c:ptCount val="1"/>
                <c:pt idx="0">
                  <c:v>доходы бюджета на 2020 год</c:v>
                </c:pt>
              </c:strCache>
            </c:strRef>
          </c:tx>
          <c:spPr>
            <a:solidFill>
              <a:schemeClr val="accent3"/>
            </a:solidFill>
            <a:ln>
              <a:solidFill>
                <a:schemeClr val="tx1"/>
              </a:solidFill>
            </a:ln>
          </c:spPr>
          <c:dPt>
            <c:idx val="0"/>
            <c:bubble3D val="0"/>
            <c:spPr>
              <a:solidFill>
                <a:schemeClr val="accent4"/>
              </a:solidFill>
              <a:ln w="19050">
                <a:solidFill>
                  <a:schemeClr val="tx1"/>
                </a:solidFill>
              </a:ln>
              <a:effectLst/>
            </c:spPr>
            <c:extLst xmlns:c16r2="http://schemas.microsoft.com/office/drawing/2015/06/chart">
              <c:ext xmlns:c16="http://schemas.microsoft.com/office/drawing/2014/chart" uri="{C3380CC4-5D6E-409C-BE32-E72D297353CC}">
                <c16:uniqueId val="{00000001-8171-40C8-B2C7-F7D6F6E35ACE}"/>
              </c:ext>
            </c:extLst>
          </c:dPt>
          <c:dPt>
            <c:idx val="1"/>
            <c:bubble3D val="0"/>
            <c:spPr>
              <a:solidFill>
                <a:schemeClr val="accent3"/>
              </a:solidFill>
              <a:ln w="19050">
                <a:solidFill>
                  <a:schemeClr val="tx1"/>
                </a:solidFill>
              </a:ln>
              <a:effectLst/>
            </c:spPr>
            <c:extLst xmlns:c16r2="http://schemas.microsoft.com/office/drawing/2015/06/chart">
              <c:ext xmlns:c16="http://schemas.microsoft.com/office/drawing/2014/chart" uri="{C3380CC4-5D6E-409C-BE32-E72D297353CC}">
                <c16:uniqueId val="{00000003-8171-40C8-B2C7-F7D6F6E35ACE}"/>
              </c:ext>
            </c:extLst>
          </c:dPt>
          <c:dPt>
            <c:idx val="2"/>
            <c:bubble3D val="0"/>
            <c:spPr>
              <a:solidFill>
                <a:schemeClr val="accent3"/>
              </a:solidFill>
              <a:ln w="19050">
                <a:solidFill>
                  <a:schemeClr val="tx1"/>
                </a:solidFill>
              </a:ln>
              <a:effectLst/>
            </c:spPr>
            <c:extLst xmlns:c16r2="http://schemas.microsoft.com/office/drawing/2015/06/chart">
              <c:ext xmlns:c16="http://schemas.microsoft.com/office/drawing/2014/chart" uri="{C3380CC4-5D6E-409C-BE32-E72D297353CC}">
                <c16:uniqueId val="{00000005-8171-40C8-B2C7-F7D6F6E35ACE}"/>
              </c:ext>
            </c:extLst>
          </c:dPt>
          <c:dPt>
            <c:idx val="3"/>
            <c:bubble3D val="0"/>
            <c:spPr>
              <a:solidFill>
                <a:schemeClr val="accent3"/>
              </a:solidFill>
              <a:ln w="19050">
                <a:solidFill>
                  <a:schemeClr val="tx1"/>
                </a:solidFill>
              </a:ln>
              <a:effectLst/>
            </c:spPr>
            <c:extLst xmlns:c16r2="http://schemas.microsoft.com/office/drawing/2015/06/chart">
              <c:ext xmlns:c16="http://schemas.microsoft.com/office/drawing/2014/chart" uri="{C3380CC4-5D6E-409C-BE32-E72D297353CC}">
                <c16:uniqueId val="{00000007-8171-40C8-B2C7-F7D6F6E35AC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Лист1!$A$2:$A$5</c:f>
              <c:strCache>
                <c:ptCount val="4"/>
                <c:pt idx="0">
                  <c:v>налоговые и неналогогвые</c:v>
                </c:pt>
                <c:pt idx="1">
                  <c:v>безвозмездные поступления</c:v>
                </c:pt>
                <c:pt idx="2">
                  <c:v> </c:v>
                </c:pt>
                <c:pt idx="3">
                  <c:v> </c:v>
                </c:pt>
              </c:strCache>
            </c:strRef>
          </c:cat>
          <c:val>
            <c:numRef>
              <c:f>Лист1!$B$2:$B$5</c:f>
              <c:numCache>
                <c:formatCode>General</c:formatCode>
                <c:ptCount val="4"/>
                <c:pt idx="0">
                  <c:v>692726.68</c:v>
                </c:pt>
                <c:pt idx="1">
                  <c:v>761957.44</c:v>
                </c:pt>
                <c:pt idx="2">
                  <c:v>0</c:v>
                </c:pt>
                <c:pt idx="3">
                  <c:v>0</c:v>
                </c:pt>
              </c:numCache>
            </c:numRef>
          </c:val>
          <c:extLst xmlns:c16r2="http://schemas.microsoft.com/office/drawing/2015/06/chart">
            <c:ext xmlns:c16="http://schemas.microsoft.com/office/drawing/2014/chart" uri="{C3380CC4-5D6E-409C-BE32-E72D297353CC}">
              <c16:uniqueId val="{00000008-8171-40C8-B2C7-F7D6F6E35ACE}"/>
            </c:ext>
          </c:extLst>
        </c:ser>
        <c:dLbls>
          <c:showLegendKey val="0"/>
          <c:showVal val="0"/>
          <c:showCatName val="0"/>
          <c:showSerName val="0"/>
          <c:showPercent val="0"/>
          <c:showBubbleSize val="0"/>
          <c:showLeaderLines val="1"/>
        </c:dLbls>
        <c:firstSliceAng val="0"/>
        <c:holeSize val="50"/>
      </c:doughnutChart>
      <c:spPr>
        <a:noFill/>
        <a:ln>
          <a:solidFill>
            <a:schemeClr val="tx1"/>
          </a:solidFill>
        </a:ln>
        <a:effectLst/>
      </c:spPr>
    </c:plotArea>
    <c:legend>
      <c:legendPos val="b"/>
      <c:layout>
        <c:manualLayout>
          <c:xMode val="edge"/>
          <c:yMode val="edge"/>
          <c:x val="0.14917381216657563"/>
          <c:y val="0.96849393183955579"/>
          <c:w val="0.84925985599553711"/>
          <c:h val="3.15060681604442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9.9175204436507194E-2"/>
          <c:y val="0.12179116914963094"/>
          <c:w val="0.42355216608018026"/>
          <c:h val="0.87820883085036905"/>
        </c:manualLayout>
      </c:layout>
      <c:pieChart>
        <c:varyColors val="1"/>
        <c:ser>
          <c:idx val="0"/>
          <c:order val="0"/>
          <c:tx>
            <c:strRef>
              <c:f>Лист1!$B$1</c:f>
              <c:strCache>
                <c:ptCount val="1"/>
                <c:pt idx="0">
                  <c:v>2021</c:v>
                </c:pt>
              </c:strCache>
            </c:strRef>
          </c:tx>
          <c:spPr>
            <a:solidFill>
              <a:schemeClr val="accent5"/>
            </a:solidFill>
          </c:spPr>
          <c:dPt>
            <c:idx val="0"/>
            <c:bubble3D val="0"/>
            <c:spPr>
              <a:solidFill>
                <a:schemeClr val="accent4">
                  <a:lumMod val="20000"/>
                  <a:lumOff val="80000"/>
                </a:schemeClr>
              </a:solidFill>
              <a:ln>
                <a:noFill/>
              </a:ln>
              <a:effectLst/>
            </c:spPr>
            <c:extLst xmlns:c16r2="http://schemas.microsoft.com/office/drawing/2015/06/chart">
              <c:ext xmlns:c16="http://schemas.microsoft.com/office/drawing/2014/chart" uri="{C3380CC4-5D6E-409C-BE32-E72D297353CC}">
                <c16:uniqueId val="{00000001-7AE3-4E07-B85F-CACB5A601F7A}"/>
              </c:ext>
            </c:extLst>
          </c:dPt>
          <c:dPt>
            <c:idx val="1"/>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3-7AE3-4E07-B85F-CACB5A601F7A}"/>
              </c:ext>
            </c:extLst>
          </c:dPt>
          <c:dPt>
            <c:idx val="2"/>
            <c:bubble3D val="0"/>
            <c:spPr>
              <a:solidFill>
                <a:schemeClr val="tx2">
                  <a:lumMod val="40000"/>
                  <a:lumOff val="60000"/>
                </a:schemeClr>
              </a:solidFill>
              <a:ln>
                <a:noFill/>
              </a:ln>
              <a:effectLst/>
            </c:spPr>
            <c:extLst xmlns:c16r2="http://schemas.microsoft.com/office/drawing/2015/06/chart">
              <c:ext xmlns:c16="http://schemas.microsoft.com/office/drawing/2014/chart" uri="{C3380CC4-5D6E-409C-BE32-E72D297353CC}">
                <c16:uniqueId val="{00000005-7AE3-4E07-B85F-CACB5A601F7A}"/>
              </c:ext>
            </c:extLst>
          </c:dPt>
          <c:dPt>
            <c:idx val="3"/>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7-7AE3-4E07-B85F-CACB5A601F7A}"/>
              </c:ext>
            </c:extLst>
          </c:dPt>
          <c:dPt>
            <c:idx val="4"/>
            <c:bubble3D val="0"/>
            <c:spPr>
              <a:solidFill>
                <a:srgbClr val="C00000"/>
              </a:solidFill>
              <a:ln>
                <a:noFill/>
              </a:ln>
              <a:effectLst/>
            </c:spPr>
            <c:extLst xmlns:c16r2="http://schemas.microsoft.com/office/drawing/2015/06/chart">
              <c:ext xmlns:c16="http://schemas.microsoft.com/office/drawing/2014/chart" uri="{C3380CC4-5D6E-409C-BE32-E72D297353CC}">
                <c16:uniqueId val="{00000009-7AE3-4E07-B85F-CACB5A601F7A}"/>
              </c:ext>
            </c:extLst>
          </c:dPt>
          <c:dPt>
            <c:idx val="5"/>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B-7AE3-4E07-B85F-CACB5A601F7A}"/>
              </c:ext>
            </c:extLst>
          </c:dPt>
          <c:dPt>
            <c:idx val="6"/>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D-7AE3-4E07-B85F-CACB5A601F7A}"/>
              </c:ext>
            </c:extLst>
          </c:dPt>
          <c:dPt>
            <c:idx val="7"/>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F-7AE3-4E07-B85F-CACB5A601F7A}"/>
              </c:ext>
            </c:extLst>
          </c:dPt>
          <c:dPt>
            <c:idx val="8"/>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1-7AE3-4E07-B85F-CACB5A601F7A}"/>
              </c:ext>
            </c:extLst>
          </c:dPt>
          <c:dPt>
            <c:idx val="9"/>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7AE3-4E07-B85F-CACB5A601F7A}"/>
              </c:ext>
            </c:extLst>
          </c:dPt>
          <c:dPt>
            <c:idx val="1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5-7AE3-4E07-B85F-CACB5A601F7A}"/>
              </c:ext>
            </c:extLst>
          </c:dPt>
          <c:dPt>
            <c:idx val="11"/>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7-7AE3-4E07-B85F-CACB5A601F7A}"/>
              </c:ext>
            </c:extLst>
          </c:dPt>
          <c:dLbls>
            <c:dLbl>
              <c:idx val="11"/>
              <c:layout>
                <c:manualLayout>
                  <c:x val="0"/>
                  <c:y val="-3.680337384147786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7AE3-4E07-B85F-CACB5A601F7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Лист1!$A$2:$A$13</c:f>
              <c:strCache>
                <c:ptCount val="12"/>
                <c:pt idx="0">
                  <c:v>оющегосударственные вопросы</c:v>
                </c:pt>
                <c:pt idx="1">
                  <c:v>национальная оборона</c:v>
                </c:pt>
                <c:pt idx="2">
                  <c:v>национальная безопасность</c:v>
                </c:pt>
                <c:pt idx="3">
                  <c:v>национальная экономика</c:v>
                </c:pt>
                <c:pt idx="4">
                  <c:v>ЖКХ</c:v>
                </c:pt>
                <c:pt idx="5">
                  <c:v>охрана окружающей среды</c:v>
                </c:pt>
                <c:pt idx="6">
                  <c:v>образование617444,1</c:v>
                </c:pt>
                <c:pt idx="7">
                  <c:v>Культура</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strCache>
            </c:strRef>
          </c:cat>
          <c:val>
            <c:numRef>
              <c:f>Лист1!$B$2:$B$13</c:f>
              <c:numCache>
                <c:formatCode>General</c:formatCode>
                <c:ptCount val="12"/>
                <c:pt idx="0">
                  <c:v>252018.64</c:v>
                </c:pt>
                <c:pt idx="1">
                  <c:v>1765</c:v>
                </c:pt>
                <c:pt idx="2">
                  <c:v>18455.3</c:v>
                </c:pt>
                <c:pt idx="3">
                  <c:v>115702.04</c:v>
                </c:pt>
                <c:pt idx="4">
                  <c:v>428768.89</c:v>
                </c:pt>
                <c:pt idx="5">
                  <c:v>5500</c:v>
                </c:pt>
                <c:pt idx="6">
                  <c:v>628808.54</c:v>
                </c:pt>
                <c:pt idx="7">
                  <c:v>93761.4</c:v>
                </c:pt>
                <c:pt idx="8">
                  <c:v>50145.599999999999</c:v>
                </c:pt>
                <c:pt idx="9">
                  <c:v>101451.5</c:v>
                </c:pt>
                <c:pt idx="10">
                  <c:v>5491</c:v>
                </c:pt>
                <c:pt idx="11">
                  <c:v>3621</c:v>
                </c:pt>
              </c:numCache>
            </c:numRef>
          </c:val>
          <c:extLst xmlns:c16r2="http://schemas.microsoft.com/office/drawing/2015/06/chart">
            <c:ext xmlns:c16="http://schemas.microsoft.com/office/drawing/2014/chart" uri="{C3380CC4-5D6E-409C-BE32-E72D297353CC}">
              <c16:uniqueId val="{00000018-7AE3-4E07-B85F-CACB5A601F7A}"/>
            </c:ext>
          </c:extLst>
        </c:ser>
        <c:ser>
          <c:idx val="1"/>
          <c:order val="1"/>
          <c:tx>
            <c:strRef>
              <c:f>Лист1!$C$1</c:f>
              <c:strCache>
                <c:ptCount val="1"/>
                <c:pt idx="0">
                  <c:v> 2</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1A-7AE3-4E07-B85F-CACB5A601F7A}"/>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C-7AE3-4E07-B85F-CACB5A601F7A}"/>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E-7AE3-4E07-B85F-CACB5A601F7A}"/>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20-7AE3-4E07-B85F-CACB5A601F7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2-7AE3-4E07-B85F-CACB5A601F7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24-7AE3-4E07-B85F-CACB5A601F7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26-7AE3-4E07-B85F-CACB5A601F7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28-7AE3-4E07-B85F-CACB5A601F7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2A-7AE3-4E07-B85F-CACB5A601F7A}"/>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2C-7AE3-4E07-B85F-CACB5A601F7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2E-7AE3-4E07-B85F-CACB5A601F7A}"/>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30-7AE3-4E07-B85F-CACB5A601F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Лист1!$A$2:$A$13</c:f>
              <c:strCache>
                <c:ptCount val="12"/>
                <c:pt idx="0">
                  <c:v>оющегосударственные вопросы</c:v>
                </c:pt>
                <c:pt idx="1">
                  <c:v>национальная оборона</c:v>
                </c:pt>
                <c:pt idx="2">
                  <c:v>национальная безопасность</c:v>
                </c:pt>
                <c:pt idx="3">
                  <c:v>национальная экономика</c:v>
                </c:pt>
                <c:pt idx="4">
                  <c:v>ЖКХ</c:v>
                </c:pt>
                <c:pt idx="5">
                  <c:v>охрана окружающей среды</c:v>
                </c:pt>
                <c:pt idx="6">
                  <c:v>образование617444,1</c:v>
                </c:pt>
                <c:pt idx="7">
                  <c:v>Культура</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strCache>
            </c:strRef>
          </c:cat>
          <c:val>
            <c:numRef>
              <c:f>Лист1!$C$2:$C$13</c:f>
              <c:numCache>
                <c:formatCode>General</c:formatCode>
                <c:ptCount val="12"/>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31-7AE3-4E07-B85F-CACB5A601F7A}"/>
            </c:ext>
          </c:extLst>
        </c:ser>
        <c:ser>
          <c:idx val="2"/>
          <c:order val="2"/>
          <c:tx>
            <c:strRef>
              <c:f>Лист1!$D$1</c:f>
              <c:strCache>
                <c:ptCount val="1"/>
                <c:pt idx="0">
                  <c:v> 3</c:v>
                </c:pt>
              </c:strCache>
            </c:strRef>
          </c:tx>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33-7AE3-4E07-B85F-CACB5A601F7A}"/>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35-7AE3-4E07-B85F-CACB5A601F7A}"/>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37-7AE3-4E07-B85F-CACB5A601F7A}"/>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39-7AE3-4E07-B85F-CACB5A601F7A}"/>
              </c:ext>
            </c:extLst>
          </c:dPt>
          <c:dPt>
            <c:idx val="4"/>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3B-7AE3-4E07-B85F-CACB5A601F7A}"/>
              </c:ext>
            </c:extLst>
          </c:dPt>
          <c:dPt>
            <c:idx val="5"/>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3D-7AE3-4E07-B85F-CACB5A601F7A}"/>
              </c:ext>
            </c:extLst>
          </c:dPt>
          <c:dPt>
            <c:idx val="6"/>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3F-7AE3-4E07-B85F-CACB5A601F7A}"/>
              </c:ext>
            </c:extLst>
          </c:dPt>
          <c:dPt>
            <c:idx val="7"/>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41-7AE3-4E07-B85F-CACB5A601F7A}"/>
              </c:ext>
            </c:extLst>
          </c:dPt>
          <c:dPt>
            <c:idx val="8"/>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43-7AE3-4E07-B85F-CACB5A601F7A}"/>
              </c:ext>
            </c:extLst>
          </c:dPt>
          <c:dPt>
            <c:idx val="9"/>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45-7AE3-4E07-B85F-CACB5A601F7A}"/>
              </c:ext>
            </c:extLst>
          </c:dPt>
          <c:dPt>
            <c:idx val="10"/>
            <c:bubble3D val="0"/>
            <c:spPr>
              <a:solidFill>
                <a:schemeClr val="accent5">
                  <a:lumMod val="60000"/>
                </a:schemeClr>
              </a:solidFill>
              <a:ln>
                <a:noFill/>
              </a:ln>
              <a:effectLst/>
            </c:spPr>
            <c:extLst xmlns:c16r2="http://schemas.microsoft.com/office/drawing/2015/06/chart">
              <c:ext xmlns:c16="http://schemas.microsoft.com/office/drawing/2014/chart" uri="{C3380CC4-5D6E-409C-BE32-E72D297353CC}">
                <c16:uniqueId val="{00000047-7AE3-4E07-B85F-CACB5A601F7A}"/>
              </c:ext>
            </c:extLst>
          </c:dPt>
          <c:dPt>
            <c:idx val="11"/>
            <c:bubble3D val="0"/>
            <c:spPr>
              <a:solidFill>
                <a:schemeClr val="accent6">
                  <a:lumMod val="60000"/>
                </a:schemeClr>
              </a:solidFill>
              <a:ln>
                <a:noFill/>
              </a:ln>
              <a:effectLst/>
            </c:spPr>
            <c:extLst xmlns:c16r2="http://schemas.microsoft.com/office/drawing/2015/06/chart">
              <c:ext xmlns:c16="http://schemas.microsoft.com/office/drawing/2014/chart" uri="{C3380CC4-5D6E-409C-BE32-E72D297353CC}">
                <c16:uniqueId val="{00000049-7AE3-4E07-B85F-CACB5A601F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Лист1!$A$2:$A$13</c:f>
              <c:strCache>
                <c:ptCount val="12"/>
                <c:pt idx="0">
                  <c:v>оющегосударственные вопросы</c:v>
                </c:pt>
                <c:pt idx="1">
                  <c:v>национальная оборона</c:v>
                </c:pt>
                <c:pt idx="2">
                  <c:v>национальная безопасность</c:v>
                </c:pt>
                <c:pt idx="3">
                  <c:v>национальная экономика</c:v>
                </c:pt>
                <c:pt idx="4">
                  <c:v>ЖКХ</c:v>
                </c:pt>
                <c:pt idx="5">
                  <c:v>охрана окружающей среды</c:v>
                </c:pt>
                <c:pt idx="6">
                  <c:v>образование617444,1</c:v>
                </c:pt>
                <c:pt idx="7">
                  <c:v>Культура</c:v>
                </c:pt>
                <c:pt idx="8">
                  <c:v>социальная политика</c:v>
                </c:pt>
                <c:pt idx="9">
                  <c:v>физическая культура и спорт</c:v>
                </c:pt>
                <c:pt idx="10">
                  <c:v>средства массовой информации</c:v>
                </c:pt>
                <c:pt idx="11">
                  <c:v>обслуживание муниципального долга</c:v>
                </c:pt>
              </c:strCache>
            </c:strRef>
          </c:cat>
          <c:val>
            <c:numRef>
              <c:f>Лист1!$D$2:$D$13</c:f>
              <c:numCache>
                <c:formatCode>General</c:formatCode>
                <c:ptCount val="12"/>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4A-7AE3-4E07-B85F-CACB5A601F7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9756345461000405E-2"/>
          <c:w val="1"/>
          <c:h val="0.42162232562084057"/>
        </c:manualLayout>
      </c:layout>
      <c:pie3DChart>
        <c:varyColors val="1"/>
        <c:ser>
          <c:idx val="0"/>
          <c:order val="0"/>
          <c:tx>
            <c:strRef>
              <c:f>Лист1!$B$1</c:f>
              <c:strCache>
                <c:ptCount val="1"/>
                <c:pt idx="0">
                  <c:v>2022</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1C99-4A45-AA83-C96F12D0808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1C99-4A45-AA83-C96F12D0808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1C99-4A45-AA83-C96F12D0808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1C99-4A45-AA83-C96F12D08082}"/>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1C99-4A45-AA83-C96F12D08082}"/>
              </c:ext>
            </c:extLst>
          </c:dPt>
          <c:dPt>
            <c:idx val="5"/>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1C99-4A45-AA83-C96F12D08082}"/>
              </c:ext>
            </c:extLst>
          </c:dPt>
          <c:dPt>
            <c:idx val="6"/>
            <c:bubble3D val="0"/>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1C99-4A45-AA83-C96F12D08082}"/>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1C99-4A45-AA83-C96F12D08082}"/>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1C99-4A45-AA83-C96F12D08082}"/>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1C99-4A45-AA83-C96F12D08082}"/>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1C99-4A45-AA83-C96F12D08082}"/>
              </c:ext>
            </c:extLst>
          </c:dPt>
          <c:dPt>
            <c:idx val="11"/>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1C99-4A45-AA83-C96F12D0808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Лист1!$A$2:$A$13</c:f>
              <c:strCache>
                <c:ptCount val="12"/>
                <c:pt idx="0">
                  <c:v>общегосуларственные вопросы</c:v>
                </c:pt>
                <c:pt idx="1">
                  <c:v>национальная оборона</c:v>
                </c:pt>
                <c:pt idx="2">
                  <c:v>национальная безопасность</c:v>
                </c:pt>
                <c:pt idx="3">
                  <c:v>национальная экономика</c:v>
                </c:pt>
                <c:pt idx="4">
                  <c:v>ЖКХ</c:v>
                </c:pt>
                <c:pt idx="5">
                  <c:v>образование</c:v>
                </c:pt>
                <c:pt idx="6">
                  <c:v>культура</c:v>
                </c:pt>
                <c:pt idx="7">
                  <c:v> </c:v>
                </c:pt>
                <c:pt idx="8">
                  <c:v>физическая культура и спорт</c:v>
                </c:pt>
                <c:pt idx="9">
                  <c:v>средства массовой информации</c:v>
                </c:pt>
                <c:pt idx="10">
                  <c:v>обслуживание муниципального долга</c:v>
                </c:pt>
                <c:pt idx="11">
                  <c:v>социальная политика</c:v>
                </c:pt>
              </c:strCache>
            </c:strRef>
          </c:cat>
          <c:val>
            <c:numRef>
              <c:f>Лист1!$B$2:$B$13</c:f>
              <c:numCache>
                <c:formatCode>General</c:formatCode>
                <c:ptCount val="12"/>
                <c:pt idx="0">
                  <c:v>250341.4</c:v>
                </c:pt>
                <c:pt idx="1">
                  <c:v>1765</c:v>
                </c:pt>
                <c:pt idx="2">
                  <c:v>13614.3</c:v>
                </c:pt>
                <c:pt idx="3">
                  <c:v>88331.59</c:v>
                </c:pt>
                <c:pt idx="4">
                  <c:v>294545.28000000003</c:v>
                </c:pt>
                <c:pt idx="5">
                  <c:v>874889.94</c:v>
                </c:pt>
                <c:pt idx="6">
                  <c:v>94388.2</c:v>
                </c:pt>
                <c:pt idx="7">
                  <c:v>0</c:v>
                </c:pt>
                <c:pt idx="8">
                  <c:v>101435.5</c:v>
                </c:pt>
                <c:pt idx="9">
                  <c:v>5491</c:v>
                </c:pt>
                <c:pt idx="10">
                  <c:v>3364</c:v>
                </c:pt>
                <c:pt idx="11">
                  <c:v>51347.6</c:v>
                </c:pt>
              </c:numCache>
            </c:numRef>
          </c:val>
          <c:extLst xmlns:c16r2="http://schemas.microsoft.com/office/drawing/2015/06/chart">
            <c:ext xmlns:c16="http://schemas.microsoft.com/office/drawing/2014/chart" uri="{C3380CC4-5D6E-409C-BE32-E72D297353CC}">
              <c16:uniqueId val="{00000018-1C99-4A45-AA83-C96F12D08082}"/>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2.6115985632934269E-2"/>
          <c:y val="0.48081948337159852"/>
          <c:w val="0.71298990099726789"/>
          <c:h val="0.47121903846081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7.471823912937238E-2"/>
          <c:w val="1"/>
          <c:h val="0.40718026797615819"/>
        </c:manualLayout>
      </c:layout>
      <c:pie3DChart>
        <c:varyColors val="1"/>
        <c:ser>
          <c:idx val="0"/>
          <c:order val="0"/>
          <c:tx>
            <c:strRef>
              <c:f>Лист1!$B$1</c:f>
              <c:strCache>
                <c:ptCount val="1"/>
                <c:pt idx="0">
                  <c:v>2023</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B18-45AC-941A-BF8D66C618A9}"/>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B18-45AC-941A-BF8D66C618A9}"/>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0B18-45AC-941A-BF8D66C618A9}"/>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0B18-45AC-941A-BF8D66C618A9}"/>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0B18-45AC-941A-BF8D66C618A9}"/>
              </c:ext>
            </c:extLst>
          </c:dPt>
          <c:dPt>
            <c:idx val="5"/>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B-0B18-45AC-941A-BF8D66C618A9}"/>
              </c:ext>
            </c:extLst>
          </c:dPt>
          <c:dPt>
            <c:idx val="6"/>
            <c:bubble3D val="0"/>
            <c:spPr>
              <a:solidFill>
                <a:srgbClr val="C000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D-0B18-45AC-941A-BF8D66C618A9}"/>
              </c:ext>
            </c:extLst>
          </c:dPt>
          <c:dPt>
            <c:idx val="7"/>
            <c:bubble3D val="0"/>
            <c:spPr>
              <a:solidFill>
                <a:schemeClr val="accent2">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F-0B18-45AC-941A-BF8D66C618A9}"/>
              </c:ext>
            </c:extLst>
          </c:dPt>
          <c:dPt>
            <c:idx val="8"/>
            <c:bubble3D val="0"/>
            <c:spPr>
              <a:solidFill>
                <a:schemeClr val="accent3">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1-0B18-45AC-941A-BF8D66C618A9}"/>
              </c:ext>
            </c:extLst>
          </c:dPt>
          <c:dPt>
            <c:idx val="9"/>
            <c:bubble3D val="0"/>
            <c:spPr>
              <a:solidFill>
                <a:schemeClr val="accent4">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3-0B18-45AC-941A-BF8D66C618A9}"/>
              </c:ext>
            </c:extLst>
          </c:dPt>
          <c:dPt>
            <c:idx val="10"/>
            <c:bubble3D val="0"/>
            <c:spPr>
              <a:solidFill>
                <a:schemeClr val="accent5">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5-0B18-45AC-941A-BF8D66C618A9}"/>
              </c:ext>
            </c:extLst>
          </c:dPt>
          <c:dPt>
            <c:idx val="11"/>
            <c:bubble3D val="0"/>
            <c:spPr>
              <a:solidFill>
                <a:schemeClr val="accent6">
                  <a:lumMod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7-0B18-45AC-941A-BF8D66C618A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Лист1!$A$2:$A$13</c:f>
              <c:strCache>
                <c:ptCount val="12"/>
                <c:pt idx="0">
                  <c:v>общегосуларственные вопросы</c:v>
                </c:pt>
                <c:pt idx="1">
                  <c:v>национальная оборона</c:v>
                </c:pt>
                <c:pt idx="2">
                  <c:v>национальная безопасность</c:v>
                </c:pt>
                <c:pt idx="3">
                  <c:v>национальная экономика</c:v>
                </c:pt>
                <c:pt idx="4">
                  <c:v>ЖКХ</c:v>
                </c:pt>
                <c:pt idx="5">
                  <c:v>образование</c:v>
                </c:pt>
                <c:pt idx="6">
                  <c:v>культура</c:v>
                </c:pt>
                <c:pt idx="7">
                  <c:v> </c:v>
                </c:pt>
                <c:pt idx="8">
                  <c:v>физическая культура и спорт</c:v>
                </c:pt>
                <c:pt idx="9">
                  <c:v>средства массовой информации</c:v>
                </c:pt>
                <c:pt idx="10">
                  <c:v>обслуживание муниципального долга</c:v>
                </c:pt>
                <c:pt idx="11">
                  <c:v>социальная политика</c:v>
                </c:pt>
              </c:strCache>
            </c:strRef>
          </c:cat>
          <c:val>
            <c:numRef>
              <c:f>Лист1!$B$2:$B$13</c:f>
              <c:numCache>
                <c:formatCode>General</c:formatCode>
                <c:ptCount val="12"/>
                <c:pt idx="0">
                  <c:v>250971.3</c:v>
                </c:pt>
                <c:pt idx="1">
                  <c:v>1765</c:v>
                </c:pt>
                <c:pt idx="2">
                  <c:v>13630.3</c:v>
                </c:pt>
                <c:pt idx="3">
                  <c:v>92454.399999999994</c:v>
                </c:pt>
                <c:pt idx="4">
                  <c:v>187369.82</c:v>
                </c:pt>
                <c:pt idx="5">
                  <c:v>629213.26</c:v>
                </c:pt>
                <c:pt idx="6">
                  <c:v>94739.3</c:v>
                </c:pt>
                <c:pt idx="7">
                  <c:v>0</c:v>
                </c:pt>
                <c:pt idx="8">
                  <c:v>101435.5</c:v>
                </c:pt>
                <c:pt idx="9">
                  <c:v>5491</c:v>
                </c:pt>
                <c:pt idx="10">
                  <c:v>3364</c:v>
                </c:pt>
                <c:pt idx="11">
                  <c:v>48905.2</c:v>
                </c:pt>
              </c:numCache>
            </c:numRef>
          </c:val>
          <c:extLst xmlns:c16r2="http://schemas.microsoft.com/office/drawing/2015/06/chart">
            <c:ext xmlns:c16="http://schemas.microsoft.com/office/drawing/2014/chart" uri="{C3380CC4-5D6E-409C-BE32-E72D297353CC}">
              <c16:uniqueId val="{00000018-0B18-45AC-941A-BF8D66C618A9}"/>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8906137199878897E-2"/>
          <c:y val="0.513849802244987"/>
          <c:w val="0.93109386280012107"/>
          <c:h val="0.460054923885332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13433668587569"/>
          <c:y val="2.0169708900023859E-2"/>
          <c:w val="0.55172233550007355"/>
          <c:h val="0.93747256587566352"/>
        </c:manualLayout>
      </c:layout>
      <c:barChart>
        <c:barDir val="bar"/>
        <c:grouping val="clustered"/>
        <c:varyColors val="0"/>
        <c:ser>
          <c:idx val="0"/>
          <c:order val="0"/>
          <c:tx>
            <c:strRef>
              <c:f>Лист1!$B$1</c:f>
              <c:strCache>
                <c:ptCount val="1"/>
                <c:pt idx="0">
                  <c:v>2021</c:v>
                </c:pt>
              </c:strCache>
            </c:strRef>
          </c:tx>
          <c:spPr>
            <a:solidFill>
              <a:schemeClr val="accent2">
                <a:lumMod val="75000"/>
              </a:schemeClr>
            </a:solidFill>
            <a:ln>
              <a:noFill/>
            </a:ln>
            <a:effectLst/>
          </c:spPr>
          <c:invertIfNegative val="0"/>
          <c:dLbls>
            <c:dLbl>
              <c:idx val="17"/>
              <c:tx>
                <c:rich>
                  <a:bodyPr/>
                  <a:lstStyle/>
                  <a:p>
                    <a:r>
                      <a:rPr lang="en-US"/>
                      <a:t> </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B77-461D-B332-76B1C1C4661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Лист1!$A$2:$A$19</c:f>
              <c:strCache>
                <c:ptCount val="18"/>
                <c:pt idx="0">
                  <c:v>«Здравоохранение»</c:v>
                </c:pt>
                <c:pt idx="1">
                  <c:v>«Культура»</c:v>
                </c:pt>
                <c:pt idx="2">
                  <c:v>«Образование»</c:v>
                </c:pt>
                <c:pt idx="3">
                  <c:v>«Социальная защита населения»</c:v>
                </c:pt>
                <c:pt idx="4">
                  <c:v>«Спорт»</c:v>
                </c:pt>
                <c:pt idx="5">
                  <c:v>«Развитие сельского хозяйства»</c:v>
                </c:pt>
                <c:pt idx="6">
                  <c:v>«Экология и окружающая среда» </c:v>
                </c:pt>
                <c:pt idx="7">
                  <c:v>«Безопасность   и обеспечение безопасности жизнедеятельности населения»</c:v>
                </c:pt>
                <c:pt idx="8">
                  <c:v>«Жилище»</c:v>
                </c:pt>
                <c:pt idx="9">
                  <c:v>«Развитие инженерной инфраструктуры и энергоэффективности»</c:v>
                </c:pt>
                <c:pt idx="10">
                  <c:v>«Предпринимательство»</c:v>
                </c:pt>
                <c:pt idx="11">
                  <c:v>«Управление имуществом и муниципальными финансами»</c:v>
                </c:pt>
                <c:pt idx="12">
                  <c:v>«Развитие институтов гражданского общества, повышение эффективности местного самоуправления и реализации молодежной политики»</c:v>
                </c:pt>
                <c:pt idx="13">
                  <c:v>«Развитие и функционирование дорожно-транспортного комплекса» </c:v>
                </c:pt>
                <c:pt idx="14">
                  <c:v>«Цифровое муниципальное образование»  </c:v>
                </c:pt>
                <c:pt idx="15">
                  <c:v>«Архитектура и градостроительство»</c:v>
                </c:pt>
                <c:pt idx="16">
                  <c:v>   «Формирование современной комфортной городской среды» </c:v>
                </c:pt>
                <c:pt idx="17">
                  <c:v> </c:v>
                </c:pt>
              </c:strCache>
            </c:strRef>
          </c:cat>
          <c:val>
            <c:numRef>
              <c:f>Лист1!$B$2:$B$19</c:f>
              <c:numCache>
                <c:formatCode>General</c:formatCode>
                <c:ptCount val="18"/>
                <c:pt idx="0">
                  <c:v>425</c:v>
                </c:pt>
                <c:pt idx="1">
                  <c:v>127907.15</c:v>
                </c:pt>
                <c:pt idx="2">
                  <c:v>593619.43999999994</c:v>
                </c:pt>
                <c:pt idx="3">
                  <c:v>47568.4</c:v>
                </c:pt>
                <c:pt idx="4">
                  <c:v>101194.5</c:v>
                </c:pt>
                <c:pt idx="5">
                  <c:v>7334.52</c:v>
                </c:pt>
                <c:pt idx="6">
                  <c:v>21083</c:v>
                </c:pt>
                <c:pt idx="7">
                  <c:v>27624.34</c:v>
                </c:pt>
                <c:pt idx="8">
                  <c:v>4889</c:v>
                </c:pt>
                <c:pt idx="9">
                  <c:v>217347.79</c:v>
                </c:pt>
                <c:pt idx="10">
                  <c:v>560</c:v>
                </c:pt>
                <c:pt idx="11">
                  <c:v>212089.04</c:v>
                </c:pt>
                <c:pt idx="12">
                  <c:v>11940</c:v>
                </c:pt>
                <c:pt idx="13">
                  <c:v>92401</c:v>
                </c:pt>
                <c:pt idx="14">
                  <c:v>42958.79</c:v>
                </c:pt>
                <c:pt idx="15">
                  <c:v>7220</c:v>
                </c:pt>
                <c:pt idx="16">
                  <c:v>183898.13</c:v>
                </c:pt>
                <c:pt idx="17">
                  <c:v>0</c:v>
                </c:pt>
              </c:numCache>
            </c:numRef>
          </c:val>
          <c:extLst xmlns:c16r2="http://schemas.microsoft.com/office/drawing/2015/06/chart">
            <c:ext xmlns:c16="http://schemas.microsoft.com/office/drawing/2014/chart" uri="{C3380CC4-5D6E-409C-BE32-E72D297353CC}">
              <c16:uniqueId val="{00000000-FA90-4DE5-9E4F-80F6550FF8BF}"/>
            </c:ext>
          </c:extLst>
        </c:ser>
        <c:ser>
          <c:idx val="1"/>
          <c:order val="1"/>
          <c:tx>
            <c:strRef>
              <c:f>Лист1!$C$1</c:f>
              <c:strCache>
                <c:ptCount val="1"/>
                <c:pt idx="0">
                  <c:v> 2</c:v>
                </c:pt>
              </c:strCache>
            </c:strRef>
          </c:tx>
          <c:spPr>
            <a:solidFill>
              <a:schemeClr val="accent2"/>
            </a:solidFill>
            <a:ln>
              <a:noFill/>
            </a:ln>
            <a:effectLst/>
          </c:spPr>
          <c:invertIfNegative val="0"/>
          <c:dLbls>
            <c:delete val="1"/>
          </c:dLbls>
          <c:cat>
            <c:strRef>
              <c:f>Лист1!$A$2:$A$19</c:f>
              <c:strCache>
                <c:ptCount val="18"/>
                <c:pt idx="0">
                  <c:v>«Здравоохранение»</c:v>
                </c:pt>
                <c:pt idx="1">
                  <c:v>«Культура»</c:v>
                </c:pt>
                <c:pt idx="2">
                  <c:v>«Образование»</c:v>
                </c:pt>
                <c:pt idx="3">
                  <c:v>«Социальная защита населения»</c:v>
                </c:pt>
                <c:pt idx="4">
                  <c:v>«Спорт»</c:v>
                </c:pt>
                <c:pt idx="5">
                  <c:v>«Развитие сельского хозяйства»</c:v>
                </c:pt>
                <c:pt idx="6">
                  <c:v>«Экология и окружающая среда» </c:v>
                </c:pt>
                <c:pt idx="7">
                  <c:v>«Безопасность   и обеспечение безопасности жизнедеятельности населения»</c:v>
                </c:pt>
                <c:pt idx="8">
                  <c:v>«Жилище»</c:v>
                </c:pt>
                <c:pt idx="9">
                  <c:v>«Развитие инженерной инфраструктуры и энергоэффективности»</c:v>
                </c:pt>
                <c:pt idx="10">
                  <c:v>«Предпринимательство»</c:v>
                </c:pt>
                <c:pt idx="11">
                  <c:v>«Управление имуществом и муниципальными финансами»</c:v>
                </c:pt>
                <c:pt idx="12">
                  <c:v>«Развитие институтов гражданского общества, повышение эффективности местного самоуправления и реализации молодежной политики»</c:v>
                </c:pt>
                <c:pt idx="13">
                  <c:v>«Развитие и функционирование дорожно-транспортного комплекса» </c:v>
                </c:pt>
                <c:pt idx="14">
                  <c:v>«Цифровое муниципальное образование»  </c:v>
                </c:pt>
                <c:pt idx="15">
                  <c:v>«Архитектура и градостроительство»</c:v>
                </c:pt>
                <c:pt idx="16">
                  <c:v>   «Формирование современной комфортной городской среды» </c:v>
                </c:pt>
                <c:pt idx="17">
                  <c:v> </c:v>
                </c:pt>
              </c:strCache>
            </c:strRef>
          </c:cat>
          <c:val>
            <c:numRef>
              <c:f>Лист1!$C$2:$C$19</c:f>
              <c:numCache>
                <c:formatCode>General</c:formatCode>
                <c:ptCount val="18"/>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FA90-4DE5-9E4F-80F6550FF8BF}"/>
            </c:ext>
          </c:extLst>
        </c:ser>
        <c:ser>
          <c:idx val="2"/>
          <c:order val="2"/>
          <c:tx>
            <c:strRef>
              <c:f>Лист1!$D$1</c:f>
              <c:strCache>
                <c:ptCount val="1"/>
                <c:pt idx="0">
                  <c:v> 3</c:v>
                </c:pt>
              </c:strCache>
            </c:strRef>
          </c:tx>
          <c:spPr>
            <a:solidFill>
              <a:schemeClr val="accent3"/>
            </a:solidFill>
            <a:ln>
              <a:noFill/>
            </a:ln>
            <a:effectLst/>
          </c:spPr>
          <c:invertIfNegative val="0"/>
          <c:dLbls>
            <c:delete val="1"/>
          </c:dLbls>
          <c:cat>
            <c:strRef>
              <c:f>Лист1!$A$2:$A$19</c:f>
              <c:strCache>
                <c:ptCount val="18"/>
                <c:pt idx="0">
                  <c:v>«Здравоохранение»</c:v>
                </c:pt>
                <c:pt idx="1">
                  <c:v>«Культура»</c:v>
                </c:pt>
                <c:pt idx="2">
                  <c:v>«Образование»</c:v>
                </c:pt>
                <c:pt idx="3">
                  <c:v>«Социальная защита населения»</c:v>
                </c:pt>
                <c:pt idx="4">
                  <c:v>«Спорт»</c:v>
                </c:pt>
                <c:pt idx="5">
                  <c:v>«Развитие сельского хозяйства»</c:v>
                </c:pt>
                <c:pt idx="6">
                  <c:v>«Экология и окружающая среда» </c:v>
                </c:pt>
                <c:pt idx="7">
                  <c:v>«Безопасность   и обеспечение безопасности жизнедеятельности населения»</c:v>
                </c:pt>
                <c:pt idx="8">
                  <c:v>«Жилище»</c:v>
                </c:pt>
                <c:pt idx="9">
                  <c:v>«Развитие инженерной инфраструктуры и энергоэффективности»</c:v>
                </c:pt>
                <c:pt idx="10">
                  <c:v>«Предпринимательство»</c:v>
                </c:pt>
                <c:pt idx="11">
                  <c:v>«Управление имуществом и муниципальными финансами»</c:v>
                </c:pt>
                <c:pt idx="12">
                  <c:v>«Развитие институтов гражданского общества, повышение эффективности местного самоуправления и реализации молодежной политики»</c:v>
                </c:pt>
                <c:pt idx="13">
                  <c:v>«Развитие и функционирование дорожно-транспортного комплекса» </c:v>
                </c:pt>
                <c:pt idx="14">
                  <c:v>«Цифровое муниципальное образование»  </c:v>
                </c:pt>
                <c:pt idx="15">
                  <c:v>«Архитектура и градостроительство»</c:v>
                </c:pt>
                <c:pt idx="16">
                  <c:v>   «Формирование современной комфортной городской среды» </c:v>
                </c:pt>
                <c:pt idx="17">
                  <c:v> </c:v>
                </c:pt>
              </c:strCache>
            </c:strRef>
          </c:cat>
          <c:val>
            <c:numRef>
              <c:f>Лист1!$D$2:$D$19</c:f>
              <c:numCache>
                <c:formatCode>General</c:formatCode>
                <c:ptCount val="18"/>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FA90-4DE5-9E4F-80F6550FF8BF}"/>
            </c:ext>
          </c:extLst>
        </c:ser>
        <c:ser>
          <c:idx val="3"/>
          <c:order val="3"/>
          <c:tx>
            <c:strRef>
              <c:f>Лист1!$E$1</c:f>
              <c:strCache>
                <c:ptCount val="1"/>
                <c:pt idx="0">
                  <c:v> 4</c:v>
                </c:pt>
              </c:strCache>
            </c:strRef>
          </c:tx>
          <c:spPr>
            <a:solidFill>
              <a:schemeClr val="accent4"/>
            </a:solidFill>
            <a:ln>
              <a:noFill/>
            </a:ln>
            <a:effectLst/>
          </c:spPr>
          <c:invertIfNegative val="0"/>
          <c:dLbls>
            <c:dLbl>
              <c:idx val="16"/>
              <c:delete val="1"/>
              <c:extLst xmlns:c16r2="http://schemas.microsoft.com/office/drawing/2015/06/chart">
                <c:ext xmlns:c16="http://schemas.microsoft.com/office/drawing/2014/chart" uri="{C3380CC4-5D6E-409C-BE32-E72D297353CC}">
                  <c16:uniqueId val="{00000001-6B77-461D-B332-76B1C1C4661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Лист1!$A$2:$A$19</c:f>
              <c:strCache>
                <c:ptCount val="18"/>
                <c:pt idx="0">
                  <c:v>«Здравоохранение»</c:v>
                </c:pt>
                <c:pt idx="1">
                  <c:v>«Культура»</c:v>
                </c:pt>
                <c:pt idx="2">
                  <c:v>«Образование»</c:v>
                </c:pt>
                <c:pt idx="3">
                  <c:v>«Социальная защита населения»</c:v>
                </c:pt>
                <c:pt idx="4">
                  <c:v>«Спорт»</c:v>
                </c:pt>
                <c:pt idx="5">
                  <c:v>«Развитие сельского хозяйства»</c:v>
                </c:pt>
                <c:pt idx="6">
                  <c:v>«Экология и окружающая среда» </c:v>
                </c:pt>
                <c:pt idx="7">
                  <c:v>«Безопасность   и обеспечение безопасности жизнедеятельности населения»</c:v>
                </c:pt>
                <c:pt idx="8">
                  <c:v>«Жилище»</c:v>
                </c:pt>
                <c:pt idx="9">
                  <c:v>«Развитие инженерной инфраструктуры и энергоэффективности»</c:v>
                </c:pt>
                <c:pt idx="10">
                  <c:v>«Предпринимательство»</c:v>
                </c:pt>
                <c:pt idx="11">
                  <c:v>«Управление имуществом и муниципальными финансами»</c:v>
                </c:pt>
                <c:pt idx="12">
                  <c:v>«Развитие институтов гражданского общества, повышение эффективности местного самоуправления и реализации молодежной политики»</c:v>
                </c:pt>
                <c:pt idx="13">
                  <c:v>«Развитие и функционирование дорожно-транспортного комплекса» </c:v>
                </c:pt>
                <c:pt idx="14">
                  <c:v>«Цифровое муниципальное образование»  </c:v>
                </c:pt>
                <c:pt idx="15">
                  <c:v>«Архитектура и градостроительство»</c:v>
                </c:pt>
                <c:pt idx="16">
                  <c:v>   «Формирование современной комфортной городской среды» </c:v>
                </c:pt>
                <c:pt idx="17">
                  <c:v> </c:v>
                </c:pt>
              </c:strCache>
            </c:strRef>
          </c:cat>
          <c:val>
            <c:numRef>
              <c:f>Лист1!$E$2:$E$19</c:f>
              <c:numCache>
                <c:formatCode>General</c:formatCode>
                <c:ptCount val="18"/>
                <c:pt idx="16">
                  <c:v>0</c:v>
                </c:pt>
              </c:numCache>
            </c:numRef>
          </c:val>
          <c:extLst xmlns:c16r2="http://schemas.microsoft.com/office/drawing/2015/06/chart">
            <c:ext xmlns:c16="http://schemas.microsoft.com/office/drawing/2014/chart" uri="{C3380CC4-5D6E-409C-BE32-E72D297353CC}">
              <c16:uniqueId val="{00000002-6B77-461D-B332-76B1C1C46616}"/>
            </c:ext>
          </c:extLst>
        </c:ser>
        <c:dLbls>
          <c:dLblPos val="outEnd"/>
          <c:showLegendKey val="0"/>
          <c:showVal val="1"/>
          <c:showCatName val="0"/>
          <c:showSerName val="0"/>
          <c:showPercent val="0"/>
          <c:showBubbleSize val="0"/>
        </c:dLbls>
        <c:gapWidth val="182"/>
        <c:axId val="443707952"/>
        <c:axId val="441221976"/>
      </c:barChart>
      <c:catAx>
        <c:axId val="4437079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441221976"/>
        <c:crosses val="autoZero"/>
        <c:auto val="1"/>
        <c:lblAlgn val="ctr"/>
        <c:lblOffset val="100"/>
        <c:noMultiLvlLbl val="0"/>
      </c:catAx>
      <c:valAx>
        <c:axId val="44122197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43707952"/>
        <c:crosses val="autoZero"/>
        <c:crossBetween val="between"/>
      </c:valAx>
      <c:spPr>
        <a:noFill/>
        <a:ln>
          <a:noFill/>
        </a:ln>
        <a:effectLst/>
      </c:spPr>
    </c:plotArea>
    <c:plotVisOnly val="1"/>
    <c:dispBlanksAs val="gap"/>
    <c:showDLblsOverMax val="0"/>
  </c:chart>
  <c:spPr>
    <a:solidFill>
      <a:schemeClr val="accent4">
        <a:lumMod val="60000"/>
        <a:lumOff val="40000"/>
      </a:schemeClr>
    </a:solid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Финансирование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773113247371764"/>
          <c:y val="0.10378067447481974"/>
          <c:w val="0.82268867526282363"/>
          <c:h val="0.6883418443323277"/>
        </c:manualLayout>
      </c:layout>
      <c:barChart>
        <c:barDir val="col"/>
        <c:grouping val="clustered"/>
        <c:varyColors val="0"/>
        <c:ser>
          <c:idx val="0"/>
          <c:order val="0"/>
          <c:tx>
            <c:strRef>
              <c:f>Лист1!$B$1</c:f>
              <c:strCache>
                <c:ptCount val="1"/>
                <c:pt idx="0">
                  <c:v> 4</c:v>
                </c:pt>
              </c:strCache>
            </c:strRef>
          </c:tx>
          <c:spPr>
            <a:solidFill>
              <a:schemeClr val="accent5"/>
            </a:solidFill>
            <a:ln>
              <a:solidFill>
                <a:schemeClr val="accent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2021</c:v>
                </c:pt>
                <c:pt idx="1">
                  <c:v>2022</c:v>
                </c:pt>
                <c:pt idx="2">
                  <c:v>2023</c:v>
                </c:pt>
                <c:pt idx="3">
                  <c:v> </c:v>
                </c:pt>
              </c:strCache>
            </c:strRef>
          </c:cat>
          <c:val>
            <c:numRef>
              <c:f>Лист1!$B$2:$B$5</c:f>
              <c:numCache>
                <c:formatCode>General</c:formatCode>
                <c:ptCount val="4"/>
                <c:pt idx="0">
                  <c:v>425.6</c:v>
                </c:pt>
                <c:pt idx="1">
                  <c:v>425.6</c:v>
                </c:pt>
                <c:pt idx="2">
                  <c:v>851.2</c:v>
                </c:pt>
                <c:pt idx="3">
                  <c:v>0</c:v>
                </c:pt>
              </c:numCache>
            </c:numRef>
          </c:val>
          <c:extLst xmlns:c16r2="http://schemas.microsoft.com/office/drawing/2015/06/chart">
            <c:ext xmlns:c16="http://schemas.microsoft.com/office/drawing/2014/chart" uri="{C3380CC4-5D6E-409C-BE32-E72D297353CC}">
              <c16:uniqueId val="{00000000-3856-4A38-AAAA-7DED3D6DDF3D}"/>
            </c:ext>
          </c:extLst>
        </c:ser>
        <c:ser>
          <c:idx val="1"/>
          <c:order val="1"/>
          <c:tx>
            <c:strRef>
              <c:f>Лист1!$C$1</c:f>
              <c:strCache>
                <c:ptCount val="1"/>
                <c:pt idx="0">
                  <c:v> 2</c:v>
                </c:pt>
              </c:strCache>
            </c:strRef>
          </c:tx>
          <c:spPr>
            <a:solidFill>
              <a:schemeClr val="accent2"/>
            </a:solidFill>
            <a:ln>
              <a:noFill/>
            </a:ln>
            <a:effectLst/>
          </c:spPr>
          <c:invertIfNegative val="0"/>
          <c:dLbls>
            <c:delete val="1"/>
          </c:dLbls>
          <c:cat>
            <c:strRef>
              <c:f>Лист1!$A$2:$A$5</c:f>
              <c:strCache>
                <c:ptCount val="4"/>
                <c:pt idx="0">
                  <c:v>2021</c:v>
                </c:pt>
                <c:pt idx="1">
                  <c:v>2022</c:v>
                </c:pt>
                <c:pt idx="2">
                  <c:v>2023</c:v>
                </c:pt>
                <c:pt idx="3">
                  <c:v> </c:v>
                </c:pt>
              </c:strCache>
            </c:strRef>
          </c:cat>
          <c:val>
            <c:numRef>
              <c:f>Лист1!$C$2:$C$5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1-3856-4A38-AAAA-7DED3D6DDF3D}"/>
            </c:ext>
          </c:extLst>
        </c:ser>
        <c:ser>
          <c:idx val="2"/>
          <c:order val="2"/>
          <c:tx>
            <c:strRef>
              <c:f>Лист1!$D$1</c:f>
              <c:strCache>
                <c:ptCount val="1"/>
                <c:pt idx="0">
                  <c:v> 3</c:v>
                </c:pt>
              </c:strCache>
            </c:strRef>
          </c:tx>
          <c:spPr>
            <a:solidFill>
              <a:schemeClr val="accent3"/>
            </a:solidFill>
            <a:ln>
              <a:noFill/>
            </a:ln>
            <a:effectLst/>
          </c:spPr>
          <c:invertIfNegative val="0"/>
          <c:dLbls>
            <c:delete val="1"/>
          </c:dLbls>
          <c:cat>
            <c:strRef>
              <c:f>Лист1!$A$2:$A$5</c:f>
              <c:strCache>
                <c:ptCount val="4"/>
                <c:pt idx="0">
                  <c:v>2021</c:v>
                </c:pt>
                <c:pt idx="1">
                  <c:v>2022</c:v>
                </c:pt>
                <c:pt idx="2">
                  <c:v>2023</c:v>
                </c:pt>
                <c:pt idx="3">
                  <c:v> </c:v>
                </c:pt>
              </c:strCache>
            </c:strRef>
          </c:cat>
          <c:val>
            <c:numRef>
              <c:f>Лист1!$D$2:$D$5</c:f>
              <c:numCache>
                <c:formatCode>General</c:formatCode>
                <c:ptCount val="4"/>
                <c:pt idx="0">
                  <c:v>0</c:v>
                </c:pt>
                <c:pt idx="1">
                  <c:v>0</c:v>
                </c:pt>
                <c:pt idx="2">
                  <c:v>0</c:v>
                </c:pt>
                <c:pt idx="3">
                  <c:v>0</c:v>
                </c:pt>
              </c:numCache>
            </c:numRef>
          </c:val>
          <c:extLst xmlns:c16r2="http://schemas.microsoft.com/office/drawing/2015/06/chart">
            <c:ext xmlns:c16="http://schemas.microsoft.com/office/drawing/2014/chart" uri="{C3380CC4-5D6E-409C-BE32-E72D297353CC}">
              <c16:uniqueId val="{00000002-3856-4A38-AAAA-7DED3D6DDF3D}"/>
            </c:ext>
          </c:extLst>
        </c:ser>
        <c:dLbls>
          <c:dLblPos val="outEnd"/>
          <c:showLegendKey val="0"/>
          <c:showVal val="1"/>
          <c:showCatName val="0"/>
          <c:showSerName val="0"/>
          <c:showPercent val="0"/>
          <c:showBubbleSize val="0"/>
        </c:dLbls>
        <c:gapWidth val="219"/>
        <c:overlap val="-27"/>
        <c:axId val="441222760"/>
        <c:axId val="441223152"/>
      </c:barChart>
      <c:catAx>
        <c:axId val="4412227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41223152"/>
        <c:crosses val="autoZero"/>
        <c:auto val="1"/>
        <c:lblAlgn val="ctr"/>
        <c:lblOffset val="100"/>
        <c:noMultiLvlLbl val="0"/>
      </c:catAx>
      <c:valAx>
        <c:axId val="44122315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4122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245D08-9794-4603-8201-A212FD9A64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FA6E69E-8C63-4988-B5C0-DE08EA7F91F0}">
      <dgm:prSet phldrT="[Текст]" custT="1"/>
      <dgm:spPr>
        <a:solidFill>
          <a:schemeClr val="accent5">
            <a:lumMod val="40000"/>
            <a:lumOff val="60000"/>
          </a:schemeClr>
        </a:solidFill>
      </dgm:spPr>
      <dgm:t>
        <a:bodyPr/>
        <a:lstStyle/>
        <a:p>
          <a:pPr algn="ctr"/>
          <a:r>
            <a:rPr lang="ru-RU" sz="1800" dirty="0">
              <a:solidFill>
                <a:schemeClr val="tx1"/>
              </a:solidFill>
              <a:latin typeface="Times New Roman" panose="02020603050405020304" pitchFamily="18" charset="0"/>
              <a:cs typeface="Times New Roman" panose="02020603050405020304" pitchFamily="18" charset="0"/>
            </a:rPr>
            <a:t>1 810 412,88</a:t>
          </a:r>
        </a:p>
      </dgm:t>
    </dgm:pt>
    <dgm:pt modelId="{48C0475C-668A-49B6-8090-B7A65BC19CCF}" type="parTrans" cxnId="{EAB90308-4450-43A2-BD6B-2F9264AEB348}">
      <dgm:prSet/>
      <dgm:spPr/>
      <dgm:t>
        <a:bodyPr/>
        <a:lstStyle/>
        <a:p>
          <a:pPr algn="ctr"/>
          <a:endParaRPr lang="ru-RU"/>
        </a:p>
      </dgm:t>
    </dgm:pt>
    <dgm:pt modelId="{7F12E56D-D13C-4581-9FAF-102D294BD8DF}" type="sibTrans" cxnId="{EAB90308-4450-43A2-BD6B-2F9264AEB348}">
      <dgm:prSet/>
      <dgm:spPr/>
      <dgm:t>
        <a:bodyPr/>
        <a:lstStyle/>
        <a:p>
          <a:pPr algn="ctr"/>
          <a:endParaRPr lang="ru-RU"/>
        </a:p>
      </dgm:t>
    </dgm:pt>
    <dgm:pt modelId="{1CCC707A-D6FC-445F-BC64-C549CB249098}">
      <dgm:prSet phldrT="[Текст]" custT="1"/>
      <dgm:spPr/>
      <dgm:t>
        <a:bodyPr/>
        <a:lstStyle/>
        <a:p>
          <a:pPr algn="ctr"/>
          <a:r>
            <a:rPr lang="ru-RU" sz="2000" dirty="0">
              <a:latin typeface="Times New Roman" panose="02020603050405020304" pitchFamily="18" charset="0"/>
              <a:cs typeface="Times New Roman" panose="02020603050405020304" pitchFamily="18" charset="0"/>
            </a:rPr>
            <a:t>Доходы</a:t>
          </a:r>
        </a:p>
      </dgm:t>
    </dgm:pt>
    <dgm:pt modelId="{7578A181-1A8D-4BC0-85D4-D5B84B719827}" type="parTrans" cxnId="{78D7863F-E6B3-4073-A153-8014407500EF}">
      <dgm:prSet/>
      <dgm:spPr/>
      <dgm:t>
        <a:bodyPr/>
        <a:lstStyle/>
        <a:p>
          <a:pPr algn="ctr"/>
          <a:endParaRPr lang="ru-RU"/>
        </a:p>
      </dgm:t>
    </dgm:pt>
    <dgm:pt modelId="{DA73C0E8-DD84-47C6-8229-047FE12DDAD1}" type="sibTrans" cxnId="{78D7863F-E6B3-4073-A153-8014407500EF}">
      <dgm:prSet/>
      <dgm:spPr/>
      <dgm:t>
        <a:bodyPr/>
        <a:lstStyle/>
        <a:p>
          <a:pPr algn="ctr"/>
          <a:endParaRPr lang="ru-RU"/>
        </a:p>
      </dgm:t>
    </dgm:pt>
    <dgm:pt modelId="{7F1F2E2F-F79B-4B8D-8531-F67CA1E9AADA}">
      <dgm:prSet phldrT="[Текст]" custT="1"/>
      <dgm:spPr>
        <a:solidFill>
          <a:schemeClr val="accent5">
            <a:lumMod val="40000"/>
            <a:lumOff val="60000"/>
          </a:schemeClr>
        </a:solidFill>
      </dgm:spPr>
      <dgm:t>
        <a:bodyPr/>
        <a:lstStyle/>
        <a:p>
          <a:pPr algn="ctr"/>
          <a:r>
            <a:rPr lang="ru-RU" sz="1800" dirty="0">
              <a:solidFill>
                <a:schemeClr val="tx1"/>
              </a:solidFill>
              <a:latin typeface="Times New Roman" panose="02020603050405020304" pitchFamily="18" charset="0"/>
              <a:cs typeface="Times New Roman" panose="02020603050405020304" pitchFamily="18" charset="0"/>
            </a:rPr>
            <a:t>1 810 412,88</a:t>
          </a:r>
        </a:p>
      </dgm:t>
    </dgm:pt>
    <dgm:pt modelId="{BD21CC06-8303-41D5-B95F-EC808485345F}" type="parTrans" cxnId="{07EFD3FC-F6C2-4C05-AB61-DE7EEA7FB342}">
      <dgm:prSet/>
      <dgm:spPr/>
      <dgm:t>
        <a:bodyPr/>
        <a:lstStyle/>
        <a:p>
          <a:pPr algn="ctr"/>
          <a:endParaRPr lang="ru-RU"/>
        </a:p>
      </dgm:t>
    </dgm:pt>
    <dgm:pt modelId="{7504D90C-E9FF-44AE-B348-9F175A30B2A0}" type="sibTrans" cxnId="{07EFD3FC-F6C2-4C05-AB61-DE7EEA7FB342}">
      <dgm:prSet/>
      <dgm:spPr/>
      <dgm:t>
        <a:bodyPr/>
        <a:lstStyle/>
        <a:p>
          <a:pPr algn="ctr"/>
          <a:endParaRPr lang="ru-RU"/>
        </a:p>
      </dgm:t>
    </dgm:pt>
    <dgm:pt modelId="{804CF779-F597-40B5-AD7B-6E45C13ED04C}">
      <dgm:prSet phldrT="[Текст]" custT="1"/>
      <dgm:spPr/>
      <dgm:t>
        <a:bodyPr/>
        <a:lstStyle/>
        <a:p>
          <a:pPr algn="ctr"/>
          <a:r>
            <a:rPr lang="ru-RU" sz="2000" dirty="0">
              <a:latin typeface="Times New Roman" panose="02020603050405020304" pitchFamily="18" charset="0"/>
              <a:cs typeface="Times New Roman" panose="02020603050405020304" pitchFamily="18" charset="0"/>
            </a:rPr>
            <a:t>Расходы</a:t>
          </a:r>
        </a:p>
      </dgm:t>
    </dgm:pt>
    <dgm:pt modelId="{68B3A7F3-CA8C-4B49-B2D3-230D076A9AF5}" type="parTrans" cxnId="{D180364C-0812-4AE4-90DE-2A2FD66F447F}">
      <dgm:prSet/>
      <dgm:spPr/>
      <dgm:t>
        <a:bodyPr/>
        <a:lstStyle/>
        <a:p>
          <a:pPr algn="ctr"/>
          <a:endParaRPr lang="ru-RU"/>
        </a:p>
      </dgm:t>
    </dgm:pt>
    <dgm:pt modelId="{94B1AC2D-D388-4448-B479-EFA0045A6997}" type="sibTrans" cxnId="{D180364C-0812-4AE4-90DE-2A2FD66F447F}">
      <dgm:prSet/>
      <dgm:spPr/>
      <dgm:t>
        <a:bodyPr/>
        <a:lstStyle/>
        <a:p>
          <a:pPr algn="ctr"/>
          <a:endParaRPr lang="ru-RU"/>
        </a:p>
      </dgm:t>
    </dgm:pt>
    <dgm:pt modelId="{30333AE7-108C-4825-8C27-0D848E890977}" type="pres">
      <dgm:prSet presAssocID="{1C245D08-9794-4603-8201-A212FD9A643E}" presName="linear" presStyleCnt="0">
        <dgm:presLayoutVars>
          <dgm:animLvl val="lvl"/>
          <dgm:resizeHandles val="exact"/>
        </dgm:presLayoutVars>
      </dgm:prSet>
      <dgm:spPr/>
      <dgm:t>
        <a:bodyPr/>
        <a:lstStyle/>
        <a:p>
          <a:endParaRPr lang="ru-RU"/>
        </a:p>
      </dgm:t>
    </dgm:pt>
    <dgm:pt modelId="{F7357200-6AAE-4F4F-9B77-9A1DFB5134FD}" type="pres">
      <dgm:prSet presAssocID="{7FA6E69E-8C63-4988-B5C0-DE08EA7F91F0}" presName="parentText" presStyleLbl="node1" presStyleIdx="0" presStyleCnt="2">
        <dgm:presLayoutVars>
          <dgm:chMax val="0"/>
          <dgm:bulletEnabled val="1"/>
        </dgm:presLayoutVars>
      </dgm:prSet>
      <dgm:spPr>
        <a:prstGeom prst="ellipse">
          <a:avLst/>
        </a:prstGeom>
      </dgm:spPr>
      <dgm:t>
        <a:bodyPr/>
        <a:lstStyle/>
        <a:p>
          <a:endParaRPr lang="ru-RU"/>
        </a:p>
      </dgm:t>
    </dgm:pt>
    <dgm:pt modelId="{341CE374-1F37-424E-9FF1-5C70A6FC3C1C}" type="pres">
      <dgm:prSet presAssocID="{7FA6E69E-8C63-4988-B5C0-DE08EA7F91F0}" presName="childText" presStyleLbl="revTx" presStyleIdx="0" presStyleCnt="2">
        <dgm:presLayoutVars>
          <dgm:bulletEnabled val="1"/>
        </dgm:presLayoutVars>
      </dgm:prSet>
      <dgm:spPr/>
      <dgm:t>
        <a:bodyPr/>
        <a:lstStyle/>
        <a:p>
          <a:endParaRPr lang="ru-RU"/>
        </a:p>
      </dgm:t>
    </dgm:pt>
    <dgm:pt modelId="{B36FE135-E52E-42AC-8973-C8E1003E4029}" type="pres">
      <dgm:prSet presAssocID="{7F1F2E2F-F79B-4B8D-8531-F67CA1E9AADA}" presName="parentText" presStyleLbl="node1" presStyleIdx="1" presStyleCnt="2" custLinFactNeighborY="7959">
        <dgm:presLayoutVars>
          <dgm:chMax val="0"/>
          <dgm:bulletEnabled val="1"/>
        </dgm:presLayoutVars>
      </dgm:prSet>
      <dgm:spPr>
        <a:prstGeom prst="ellipse">
          <a:avLst/>
        </a:prstGeom>
      </dgm:spPr>
      <dgm:t>
        <a:bodyPr/>
        <a:lstStyle/>
        <a:p>
          <a:endParaRPr lang="ru-RU"/>
        </a:p>
      </dgm:t>
    </dgm:pt>
    <dgm:pt modelId="{49FF4B75-7EA4-4A88-BC80-2B3D3884AE97}" type="pres">
      <dgm:prSet presAssocID="{7F1F2E2F-F79B-4B8D-8531-F67CA1E9AADA}" presName="childText" presStyleLbl="revTx" presStyleIdx="1" presStyleCnt="2">
        <dgm:presLayoutVars>
          <dgm:bulletEnabled val="1"/>
        </dgm:presLayoutVars>
      </dgm:prSet>
      <dgm:spPr/>
      <dgm:t>
        <a:bodyPr/>
        <a:lstStyle/>
        <a:p>
          <a:endParaRPr lang="ru-RU"/>
        </a:p>
      </dgm:t>
    </dgm:pt>
  </dgm:ptLst>
  <dgm:cxnLst>
    <dgm:cxn modelId="{D772C584-DECE-47E8-B9F4-60F569342793}" type="presOf" srcId="{7FA6E69E-8C63-4988-B5C0-DE08EA7F91F0}" destId="{F7357200-6AAE-4F4F-9B77-9A1DFB5134FD}" srcOrd="0" destOrd="0" presId="urn:microsoft.com/office/officeart/2005/8/layout/vList2"/>
    <dgm:cxn modelId="{78D7863F-E6B3-4073-A153-8014407500EF}" srcId="{7FA6E69E-8C63-4988-B5C0-DE08EA7F91F0}" destId="{1CCC707A-D6FC-445F-BC64-C549CB249098}" srcOrd="0" destOrd="0" parTransId="{7578A181-1A8D-4BC0-85D4-D5B84B719827}" sibTransId="{DA73C0E8-DD84-47C6-8229-047FE12DDAD1}"/>
    <dgm:cxn modelId="{07EFD3FC-F6C2-4C05-AB61-DE7EEA7FB342}" srcId="{1C245D08-9794-4603-8201-A212FD9A643E}" destId="{7F1F2E2F-F79B-4B8D-8531-F67CA1E9AADA}" srcOrd="1" destOrd="0" parTransId="{BD21CC06-8303-41D5-B95F-EC808485345F}" sibTransId="{7504D90C-E9FF-44AE-B348-9F175A30B2A0}"/>
    <dgm:cxn modelId="{296DBDA1-0679-43A2-9CFD-2700AE4167BC}" type="presOf" srcId="{1C245D08-9794-4603-8201-A212FD9A643E}" destId="{30333AE7-108C-4825-8C27-0D848E890977}" srcOrd="0" destOrd="0" presId="urn:microsoft.com/office/officeart/2005/8/layout/vList2"/>
    <dgm:cxn modelId="{EAB90308-4450-43A2-BD6B-2F9264AEB348}" srcId="{1C245D08-9794-4603-8201-A212FD9A643E}" destId="{7FA6E69E-8C63-4988-B5C0-DE08EA7F91F0}" srcOrd="0" destOrd="0" parTransId="{48C0475C-668A-49B6-8090-B7A65BC19CCF}" sibTransId="{7F12E56D-D13C-4581-9FAF-102D294BD8DF}"/>
    <dgm:cxn modelId="{1F57FDAB-6C96-4F2F-A7B6-271ED3923FF3}" type="presOf" srcId="{1CCC707A-D6FC-445F-BC64-C549CB249098}" destId="{341CE374-1F37-424E-9FF1-5C70A6FC3C1C}" srcOrd="0" destOrd="0" presId="urn:microsoft.com/office/officeart/2005/8/layout/vList2"/>
    <dgm:cxn modelId="{D180364C-0812-4AE4-90DE-2A2FD66F447F}" srcId="{7F1F2E2F-F79B-4B8D-8531-F67CA1E9AADA}" destId="{804CF779-F597-40B5-AD7B-6E45C13ED04C}" srcOrd="0" destOrd="0" parTransId="{68B3A7F3-CA8C-4B49-B2D3-230D076A9AF5}" sibTransId="{94B1AC2D-D388-4448-B479-EFA0045A6997}"/>
    <dgm:cxn modelId="{45FF6B52-63C9-43B3-A2EE-0025B0727DA6}" type="presOf" srcId="{7F1F2E2F-F79B-4B8D-8531-F67CA1E9AADA}" destId="{B36FE135-E52E-42AC-8973-C8E1003E4029}" srcOrd="0" destOrd="0" presId="urn:microsoft.com/office/officeart/2005/8/layout/vList2"/>
    <dgm:cxn modelId="{C5A5D6C2-843F-4DF6-9783-23D5736F87D2}" type="presOf" srcId="{804CF779-F597-40B5-AD7B-6E45C13ED04C}" destId="{49FF4B75-7EA4-4A88-BC80-2B3D3884AE97}" srcOrd="0" destOrd="0" presId="urn:microsoft.com/office/officeart/2005/8/layout/vList2"/>
    <dgm:cxn modelId="{5BF4B19A-2FFF-4FD2-954C-4A88968DC2BB}" type="presParOf" srcId="{30333AE7-108C-4825-8C27-0D848E890977}" destId="{F7357200-6AAE-4F4F-9B77-9A1DFB5134FD}" srcOrd="0" destOrd="0" presId="urn:microsoft.com/office/officeart/2005/8/layout/vList2"/>
    <dgm:cxn modelId="{F27576EE-79AD-4F80-804F-8706EAD0419A}" type="presParOf" srcId="{30333AE7-108C-4825-8C27-0D848E890977}" destId="{341CE374-1F37-424E-9FF1-5C70A6FC3C1C}" srcOrd="1" destOrd="0" presId="urn:microsoft.com/office/officeart/2005/8/layout/vList2"/>
    <dgm:cxn modelId="{4AE9231D-EDA1-4469-9A98-BA7AA5773E40}" type="presParOf" srcId="{30333AE7-108C-4825-8C27-0D848E890977}" destId="{B36FE135-E52E-42AC-8973-C8E1003E4029}" srcOrd="2" destOrd="0" presId="urn:microsoft.com/office/officeart/2005/8/layout/vList2"/>
    <dgm:cxn modelId="{F0FAF0EC-2E08-4006-BEF7-0FEEC7FAF72F}" type="presParOf" srcId="{30333AE7-108C-4825-8C27-0D848E890977}" destId="{49FF4B75-7EA4-4A88-BC80-2B3D3884AE9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C9B0E-27DC-42F6-8B55-9D6C60FCA8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CA908BB-58EB-439C-8948-793EC7F53971}">
      <dgm:prSet phldrT="[Текст]" custT="1"/>
      <dgm:spPr>
        <a:solidFill>
          <a:schemeClr val="accent5">
            <a:lumMod val="40000"/>
            <a:lumOff val="60000"/>
          </a:schemeClr>
        </a:solidFill>
      </dgm:spPr>
      <dgm:t>
        <a:bodyPr/>
        <a:lstStyle/>
        <a:p>
          <a:pPr algn="ctr"/>
          <a:r>
            <a:rPr lang="ru-RU" sz="1800" dirty="0">
              <a:solidFill>
                <a:schemeClr val="tx1"/>
              </a:solidFill>
              <a:latin typeface="Times New Roman" panose="02020603050405020304" pitchFamily="18" charset="0"/>
              <a:cs typeface="Times New Roman" panose="02020603050405020304" pitchFamily="18" charset="0"/>
            </a:rPr>
            <a:t>1 454 684,12</a:t>
          </a:r>
        </a:p>
      </dgm:t>
    </dgm:pt>
    <dgm:pt modelId="{771CE665-D7AE-4D11-910C-A6681CBC6228}" type="parTrans" cxnId="{1DEDDFCA-5CAA-48C2-9DB4-DD3BCB710268}">
      <dgm:prSet/>
      <dgm:spPr/>
      <dgm:t>
        <a:bodyPr/>
        <a:lstStyle/>
        <a:p>
          <a:endParaRPr lang="ru-RU"/>
        </a:p>
      </dgm:t>
    </dgm:pt>
    <dgm:pt modelId="{BFE0DD43-6D2F-47F9-BD88-940E3AE2F76A}" type="sibTrans" cxnId="{1DEDDFCA-5CAA-48C2-9DB4-DD3BCB710268}">
      <dgm:prSet/>
      <dgm:spPr/>
      <dgm:t>
        <a:bodyPr/>
        <a:lstStyle/>
        <a:p>
          <a:endParaRPr lang="ru-RU"/>
        </a:p>
      </dgm:t>
    </dgm:pt>
    <dgm:pt modelId="{F6152C66-8EBF-4956-A551-B99429FFF6FE}">
      <dgm:prSet phldrT="[Текст]" custT="1"/>
      <dgm:spPr/>
      <dgm:t>
        <a:bodyPr/>
        <a:lstStyle/>
        <a:p>
          <a:pPr algn="ctr"/>
          <a:r>
            <a:rPr lang="ru-RU" sz="2000" dirty="0">
              <a:latin typeface="Times New Roman" panose="02020603050405020304" pitchFamily="18" charset="0"/>
              <a:cs typeface="Times New Roman" panose="02020603050405020304" pitchFamily="18" charset="0"/>
            </a:rPr>
            <a:t>Доходы </a:t>
          </a:r>
        </a:p>
      </dgm:t>
    </dgm:pt>
    <dgm:pt modelId="{1190236B-BB91-486E-8AB1-3861868D5C75}" type="parTrans" cxnId="{C7962058-D9E5-4ABA-9A04-DBF6B425263C}">
      <dgm:prSet/>
      <dgm:spPr/>
      <dgm:t>
        <a:bodyPr/>
        <a:lstStyle/>
        <a:p>
          <a:endParaRPr lang="ru-RU"/>
        </a:p>
      </dgm:t>
    </dgm:pt>
    <dgm:pt modelId="{C187AE7B-BB0D-4DC0-877F-580634BB9359}" type="sibTrans" cxnId="{C7962058-D9E5-4ABA-9A04-DBF6B425263C}">
      <dgm:prSet/>
      <dgm:spPr/>
      <dgm:t>
        <a:bodyPr/>
        <a:lstStyle/>
        <a:p>
          <a:endParaRPr lang="ru-RU"/>
        </a:p>
      </dgm:t>
    </dgm:pt>
    <dgm:pt modelId="{11A14DBE-E957-424D-AB53-6295602E5D08}">
      <dgm:prSet phldrT="[Текст]" custT="1"/>
      <dgm:spPr>
        <a:solidFill>
          <a:schemeClr val="accent5">
            <a:lumMod val="40000"/>
            <a:lumOff val="60000"/>
          </a:schemeClr>
        </a:solidFill>
      </dgm:spPr>
      <dgm:t>
        <a:bodyPr/>
        <a:lstStyle/>
        <a:p>
          <a:pPr algn="ctr"/>
          <a:r>
            <a:rPr lang="ru-RU" sz="1800" dirty="0">
              <a:solidFill>
                <a:schemeClr val="tx1"/>
              </a:solidFill>
              <a:latin typeface="Times New Roman" panose="02020603050405020304" pitchFamily="18" charset="0"/>
              <a:cs typeface="Times New Roman" panose="02020603050405020304" pitchFamily="18" charset="0"/>
            </a:rPr>
            <a:t>1 479 684,12</a:t>
          </a:r>
        </a:p>
      </dgm:t>
    </dgm:pt>
    <dgm:pt modelId="{E0985240-002F-406F-A453-9F892E562AF0}" type="parTrans" cxnId="{B006B535-6C25-403D-8C65-BFF97B6D2BC0}">
      <dgm:prSet/>
      <dgm:spPr/>
      <dgm:t>
        <a:bodyPr/>
        <a:lstStyle/>
        <a:p>
          <a:endParaRPr lang="ru-RU"/>
        </a:p>
      </dgm:t>
    </dgm:pt>
    <dgm:pt modelId="{AA2A8997-91DB-4431-989C-117724217DD5}" type="sibTrans" cxnId="{B006B535-6C25-403D-8C65-BFF97B6D2BC0}">
      <dgm:prSet/>
      <dgm:spPr/>
      <dgm:t>
        <a:bodyPr/>
        <a:lstStyle/>
        <a:p>
          <a:endParaRPr lang="ru-RU"/>
        </a:p>
      </dgm:t>
    </dgm:pt>
    <dgm:pt modelId="{D796E119-80B8-406E-B78D-BB75E449693A}">
      <dgm:prSet phldrT="[Текст]" custT="1"/>
      <dgm:spPr/>
      <dgm:t>
        <a:bodyPr/>
        <a:lstStyle/>
        <a:p>
          <a:pPr algn="ctr"/>
          <a:r>
            <a:rPr lang="ru-RU" sz="2000" dirty="0">
              <a:latin typeface="Times New Roman" panose="02020603050405020304" pitchFamily="18" charset="0"/>
              <a:cs typeface="Times New Roman" panose="02020603050405020304" pitchFamily="18" charset="0"/>
            </a:rPr>
            <a:t>Расходы </a:t>
          </a:r>
        </a:p>
      </dgm:t>
    </dgm:pt>
    <dgm:pt modelId="{3BD79BC0-5E73-46D8-B294-4582E80CFC32}" type="parTrans" cxnId="{FAAFC057-94E5-45DA-BEE4-FBB0EC59454F}">
      <dgm:prSet/>
      <dgm:spPr/>
      <dgm:t>
        <a:bodyPr/>
        <a:lstStyle/>
        <a:p>
          <a:endParaRPr lang="ru-RU"/>
        </a:p>
      </dgm:t>
    </dgm:pt>
    <dgm:pt modelId="{8BE8E706-92CC-442F-80DC-A388E5DD225B}" type="sibTrans" cxnId="{FAAFC057-94E5-45DA-BEE4-FBB0EC59454F}">
      <dgm:prSet/>
      <dgm:spPr/>
      <dgm:t>
        <a:bodyPr/>
        <a:lstStyle/>
        <a:p>
          <a:endParaRPr lang="ru-RU"/>
        </a:p>
      </dgm:t>
    </dgm:pt>
    <dgm:pt modelId="{C83E9941-93F3-4F66-9CF6-49894E614BAC}">
      <dgm:prSet custT="1">
        <dgm:style>
          <a:lnRef idx="1">
            <a:schemeClr val="accent5"/>
          </a:lnRef>
          <a:fillRef idx="2">
            <a:schemeClr val="accent5"/>
          </a:fillRef>
          <a:effectRef idx="1">
            <a:schemeClr val="accent5"/>
          </a:effectRef>
          <a:fontRef idx="minor">
            <a:schemeClr val="dk1"/>
          </a:fontRef>
        </dgm:style>
      </dgm:prSet>
      <dgm:spPr>
        <a:solidFill>
          <a:schemeClr val="accent5">
            <a:lumMod val="40000"/>
            <a:lumOff val="60000"/>
          </a:schemeClr>
        </a:solidFill>
        <a:ln/>
      </dgm:spPr>
      <dgm:t>
        <a:bodyPr/>
        <a:lstStyle/>
        <a:p>
          <a:r>
            <a:rPr lang="ru-RU" sz="1800" dirty="0">
              <a:latin typeface="Times New Roman" panose="02020603050405020304" pitchFamily="18" charset="0"/>
              <a:cs typeface="Times New Roman" panose="02020603050405020304" pitchFamily="18" charset="0"/>
            </a:rPr>
            <a:t>Дефицит </a:t>
          </a:r>
        </a:p>
        <a:p>
          <a:r>
            <a:rPr lang="ru-RU" sz="1800" dirty="0">
              <a:latin typeface="Times New Roman" panose="02020603050405020304" pitchFamily="18" charset="0"/>
              <a:cs typeface="Times New Roman" panose="02020603050405020304" pitchFamily="18" charset="0"/>
            </a:rPr>
            <a:t>25 000,00</a:t>
          </a:r>
        </a:p>
      </dgm:t>
      <dgm:extLst>
        <a:ext uri="{E40237B7-FDA0-4F09-8148-C483321AD2D9}">
          <dgm14:cNvPr xmlns:dgm14="http://schemas.microsoft.com/office/drawing/2010/diagram" id="0" name="" title="дефицит"/>
        </a:ext>
      </dgm:extLst>
    </dgm:pt>
    <dgm:pt modelId="{CB4EEFC6-2670-4371-A5A5-9CB79C05D927}" type="parTrans" cxnId="{74C51606-B76C-4E00-913A-B34680766AF8}">
      <dgm:prSet/>
      <dgm:spPr/>
      <dgm:t>
        <a:bodyPr/>
        <a:lstStyle/>
        <a:p>
          <a:endParaRPr lang="ru-RU"/>
        </a:p>
      </dgm:t>
    </dgm:pt>
    <dgm:pt modelId="{82388C3B-5F22-41CB-B527-0755C92FC5D4}" type="sibTrans" cxnId="{74C51606-B76C-4E00-913A-B34680766AF8}">
      <dgm:prSet/>
      <dgm:spPr/>
      <dgm:t>
        <a:bodyPr/>
        <a:lstStyle/>
        <a:p>
          <a:endParaRPr lang="ru-RU"/>
        </a:p>
      </dgm:t>
    </dgm:pt>
    <dgm:pt modelId="{5C882910-4707-47EE-83AA-87FC7A20606D}" type="pres">
      <dgm:prSet presAssocID="{216C9B0E-27DC-42F6-8B55-9D6C60FCA8A5}" presName="linear" presStyleCnt="0">
        <dgm:presLayoutVars>
          <dgm:animLvl val="lvl"/>
          <dgm:resizeHandles val="exact"/>
        </dgm:presLayoutVars>
      </dgm:prSet>
      <dgm:spPr/>
      <dgm:t>
        <a:bodyPr/>
        <a:lstStyle/>
        <a:p>
          <a:endParaRPr lang="ru-RU"/>
        </a:p>
      </dgm:t>
    </dgm:pt>
    <dgm:pt modelId="{42E4F8C8-5D4C-470A-A2B4-9217AFB6E027}" type="pres">
      <dgm:prSet presAssocID="{6CA908BB-58EB-439C-8948-793EC7F53971}" presName="parentText" presStyleLbl="node1" presStyleIdx="0" presStyleCnt="3" custLinFactNeighborX="-1767" custLinFactNeighborY="-1155">
        <dgm:presLayoutVars>
          <dgm:chMax val="0"/>
          <dgm:bulletEnabled val="1"/>
        </dgm:presLayoutVars>
      </dgm:prSet>
      <dgm:spPr>
        <a:prstGeom prst="ellipse">
          <a:avLst/>
        </a:prstGeom>
      </dgm:spPr>
      <dgm:t>
        <a:bodyPr/>
        <a:lstStyle/>
        <a:p>
          <a:endParaRPr lang="ru-RU"/>
        </a:p>
      </dgm:t>
    </dgm:pt>
    <dgm:pt modelId="{C101C4FE-0935-4B3B-A47E-C4DBD792056E}" type="pres">
      <dgm:prSet presAssocID="{6CA908BB-58EB-439C-8948-793EC7F53971}" presName="childText" presStyleLbl="revTx" presStyleIdx="0" presStyleCnt="2">
        <dgm:presLayoutVars>
          <dgm:bulletEnabled val="1"/>
        </dgm:presLayoutVars>
      </dgm:prSet>
      <dgm:spPr/>
      <dgm:t>
        <a:bodyPr/>
        <a:lstStyle/>
        <a:p>
          <a:endParaRPr lang="ru-RU"/>
        </a:p>
      </dgm:t>
    </dgm:pt>
    <dgm:pt modelId="{CFB794A5-EE36-4542-B31D-8B4C63F54C60}" type="pres">
      <dgm:prSet presAssocID="{11A14DBE-E957-424D-AB53-6295602E5D08}" presName="parentText" presStyleLbl="node1" presStyleIdx="1" presStyleCnt="3">
        <dgm:presLayoutVars>
          <dgm:chMax val="0"/>
          <dgm:bulletEnabled val="1"/>
        </dgm:presLayoutVars>
      </dgm:prSet>
      <dgm:spPr>
        <a:prstGeom prst="ellipse">
          <a:avLst/>
        </a:prstGeom>
      </dgm:spPr>
      <dgm:t>
        <a:bodyPr/>
        <a:lstStyle/>
        <a:p>
          <a:endParaRPr lang="ru-RU"/>
        </a:p>
      </dgm:t>
    </dgm:pt>
    <dgm:pt modelId="{E29C71DE-AC5E-4B28-A4B7-0C4EA444BC9E}" type="pres">
      <dgm:prSet presAssocID="{11A14DBE-E957-424D-AB53-6295602E5D08}" presName="childText" presStyleLbl="revTx" presStyleIdx="1" presStyleCnt="2">
        <dgm:presLayoutVars>
          <dgm:bulletEnabled val="1"/>
        </dgm:presLayoutVars>
      </dgm:prSet>
      <dgm:spPr>
        <a:prstGeom prst="flowChartProcess">
          <a:avLst/>
        </a:prstGeom>
      </dgm:spPr>
      <dgm:t>
        <a:bodyPr/>
        <a:lstStyle/>
        <a:p>
          <a:endParaRPr lang="ru-RU"/>
        </a:p>
      </dgm:t>
    </dgm:pt>
    <dgm:pt modelId="{421F7A5F-7325-40B1-93C0-6C1BCB6E2BAC}" type="pres">
      <dgm:prSet presAssocID="{C83E9941-93F3-4F66-9CF6-49894E614BAC}" presName="parentText" presStyleLbl="node1" presStyleIdx="2" presStyleCnt="3" custScaleX="41764" custScaleY="52571" custLinFactNeighborX="6909" custLinFactNeighborY="22087">
        <dgm:presLayoutVars>
          <dgm:chMax val="0"/>
          <dgm:bulletEnabled val="1"/>
        </dgm:presLayoutVars>
      </dgm:prSet>
      <dgm:spPr>
        <a:prstGeom prst="ellipse">
          <a:avLst/>
        </a:prstGeom>
      </dgm:spPr>
      <dgm:t>
        <a:bodyPr/>
        <a:lstStyle/>
        <a:p>
          <a:endParaRPr lang="ru-RU"/>
        </a:p>
      </dgm:t>
    </dgm:pt>
  </dgm:ptLst>
  <dgm:cxnLst>
    <dgm:cxn modelId="{0B7AB65E-FA1D-4131-AF6C-EE1B1D72FB94}" type="presOf" srcId="{6CA908BB-58EB-439C-8948-793EC7F53971}" destId="{42E4F8C8-5D4C-470A-A2B4-9217AFB6E027}" srcOrd="0" destOrd="0" presId="urn:microsoft.com/office/officeart/2005/8/layout/vList2"/>
    <dgm:cxn modelId="{82AA9470-6D95-4CBE-8918-D8A3EC619A77}" type="presOf" srcId="{D796E119-80B8-406E-B78D-BB75E449693A}" destId="{E29C71DE-AC5E-4B28-A4B7-0C4EA444BC9E}" srcOrd="0" destOrd="0" presId="urn:microsoft.com/office/officeart/2005/8/layout/vList2"/>
    <dgm:cxn modelId="{4CB3C7DF-B555-4D94-9381-1297E593ED10}" type="presOf" srcId="{C83E9941-93F3-4F66-9CF6-49894E614BAC}" destId="{421F7A5F-7325-40B1-93C0-6C1BCB6E2BAC}" srcOrd="0" destOrd="0" presId="urn:microsoft.com/office/officeart/2005/8/layout/vList2"/>
    <dgm:cxn modelId="{C7962058-D9E5-4ABA-9A04-DBF6B425263C}" srcId="{6CA908BB-58EB-439C-8948-793EC7F53971}" destId="{F6152C66-8EBF-4956-A551-B99429FFF6FE}" srcOrd="0" destOrd="0" parTransId="{1190236B-BB91-486E-8AB1-3861868D5C75}" sibTransId="{C187AE7B-BB0D-4DC0-877F-580634BB9359}"/>
    <dgm:cxn modelId="{7B96FC09-8557-4C29-B039-3FE61A14FA32}" type="presOf" srcId="{11A14DBE-E957-424D-AB53-6295602E5D08}" destId="{CFB794A5-EE36-4542-B31D-8B4C63F54C60}" srcOrd="0" destOrd="0" presId="urn:microsoft.com/office/officeart/2005/8/layout/vList2"/>
    <dgm:cxn modelId="{B006B535-6C25-403D-8C65-BFF97B6D2BC0}" srcId="{216C9B0E-27DC-42F6-8B55-9D6C60FCA8A5}" destId="{11A14DBE-E957-424D-AB53-6295602E5D08}" srcOrd="1" destOrd="0" parTransId="{E0985240-002F-406F-A453-9F892E562AF0}" sibTransId="{AA2A8997-91DB-4431-989C-117724217DD5}"/>
    <dgm:cxn modelId="{E566A390-1CFB-4F8E-99C3-F54EBC295977}" type="presOf" srcId="{216C9B0E-27DC-42F6-8B55-9D6C60FCA8A5}" destId="{5C882910-4707-47EE-83AA-87FC7A20606D}" srcOrd="0" destOrd="0" presId="urn:microsoft.com/office/officeart/2005/8/layout/vList2"/>
    <dgm:cxn modelId="{FAAFC057-94E5-45DA-BEE4-FBB0EC59454F}" srcId="{11A14DBE-E957-424D-AB53-6295602E5D08}" destId="{D796E119-80B8-406E-B78D-BB75E449693A}" srcOrd="0" destOrd="0" parTransId="{3BD79BC0-5E73-46D8-B294-4582E80CFC32}" sibTransId="{8BE8E706-92CC-442F-80DC-A388E5DD225B}"/>
    <dgm:cxn modelId="{74C51606-B76C-4E00-913A-B34680766AF8}" srcId="{216C9B0E-27DC-42F6-8B55-9D6C60FCA8A5}" destId="{C83E9941-93F3-4F66-9CF6-49894E614BAC}" srcOrd="2" destOrd="0" parTransId="{CB4EEFC6-2670-4371-A5A5-9CB79C05D927}" sibTransId="{82388C3B-5F22-41CB-B527-0755C92FC5D4}"/>
    <dgm:cxn modelId="{1852D7CD-98FA-417F-9267-83FB739678FA}" type="presOf" srcId="{F6152C66-8EBF-4956-A551-B99429FFF6FE}" destId="{C101C4FE-0935-4B3B-A47E-C4DBD792056E}" srcOrd="0" destOrd="0" presId="urn:microsoft.com/office/officeart/2005/8/layout/vList2"/>
    <dgm:cxn modelId="{1DEDDFCA-5CAA-48C2-9DB4-DD3BCB710268}" srcId="{216C9B0E-27DC-42F6-8B55-9D6C60FCA8A5}" destId="{6CA908BB-58EB-439C-8948-793EC7F53971}" srcOrd="0" destOrd="0" parTransId="{771CE665-D7AE-4D11-910C-A6681CBC6228}" sibTransId="{BFE0DD43-6D2F-47F9-BD88-940E3AE2F76A}"/>
    <dgm:cxn modelId="{9B9140BE-0B72-4908-9C65-B4AF0D4733D9}" type="presParOf" srcId="{5C882910-4707-47EE-83AA-87FC7A20606D}" destId="{42E4F8C8-5D4C-470A-A2B4-9217AFB6E027}" srcOrd="0" destOrd="0" presId="urn:microsoft.com/office/officeart/2005/8/layout/vList2"/>
    <dgm:cxn modelId="{045007A3-BD8D-483A-999D-48769558F1D5}" type="presParOf" srcId="{5C882910-4707-47EE-83AA-87FC7A20606D}" destId="{C101C4FE-0935-4B3B-A47E-C4DBD792056E}" srcOrd="1" destOrd="0" presId="urn:microsoft.com/office/officeart/2005/8/layout/vList2"/>
    <dgm:cxn modelId="{49B2B9EE-7648-4F92-B467-068F80550069}" type="presParOf" srcId="{5C882910-4707-47EE-83AA-87FC7A20606D}" destId="{CFB794A5-EE36-4542-B31D-8B4C63F54C60}" srcOrd="2" destOrd="0" presId="urn:microsoft.com/office/officeart/2005/8/layout/vList2"/>
    <dgm:cxn modelId="{3CB2C1C4-E993-4233-9201-6D1F87A275A7}" type="presParOf" srcId="{5C882910-4707-47EE-83AA-87FC7A20606D}" destId="{E29C71DE-AC5E-4B28-A4B7-0C4EA444BC9E}" srcOrd="3" destOrd="0" presId="urn:microsoft.com/office/officeart/2005/8/layout/vList2"/>
    <dgm:cxn modelId="{485262D6-6F6A-4E48-B0E9-A573F6ED5BE5}" type="presParOf" srcId="{5C882910-4707-47EE-83AA-87FC7A20606D}" destId="{421F7A5F-7325-40B1-93C0-6C1BCB6E2BAC}"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DCB74-00A3-4A29-A973-6590182681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58BEE42-BD5B-40B7-B6B6-27F21B9937D7}">
      <dgm:prSet phldrT="[Текст]" custT="1"/>
      <dgm:spPr>
        <a:solidFill>
          <a:schemeClr val="accent5"/>
        </a:solidFill>
      </dgm:spPr>
      <dgm:t>
        <a:bodyPr/>
        <a:lstStyle/>
        <a:p>
          <a:endParaRPr lang="ru-RU" sz="2800" b="1" dirty="0">
            <a:latin typeface="Times New Roman" panose="02020603050405020304" pitchFamily="18" charset="0"/>
            <a:cs typeface="Times New Roman" panose="02020603050405020304" pitchFamily="18" charset="0"/>
          </a:endParaRPr>
        </a:p>
        <a:p>
          <a:r>
            <a:rPr lang="ru-RU" sz="2800" b="1" dirty="0">
              <a:solidFill>
                <a:schemeClr val="tx1"/>
              </a:solidFill>
              <a:latin typeface="Times New Roman" panose="02020603050405020304" pitchFamily="18" charset="0"/>
              <a:cs typeface="Times New Roman" panose="02020603050405020304" pitchFamily="18" charset="0"/>
            </a:rPr>
            <a:t>2021 год</a:t>
          </a:r>
        </a:p>
        <a:p>
          <a:r>
            <a:rPr lang="ru-RU" sz="2000" b="1" dirty="0">
              <a:solidFill>
                <a:schemeClr val="tx1"/>
              </a:solidFill>
              <a:latin typeface="Times New Roman" panose="02020603050405020304" pitchFamily="18" charset="0"/>
              <a:cs typeface="Times New Roman" panose="02020603050405020304" pitchFamily="18" charset="0"/>
            </a:rPr>
            <a:t>127 907,15</a:t>
          </a:r>
        </a:p>
        <a:p>
          <a:r>
            <a:rPr lang="ru-RU" sz="2000" b="1" dirty="0">
              <a:solidFill>
                <a:schemeClr val="tx1"/>
              </a:solidFill>
              <a:latin typeface="Times New Roman" panose="02020603050405020304" pitchFamily="18" charset="0"/>
              <a:cs typeface="Times New Roman" panose="02020603050405020304" pitchFamily="18" charset="0"/>
            </a:rPr>
            <a:t>тыс. рублей</a:t>
          </a:r>
        </a:p>
        <a:p>
          <a:endParaRPr lang="ru-RU" sz="2000" dirty="0"/>
        </a:p>
        <a:p>
          <a:endParaRPr lang="ru-RU" sz="2000" dirty="0"/>
        </a:p>
      </dgm:t>
    </dgm:pt>
    <dgm:pt modelId="{575FC958-B188-4266-AEE7-3408898F8850}" type="parTrans" cxnId="{894C2C5E-754D-44AF-A74C-5F8632BEBD72}">
      <dgm:prSet/>
      <dgm:spPr/>
      <dgm:t>
        <a:bodyPr/>
        <a:lstStyle/>
        <a:p>
          <a:endParaRPr lang="ru-RU"/>
        </a:p>
      </dgm:t>
    </dgm:pt>
    <dgm:pt modelId="{DAFEC3A9-2495-4BBB-A2AA-09A57CF3AAEA}" type="sibTrans" cxnId="{894C2C5E-754D-44AF-A74C-5F8632BEBD72}">
      <dgm:prSet/>
      <dgm:spPr/>
      <dgm:t>
        <a:bodyPr/>
        <a:lstStyle/>
        <a:p>
          <a:endParaRPr lang="ru-RU"/>
        </a:p>
      </dgm:t>
    </dgm:pt>
    <dgm:pt modelId="{7F13C633-F90A-4EC7-833F-D0AD4109FD28}">
      <dgm:prSet phldrT="[Текст]" custT="1"/>
      <dgm:spPr>
        <a:solidFill>
          <a:srgbClr val="FF0000"/>
        </a:solidFill>
      </dgm:spPr>
      <dgm:t>
        <a:bodyPr/>
        <a:lstStyle/>
        <a:p>
          <a:r>
            <a:rPr lang="ru-RU" sz="2800" b="1" dirty="0">
              <a:solidFill>
                <a:schemeClr val="tx1"/>
              </a:solidFill>
              <a:latin typeface="Times New Roman" panose="02020603050405020304" pitchFamily="18" charset="0"/>
              <a:cs typeface="Times New Roman" panose="02020603050405020304" pitchFamily="18" charset="0"/>
            </a:rPr>
            <a:t>2022 год</a:t>
          </a:r>
        </a:p>
        <a:p>
          <a:r>
            <a:rPr lang="ru-RU" sz="2000" b="1" dirty="0">
              <a:solidFill>
                <a:schemeClr val="tx1"/>
              </a:solidFill>
              <a:latin typeface="Times New Roman" panose="02020603050405020304" pitchFamily="18" charset="0"/>
              <a:cs typeface="Times New Roman" panose="02020603050405020304" pitchFamily="18" charset="0"/>
            </a:rPr>
            <a:t>143 679,89</a:t>
          </a:r>
        </a:p>
        <a:p>
          <a:r>
            <a:rPr lang="ru-RU" sz="2000" b="1" dirty="0">
              <a:solidFill>
                <a:schemeClr val="tx1"/>
              </a:solidFill>
              <a:latin typeface="Times New Roman" panose="02020603050405020304" pitchFamily="18" charset="0"/>
              <a:cs typeface="Times New Roman" panose="02020603050405020304" pitchFamily="18" charset="0"/>
            </a:rPr>
            <a:t>тыс. рублей</a:t>
          </a:r>
        </a:p>
        <a:p>
          <a:endParaRPr lang="ru-RU" sz="2000" b="0" dirty="0"/>
        </a:p>
      </dgm:t>
    </dgm:pt>
    <dgm:pt modelId="{059265F4-0438-449D-A147-A047B371CCE5}" type="parTrans" cxnId="{3BA7EA5E-9D2D-4E3E-A61F-3FD53B254FDF}">
      <dgm:prSet/>
      <dgm:spPr/>
      <dgm:t>
        <a:bodyPr/>
        <a:lstStyle/>
        <a:p>
          <a:endParaRPr lang="ru-RU"/>
        </a:p>
      </dgm:t>
    </dgm:pt>
    <dgm:pt modelId="{11FF3BAC-1714-4FF0-B4D2-B16470151551}" type="sibTrans" cxnId="{3BA7EA5E-9D2D-4E3E-A61F-3FD53B254FDF}">
      <dgm:prSet/>
      <dgm:spPr/>
      <dgm:t>
        <a:bodyPr/>
        <a:lstStyle/>
        <a:p>
          <a:endParaRPr lang="ru-RU"/>
        </a:p>
      </dgm:t>
    </dgm:pt>
    <dgm:pt modelId="{2ABEB4C6-8ADB-434A-BED6-67ED639FEBCD}">
      <dgm:prSet phldrT="[Текст]" custT="1"/>
      <dgm:spPr>
        <a:solidFill>
          <a:srgbClr val="92D050"/>
        </a:solidFill>
      </dgm:spPr>
      <dgm:t>
        <a:bodyPr/>
        <a:lstStyle/>
        <a:p>
          <a:pPr lvl="0" defTabSz="1244600">
            <a:lnSpc>
              <a:spcPct val="90000"/>
            </a:lnSpc>
            <a:spcBef>
              <a:spcPct val="0"/>
            </a:spcBef>
            <a:spcAft>
              <a:spcPct val="35000"/>
            </a:spcAft>
          </a:pPr>
          <a:r>
            <a:rPr lang="ru-RU" sz="2800" b="1" dirty="0">
              <a:solidFill>
                <a:schemeClr val="tx1"/>
              </a:solidFill>
              <a:latin typeface="Times New Roman" panose="02020603050405020304" pitchFamily="18" charset="0"/>
              <a:cs typeface="Times New Roman" panose="02020603050405020304" pitchFamily="18" charset="0"/>
            </a:rPr>
            <a:t>2023 год</a:t>
          </a:r>
        </a:p>
        <a:p>
          <a:pPr lvl="0" defTabSz="1244600">
            <a:lnSpc>
              <a:spcPct val="90000"/>
            </a:lnSpc>
            <a:spcBef>
              <a:spcPct val="0"/>
            </a:spcBef>
            <a:spcAft>
              <a:spcPct val="35000"/>
            </a:spcAft>
          </a:pPr>
          <a:r>
            <a:rPr lang="ru-RU" sz="2000" b="1" dirty="0">
              <a:solidFill>
                <a:schemeClr val="tx1"/>
              </a:solidFill>
              <a:latin typeface="Times New Roman" panose="02020603050405020304" pitchFamily="18" charset="0"/>
              <a:cs typeface="Times New Roman" panose="02020603050405020304" pitchFamily="18" charset="0"/>
            </a:rPr>
            <a:t>128 768,04</a:t>
          </a:r>
        </a:p>
        <a:p>
          <a:pPr marL="0" marR="0" lvl="0" indent="0" defTabSz="1244600" eaLnBrk="1" fontAlgn="auto" latinLnBrk="0" hangingPunct="1">
            <a:lnSpc>
              <a:spcPct val="90000"/>
            </a:lnSpc>
            <a:spcBef>
              <a:spcPct val="0"/>
            </a:spcBef>
            <a:spcAft>
              <a:spcPct val="35000"/>
            </a:spcAft>
            <a:buClrTx/>
            <a:buSzTx/>
            <a:buFontTx/>
            <a:buNone/>
            <a:tabLst/>
            <a:defRPr/>
          </a:pPr>
          <a:r>
            <a:rPr lang="ru-RU" sz="2000" b="1" dirty="0">
              <a:solidFill>
                <a:schemeClr val="tx1"/>
              </a:solidFill>
              <a:latin typeface="Times New Roman" panose="02020603050405020304" pitchFamily="18" charset="0"/>
              <a:cs typeface="Times New Roman" panose="02020603050405020304" pitchFamily="18" charset="0"/>
            </a:rPr>
            <a:t>тыс. рублей</a:t>
          </a:r>
        </a:p>
        <a:p>
          <a:pPr lvl="0" defTabSz="1244600">
            <a:lnSpc>
              <a:spcPct val="90000"/>
            </a:lnSpc>
            <a:spcBef>
              <a:spcPct val="0"/>
            </a:spcBef>
            <a:spcAft>
              <a:spcPct val="35000"/>
            </a:spcAft>
          </a:pPr>
          <a:endParaRPr lang="ru-RU" sz="2000" b="1" dirty="0"/>
        </a:p>
      </dgm:t>
    </dgm:pt>
    <dgm:pt modelId="{7A351798-714E-40D0-BE43-F5B7B29578EE}" type="parTrans" cxnId="{F15D5F9B-87FE-48DF-888C-C20937C0FD12}">
      <dgm:prSet/>
      <dgm:spPr/>
      <dgm:t>
        <a:bodyPr/>
        <a:lstStyle/>
        <a:p>
          <a:endParaRPr lang="ru-RU"/>
        </a:p>
      </dgm:t>
    </dgm:pt>
    <dgm:pt modelId="{3DF6374D-DA41-4BD3-96EE-3B50B5102C3A}" type="sibTrans" cxnId="{F15D5F9B-87FE-48DF-888C-C20937C0FD12}">
      <dgm:prSet/>
      <dgm:spPr/>
      <dgm:t>
        <a:bodyPr/>
        <a:lstStyle/>
        <a:p>
          <a:endParaRPr lang="ru-RU"/>
        </a:p>
      </dgm:t>
    </dgm:pt>
    <dgm:pt modelId="{619DAC80-3CB3-4B90-BB6B-99EE0B6E0421}" type="pres">
      <dgm:prSet presAssocID="{CC4DCB74-00A3-4A29-A973-659018268187}" presName="diagram" presStyleCnt="0">
        <dgm:presLayoutVars>
          <dgm:dir/>
          <dgm:resizeHandles val="exact"/>
        </dgm:presLayoutVars>
      </dgm:prSet>
      <dgm:spPr/>
      <dgm:t>
        <a:bodyPr/>
        <a:lstStyle/>
        <a:p>
          <a:endParaRPr lang="ru-RU"/>
        </a:p>
      </dgm:t>
    </dgm:pt>
    <dgm:pt modelId="{0767B51A-6FD2-4E35-8C70-BFAB4493225A}" type="pres">
      <dgm:prSet presAssocID="{658BEE42-BD5B-40B7-B6B6-27F21B9937D7}" presName="node" presStyleLbl="node1" presStyleIdx="0" presStyleCnt="3" custLinFactNeighborX="1043" custLinFactNeighborY="1603">
        <dgm:presLayoutVars>
          <dgm:bulletEnabled val="1"/>
        </dgm:presLayoutVars>
      </dgm:prSet>
      <dgm:spPr/>
      <dgm:t>
        <a:bodyPr/>
        <a:lstStyle/>
        <a:p>
          <a:endParaRPr lang="ru-RU"/>
        </a:p>
      </dgm:t>
    </dgm:pt>
    <dgm:pt modelId="{38840036-8797-4227-9B40-AD75366125DD}" type="pres">
      <dgm:prSet presAssocID="{DAFEC3A9-2495-4BBB-A2AA-09A57CF3AAEA}" presName="sibTrans" presStyleCnt="0"/>
      <dgm:spPr/>
    </dgm:pt>
    <dgm:pt modelId="{FAFCB06B-BE47-40D3-843F-708F3CA74C40}" type="pres">
      <dgm:prSet presAssocID="{7F13C633-F90A-4EC7-833F-D0AD4109FD28}" presName="node" presStyleLbl="node1" presStyleIdx="1" presStyleCnt="3" custLinFactNeighborX="902" custLinFactNeighborY="1002">
        <dgm:presLayoutVars>
          <dgm:bulletEnabled val="1"/>
        </dgm:presLayoutVars>
      </dgm:prSet>
      <dgm:spPr/>
      <dgm:t>
        <a:bodyPr/>
        <a:lstStyle/>
        <a:p>
          <a:endParaRPr lang="ru-RU"/>
        </a:p>
      </dgm:t>
    </dgm:pt>
    <dgm:pt modelId="{CF5FB046-68FE-464F-8F86-E0B9FAFD3AAD}" type="pres">
      <dgm:prSet presAssocID="{11FF3BAC-1714-4FF0-B4D2-B16470151551}" presName="sibTrans" presStyleCnt="0"/>
      <dgm:spPr/>
    </dgm:pt>
    <dgm:pt modelId="{8C2817F7-8D51-46C1-B6FC-32BDFED7C864}" type="pres">
      <dgm:prSet presAssocID="{2ABEB4C6-8ADB-434A-BED6-67ED639FEBCD}" presName="node" presStyleLbl="node1" presStyleIdx="2" presStyleCnt="3" custLinFactNeighborX="2038" custLinFactNeighborY="95">
        <dgm:presLayoutVars>
          <dgm:bulletEnabled val="1"/>
        </dgm:presLayoutVars>
      </dgm:prSet>
      <dgm:spPr/>
      <dgm:t>
        <a:bodyPr/>
        <a:lstStyle/>
        <a:p>
          <a:endParaRPr lang="ru-RU"/>
        </a:p>
      </dgm:t>
    </dgm:pt>
  </dgm:ptLst>
  <dgm:cxnLst>
    <dgm:cxn modelId="{47DA7B28-2E7D-448F-9E4A-A759DFA7E4AE}" type="presOf" srcId="{658BEE42-BD5B-40B7-B6B6-27F21B9937D7}" destId="{0767B51A-6FD2-4E35-8C70-BFAB4493225A}" srcOrd="0" destOrd="0" presId="urn:microsoft.com/office/officeart/2005/8/layout/default"/>
    <dgm:cxn modelId="{AEEBFEF5-FC4E-4B44-8C44-5479A2E0FB78}" type="presOf" srcId="{7F13C633-F90A-4EC7-833F-D0AD4109FD28}" destId="{FAFCB06B-BE47-40D3-843F-708F3CA74C40}" srcOrd="0" destOrd="0" presId="urn:microsoft.com/office/officeart/2005/8/layout/default"/>
    <dgm:cxn modelId="{F15D5F9B-87FE-48DF-888C-C20937C0FD12}" srcId="{CC4DCB74-00A3-4A29-A973-659018268187}" destId="{2ABEB4C6-8ADB-434A-BED6-67ED639FEBCD}" srcOrd="2" destOrd="0" parTransId="{7A351798-714E-40D0-BE43-F5B7B29578EE}" sibTransId="{3DF6374D-DA41-4BD3-96EE-3B50B5102C3A}"/>
    <dgm:cxn modelId="{8CF6FDDB-9991-43AA-81F3-8B3DC413E189}" type="presOf" srcId="{CC4DCB74-00A3-4A29-A973-659018268187}" destId="{619DAC80-3CB3-4B90-BB6B-99EE0B6E0421}" srcOrd="0" destOrd="0" presId="urn:microsoft.com/office/officeart/2005/8/layout/default"/>
    <dgm:cxn modelId="{3BA7EA5E-9D2D-4E3E-A61F-3FD53B254FDF}" srcId="{CC4DCB74-00A3-4A29-A973-659018268187}" destId="{7F13C633-F90A-4EC7-833F-D0AD4109FD28}" srcOrd="1" destOrd="0" parTransId="{059265F4-0438-449D-A147-A047B371CCE5}" sibTransId="{11FF3BAC-1714-4FF0-B4D2-B16470151551}"/>
    <dgm:cxn modelId="{894C2C5E-754D-44AF-A74C-5F8632BEBD72}" srcId="{CC4DCB74-00A3-4A29-A973-659018268187}" destId="{658BEE42-BD5B-40B7-B6B6-27F21B9937D7}" srcOrd="0" destOrd="0" parTransId="{575FC958-B188-4266-AEE7-3408898F8850}" sibTransId="{DAFEC3A9-2495-4BBB-A2AA-09A57CF3AAEA}"/>
    <dgm:cxn modelId="{5BFBAB3D-3DEB-44F0-BA85-09CFF5645B76}" type="presOf" srcId="{2ABEB4C6-8ADB-434A-BED6-67ED639FEBCD}" destId="{8C2817F7-8D51-46C1-B6FC-32BDFED7C864}" srcOrd="0" destOrd="0" presId="urn:microsoft.com/office/officeart/2005/8/layout/default"/>
    <dgm:cxn modelId="{EFEF07F8-B6F6-4948-B309-ABB42C8903CC}" type="presParOf" srcId="{619DAC80-3CB3-4B90-BB6B-99EE0B6E0421}" destId="{0767B51A-6FD2-4E35-8C70-BFAB4493225A}" srcOrd="0" destOrd="0" presId="urn:microsoft.com/office/officeart/2005/8/layout/default"/>
    <dgm:cxn modelId="{BF494ECC-3E35-4144-82C4-047E8A168806}" type="presParOf" srcId="{619DAC80-3CB3-4B90-BB6B-99EE0B6E0421}" destId="{38840036-8797-4227-9B40-AD75366125DD}" srcOrd="1" destOrd="0" presId="urn:microsoft.com/office/officeart/2005/8/layout/default"/>
    <dgm:cxn modelId="{785520EB-C4F8-4D92-83B0-5077AF061939}" type="presParOf" srcId="{619DAC80-3CB3-4B90-BB6B-99EE0B6E0421}" destId="{FAFCB06B-BE47-40D3-843F-708F3CA74C40}" srcOrd="2" destOrd="0" presId="urn:microsoft.com/office/officeart/2005/8/layout/default"/>
    <dgm:cxn modelId="{9BA640CB-BEDC-430B-8DAF-BA900CD052BB}" type="presParOf" srcId="{619DAC80-3CB3-4B90-BB6B-99EE0B6E0421}" destId="{CF5FB046-68FE-464F-8F86-E0B9FAFD3AAD}" srcOrd="3" destOrd="0" presId="urn:microsoft.com/office/officeart/2005/8/layout/default"/>
    <dgm:cxn modelId="{37EDF354-E792-4119-B164-3A6042B8BE89}" type="presParOf" srcId="{619DAC80-3CB3-4B90-BB6B-99EE0B6E0421}" destId="{8C2817F7-8D51-46C1-B6FC-32BDFED7C86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4A72E0-B665-4C2A-BFE8-53280500A5A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588B2D4C-C07A-425D-A45B-33FED64B4498}">
      <dgm:prSet phldrT="[Текст]"/>
      <dgm:spPr>
        <a:solidFill>
          <a:schemeClr val="accent6"/>
        </a:solidFill>
      </dgm:spPr>
      <dgm:t>
        <a:bodyPr/>
        <a:lstStyle/>
        <a:p>
          <a:endParaRPr lang="ru-RU" dirty="0"/>
        </a:p>
        <a:p>
          <a:r>
            <a:rPr lang="ru-RU" b="1" i="1" dirty="0">
              <a:solidFill>
                <a:schemeClr val="tx1"/>
              </a:solidFill>
              <a:latin typeface="Times New Roman" panose="02020603050405020304" pitchFamily="18" charset="0"/>
              <a:cs typeface="Times New Roman" panose="02020603050405020304" pitchFamily="18" charset="0"/>
            </a:rPr>
            <a:t>2021 год</a:t>
          </a:r>
        </a:p>
        <a:p>
          <a:r>
            <a:rPr lang="ru-RU" i="1" dirty="0">
              <a:solidFill>
                <a:schemeClr val="tx1"/>
              </a:solidFill>
              <a:latin typeface="Times New Roman" panose="02020603050405020304" pitchFamily="18" charset="0"/>
              <a:cs typeface="Times New Roman" panose="02020603050405020304" pitchFamily="18" charset="0"/>
            </a:rPr>
            <a:t>101 194,50</a:t>
          </a:r>
        </a:p>
        <a:p>
          <a:r>
            <a:rPr lang="ru-RU" i="1" dirty="0">
              <a:solidFill>
                <a:schemeClr val="tx1"/>
              </a:solidFill>
              <a:latin typeface="Times New Roman" panose="02020603050405020304" pitchFamily="18" charset="0"/>
              <a:cs typeface="Times New Roman" panose="02020603050405020304" pitchFamily="18" charset="0"/>
            </a:rPr>
            <a:t>тыс. рублей</a:t>
          </a:r>
        </a:p>
        <a:p>
          <a:endParaRPr lang="ru-RU" dirty="0"/>
        </a:p>
        <a:p>
          <a:endParaRPr lang="ru-RU" dirty="0"/>
        </a:p>
      </dgm:t>
    </dgm:pt>
    <dgm:pt modelId="{C8E6F010-E592-49E3-8E86-CD5249EE3D26}" type="parTrans" cxnId="{81E711DC-ECFC-4660-90DB-AB9F587EF9A5}">
      <dgm:prSet/>
      <dgm:spPr/>
      <dgm:t>
        <a:bodyPr/>
        <a:lstStyle/>
        <a:p>
          <a:endParaRPr lang="ru-RU"/>
        </a:p>
      </dgm:t>
    </dgm:pt>
    <dgm:pt modelId="{DBDDA912-9B30-4A06-9B21-666B80EF4723}" type="sibTrans" cxnId="{81E711DC-ECFC-4660-90DB-AB9F587EF9A5}">
      <dgm:prSet/>
      <dgm:spPr/>
      <dgm:t>
        <a:bodyPr/>
        <a:lstStyle/>
        <a:p>
          <a:endParaRPr lang="ru-RU"/>
        </a:p>
      </dgm:t>
    </dgm:pt>
    <dgm:pt modelId="{1AF92EAF-9B0A-438C-A636-5A5EA707EB3A}">
      <dgm:prSet phldrT="[Текст]"/>
      <dgm:spPr>
        <a:solidFill>
          <a:schemeClr val="accent2">
            <a:lumMod val="60000"/>
            <a:lumOff val="40000"/>
          </a:schemeClr>
        </a:solidFill>
      </dgm:spPr>
      <dgm:t>
        <a:bodyPr/>
        <a:lstStyle/>
        <a:p>
          <a:r>
            <a:rPr lang="ru-RU" b="1" i="1" dirty="0">
              <a:solidFill>
                <a:schemeClr val="tx1"/>
              </a:solidFill>
              <a:latin typeface="Times New Roman" panose="02020603050405020304" pitchFamily="18" charset="0"/>
              <a:cs typeface="Times New Roman" panose="02020603050405020304" pitchFamily="18" charset="0"/>
            </a:rPr>
            <a:t>2022 год</a:t>
          </a:r>
        </a:p>
        <a:p>
          <a:r>
            <a:rPr lang="ru-RU" i="1" dirty="0">
              <a:solidFill>
                <a:schemeClr val="tx1"/>
              </a:solidFill>
              <a:latin typeface="Times New Roman" panose="02020603050405020304" pitchFamily="18" charset="0"/>
              <a:cs typeface="Times New Roman" panose="02020603050405020304" pitchFamily="18" charset="0"/>
            </a:rPr>
            <a:t>101 194,50</a:t>
          </a:r>
        </a:p>
        <a:p>
          <a:r>
            <a:rPr lang="ru-RU" i="1" dirty="0">
              <a:solidFill>
                <a:schemeClr val="tx1"/>
              </a:solidFill>
              <a:latin typeface="Times New Roman" panose="02020603050405020304" pitchFamily="18" charset="0"/>
              <a:cs typeface="Times New Roman" panose="02020603050405020304" pitchFamily="18" charset="0"/>
            </a:rPr>
            <a:t>тыс. рублей</a:t>
          </a:r>
        </a:p>
        <a:p>
          <a:endParaRPr lang="ru-RU" dirty="0">
            <a:latin typeface="Times New Roman" panose="02020603050405020304" pitchFamily="18" charset="0"/>
            <a:cs typeface="Times New Roman" panose="02020603050405020304" pitchFamily="18" charset="0"/>
          </a:endParaRPr>
        </a:p>
      </dgm:t>
    </dgm:pt>
    <dgm:pt modelId="{6B15F9F4-C98F-440A-80CD-CA1542F52470}" type="parTrans" cxnId="{08989378-7D85-4133-9387-0842752BB290}">
      <dgm:prSet/>
      <dgm:spPr/>
      <dgm:t>
        <a:bodyPr/>
        <a:lstStyle/>
        <a:p>
          <a:endParaRPr lang="ru-RU"/>
        </a:p>
      </dgm:t>
    </dgm:pt>
    <dgm:pt modelId="{10572D7C-4431-44D4-AB32-E85D32DB6A27}" type="sibTrans" cxnId="{08989378-7D85-4133-9387-0842752BB290}">
      <dgm:prSet/>
      <dgm:spPr/>
      <dgm:t>
        <a:bodyPr/>
        <a:lstStyle/>
        <a:p>
          <a:endParaRPr lang="ru-RU"/>
        </a:p>
      </dgm:t>
    </dgm:pt>
    <dgm:pt modelId="{58C928C9-334F-4E64-9682-3E20CEDD55D7}">
      <dgm:prSet phldrT="[Текст]"/>
      <dgm:spPr>
        <a:solidFill>
          <a:schemeClr val="tx2">
            <a:lumMod val="60000"/>
            <a:lumOff val="40000"/>
          </a:schemeClr>
        </a:solidFill>
      </dgm:spPr>
      <dgm:t>
        <a:bodyPr/>
        <a:lstStyle/>
        <a:p>
          <a:r>
            <a:rPr lang="ru-RU" b="1" i="1" dirty="0">
              <a:solidFill>
                <a:schemeClr val="tx1"/>
              </a:solidFill>
              <a:latin typeface="Times New Roman" panose="02020603050405020304" pitchFamily="18" charset="0"/>
              <a:cs typeface="Times New Roman" panose="02020603050405020304" pitchFamily="18" charset="0"/>
            </a:rPr>
            <a:t>2023 год</a:t>
          </a:r>
        </a:p>
        <a:p>
          <a:r>
            <a:rPr lang="ru-RU" i="1" dirty="0">
              <a:solidFill>
                <a:schemeClr val="tx1"/>
              </a:solidFill>
              <a:latin typeface="Times New Roman" panose="02020603050405020304" pitchFamily="18" charset="0"/>
              <a:cs typeface="Times New Roman" panose="02020603050405020304" pitchFamily="18" charset="0"/>
            </a:rPr>
            <a:t>101 194,50</a:t>
          </a:r>
        </a:p>
        <a:p>
          <a:r>
            <a:rPr lang="ru-RU" i="1" dirty="0">
              <a:solidFill>
                <a:schemeClr val="tx1"/>
              </a:solidFill>
              <a:latin typeface="Times New Roman" panose="02020603050405020304" pitchFamily="18" charset="0"/>
              <a:cs typeface="Times New Roman" panose="02020603050405020304" pitchFamily="18" charset="0"/>
            </a:rPr>
            <a:t>тыс. рублей</a:t>
          </a:r>
        </a:p>
        <a:p>
          <a:endParaRPr lang="ru-RU" i="1" dirty="0">
            <a:solidFill>
              <a:schemeClr val="tx1"/>
            </a:solidFill>
          </a:endParaRPr>
        </a:p>
      </dgm:t>
    </dgm:pt>
    <dgm:pt modelId="{72088C18-5450-4AE7-A744-5A724C1AC280}" type="parTrans" cxnId="{36DDDE0E-98CA-41BA-AF0D-8E13D0F0FDF4}">
      <dgm:prSet/>
      <dgm:spPr/>
      <dgm:t>
        <a:bodyPr/>
        <a:lstStyle/>
        <a:p>
          <a:endParaRPr lang="ru-RU"/>
        </a:p>
      </dgm:t>
    </dgm:pt>
    <dgm:pt modelId="{A8E4AA1D-96F4-4317-86D5-E0BC762A79D5}" type="sibTrans" cxnId="{36DDDE0E-98CA-41BA-AF0D-8E13D0F0FDF4}">
      <dgm:prSet/>
      <dgm:spPr/>
      <dgm:t>
        <a:bodyPr/>
        <a:lstStyle/>
        <a:p>
          <a:endParaRPr lang="ru-RU"/>
        </a:p>
      </dgm:t>
    </dgm:pt>
    <dgm:pt modelId="{DB00810E-B6E2-4CA7-B0B1-436E8B142C78}" type="pres">
      <dgm:prSet presAssocID="{7F4A72E0-B665-4C2A-BFE8-53280500A5A9}" presName="diagram" presStyleCnt="0">
        <dgm:presLayoutVars>
          <dgm:dir/>
          <dgm:resizeHandles val="exact"/>
        </dgm:presLayoutVars>
      </dgm:prSet>
      <dgm:spPr/>
      <dgm:t>
        <a:bodyPr/>
        <a:lstStyle/>
        <a:p>
          <a:endParaRPr lang="ru-RU"/>
        </a:p>
      </dgm:t>
    </dgm:pt>
    <dgm:pt modelId="{BE5324EA-D476-4EC7-9CCE-BB9F42D85284}" type="pres">
      <dgm:prSet presAssocID="{588B2D4C-C07A-425D-A45B-33FED64B4498}" presName="node" presStyleLbl="node1" presStyleIdx="0" presStyleCnt="3" custScaleX="29320" custScaleY="41147" custLinFactNeighborX="1248" custLinFactNeighborY="-6325">
        <dgm:presLayoutVars>
          <dgm:bulletEnabled val="1"/>
        </dgm:presLayoutVars>
      </dgm:prSet>
      <dgm:spPr/>
      <dgm:t>
        <a:bodyPr/>
        <a:lstStyle/>
        <a:p>
          <a:endParaRPr lang="ru-RU"/>
        </a:p>
      </dgm:t>
    </dgm:pt>
    <dgm:pt modelId="{C79E3634-C6DC-4152-B214-9659C0BB2AA9}" type="pres">
      <dgm:prSet presAssocID="{DBDDA912-9B30-4A06-9B21-666B80EF4723}" presName="sibTrans" presStyleCnt="0"/>
      <dgm:spPr/>
    </dgm:pt>
    <dgm:pt modelId="{B8BF5105-2B2D-4023-B96D-33110CFEC942}" type="pres">
      <dgm:prSet presAssocID="{1AF92EAF-9B0A-438C-A636-5A5EA707EB3A}" presName="node" presStyleLbl="node1" presStyleIdx="1" presStyleCnt="3" custScaleX="30308" custScaleY="38540" custLinFactNeighborX="1570" custLinFactNeighborY="-7561">
        <dgm:presLayoutVars>
          <dgm:bulletEnabled val="1"/>
        </dgm:presLayoutVars>
      </dgm:prSet>
      <dgm:spPr/>
      <dgm:t>
        <a:bodyPr/>
        <a:lstStyle/>
        <a:p>
          <a:endParaRPr lang="ru-RU"/>
        </a:p>
      </dgm:t>
    </dgm:pt>
    <dgm:pt modelId="{246C33EB-9932-4D6B-A66F-241AD279FFFE}" type="pres">
      <dgm:prSet presAssocID="{10572D7C-4431-44D4-AB32-E85D32DB6A27}" presName="sibTrans" presStyleCnt="0"/>
      <dgm:spPr/>
    </dgm:pt>
    <dgm:pt modelId="{E401064F-10D0-497C-809B-64BCFEA893A1}" type="pres">
      <dgm:prSet presAssocID="{58C928C9-334F-4E64-9682-3E20CEDD55D7}" presName="node" presStyleLbl="node1" presStyleIdx="2" presStyleCnt="3" custScaleX="30476" custScaleY="38107" custLinFactNeighborX="-1206" custLinFactNeighborY="-7121">
        <dgm:presLayoutVars>
          <dgm:bulletEnabled val="1"/>
        </dgm:presLayoutVars>
      </dgm:prSet>
      <dgm:spPr/>
      <dgm:t>
        <a:bodyPr/>
        <a:lstStyle/>
        <a:p>
          <a:endParaRPr lang="ru-RU"/>
        </a:p>
      </dgm:t>
    </dgm:pt>
  </dgm:ptLst>
  <dgm:cxnLst>
    <dgm:cxn modelId="{81FF0112-8118-4757-ABFD-89B991C2D9A3}" type="presOf" srcId="{58C928C9-334F-4E64-9682-3E20CEDD55D7}" destId="{E401064F-10D0-497C-809B-64BCFEA893A1}" srcOrd="0" destOrd="0" presId="urn:microsoft.com/office/officeart/2005/8/layout/default"/>
    <dgm:cxn modelId="{B2AC980D-2359-4911-BB36-B427B9F77454}" type="presOf" srcId="{7F4A72E0-B665-4C2A-BFE8-53280500A5A9}" destId="{DB00810E-B6E2-4CA7-B0B1-436E8B142C78}" srcOrd="0" destOrd="0" presId="urn:microsoft.com/office/officeart/2005/8/layout/default"/>
    <dgm:cxn modelId="{08989378-7D85-4133-9387-0842752BB290}" srcId="{7F4A72E0-B665-4C2A-BFE8-53280500A5A9}" destId="{1AF92EAF-9B0A-438C-A636-5A5EA707EB3A}" srcOrd="1" destOrd="0" parTransId="{6B15F9F4-C98F-440A-80CD-CA1542F52470}" sibTransId="{10572D7C-4431-44D4-AB32-E85D32DB6A27}"/>
    <dgm:cxn modelId="{1C4FE04C-587F-4E38-8D3D-4B2C07151B38}" type="presOf" srcId="{588B2D4C-C07A-425D-A45B-33FED64B4498}" destId="{BE5324EA-D476-4EC7-9CCE-BB9F42D85284}" srcOrd="0" destOrd="0" presId="urn:microsoft.com/office/officeart/2005/8/layout/default"/>
    <dgm:cxn modelId="{8413776C-BBDC-4EEA-9359-897A12D94478}" type="presOf" srcId="{1AF92EAF-9B0A-438C-A636-5A5EA707EB3A}" destId="{B8BF5105-2B2D-4023-B96D-33110CFEC942}" srcOrd="0" destOrd="0" presId="urn:microsoft.com/office/officeart/2005/8/layout/default"/>
    <dgm:cxn modelId="{81E711DC-ECFC-4660-90DB-AB9F587EF9A5}" srcId="{7F4A72E0-B665-4C2A-BFE8-53280500A5A9}" destId="{588B2D4C-C07A-425D-A45B-33FED64B4498}" srcOrd="0" destOrd="0" parTransId="{C8E6F010-E592-49E3-8E86-CD5249EE3D26}" sibTransId="{DBDDA912-9B30-4A06-9B21-666B80EF4723}"/>
    <dgm:cxn modelId="{36DDDE0E-98CA-41BA-AF0D-8E13D0F0FDF4}" srcId="{7F4A72E0-B665-4C2A-BFE8-53280500A5A9}" destId="{58C928C9-334F-4E64-9682-3E20CEDD55D7}" srcOrd="2" destOrd="0" parTransId="{72088C18-5450-4AE7-A744-5A724C1AC280}" sibTransId="{A8E4AA1D-96F4-4317-86D5-E0BC762A79D5}"/>
    <dgm:cxn modelId="{F852E066-9E17-4B72-8D91-0F28AAA804A4}" type="presParOf" srcId="{DB00810E-B6E2-4CA7-B0B1-436E8B142C78}" destId="{BE5324EA-D476-4EC7-9CCE-BB9F42D85284}" srcOrd="0" destOrd="0" presId="urn:microsoft.com/office/officeart/2005/8/layout/default"/>
    <dgm:cxn modelId="{0F748AD1-6E47-40B2-A5B1-F6AE0027A8E2}" type="presParOf" srcId="{DB00810E-B6E2-4CA7-B0B1-436E8B142C78}" destId="{C79E3634-C6DC-4152-B214-9659C0BB2AA9}" srcOrd="1" destOrd="0" presId="urn:microsoft.com/office/officeart/2005/8/layout/default"/>
    <dgm:cxn modelId="{A6DCA876-23B5-433F-8726-6094DAF5B1FC}" type="presParOf" srcId="{DB00810E-B6E2-4CA7-B0B1-436E8B142C78}" destId="{B8BF5105-2B2D-4023-B96D-33110CFEC942}" srcOrd="2" destOrd="0" presId="urn:microsoft.com/office/officeart/2005/8/layout/default"/>
    <dgm:cxn modelId="{C8A10063-BE27-4722-B997-BB1E54B60F89}" type="presParOf" srcId="{DB00810E-B6E2-4CA7-B0B1-436E8B142C78}" destId="{246C33EB-9932-4D6B-A66F-241AD279FFFE}" srcOrd="3" destOrd="0" presId="urn:microsoft.com/office/officeart/2005/8/layout/default"/>
    <dgm:cxn modelId="{D386FBCB-2655-4C81-9834-4F3A9E0EFA43}" type="presParOf" srcId="{DB00810E-B6E2-4CA7-B0B1-436E8B142C78}" destId="{E401064F-10D0-497C-809B-64BCFEA893A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85E8F7-8806-491F-8DDF-ABE8D099BAA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5D366790-0159-4297-B61F-30E4046D9394}">
      <dgm:prSet phldrT="[Текст]" custT="1"/>
      <dgm:spPr>
        <a:solidFill>
          <a:schemeClr val="accent4">
            <a:lumMod val="75000"/>
          </a:schemeClr>
        </a:solidFill>
      </dgm:spPr>
      <dgm:t>
        <a:bodyPr/>
        <a:lstStyle/>
        <a:p>
          <a:r>
            <a:rPr lang="ru-RU" sz="2800" dirty="0">
              <a:latin typeface="Times New Roman" panose="02020603050405020304" pitchFamily="18" charset="0"/>
              <a:cs typeface="Times New Roman" panose="02020603050405020304" pitchFamily="18" charset="0"/>
            </a:rPr>
            <a:t> 2021 год</a:t>
          </a:r>
        </a:p>
        <a:p>
          <a:r>
            <a:rPr lang="ru-RU" sz="2800" dirty="0">
              <a:latin typeface="Times New Roman" panose="02020603050405020304" pitchFamily="18" charset="0"/>
              <a:cs typeface="Times New Roman" panose="02020603050405020304" pitchFamily="18" charset="0"/>
            </a:rPr>
            <a:t>4889,0 тыс. руб.</a:t>
          </a:r>
        </a:p>
      </dgm:t>
    </dgm:pt>
    <dgm:pt modelId="{05438E72-9968-4838-973C-7AC923C5BDAD}" type="parTrans" cxnId="{B629B0BE-DD3E-48EB-999E-5C2A90DAFF24}">
      <dgm:prSet/>
      <dgm:spPr/>
      <dgm:t>
        <a:bodyPr/>
        <a:lstStyle/>
        <a:p>
          <a:endParaRPr lang="ru-RU"/>
        </a:p>
      </dgm:t>
    </dgm:pt>
    <dgm:pt modelId="{F6B84652-465F-4152-9130-ECC548D55751}" type="sibTrans" cxnId="{B629B0BE-DD3E-48EB-999E-5C2A90DAFF24}">
      <dgm:prSet/>
      <dgm:spPr/>
      <dgm:t>
        <a:bodyPr/>
        <a:lstStyle/>
        <a:p>
          <a:endParaRPr lang="ru-RU"/>
        </a:p>
      </dgm:t>
    </dgm:pt>
    <dgm:pt modelId="{DE472C98-4DA3-4CE4-919E-44D527BA04D0}">
      <dgm:prSet phldrT="[Текст]" custT="1"/>
      <dgm:spPr>
        <a:solidFill>
          <a:srgbClr val="993300"/>
        </a:solidFill>
      </dgm:spPr>
      <dgm:t>
        <a:bodyPr/>
        <a:lstStyle/>
        <a:p>
          <a:r>
            <a:rPr lang="ru-RU" sz="2800" dirty="0">
              <a:latin typeface="Times New Roman" panose="02020603050405020304" pitchFamily="18" charset="0"/>
              <a:cs typeface="Times New Roman" panose="02020603050405020304" pitchFamily="18" charset="0"/>
            </a:rPr>
            <a:t>2022 год </a:t>
          </a:r>
        </a:p>
        <a:p>
          <a:r>
            <a:rPr lang="ru-RU" sz="2800" dirty="0">
              <a:latin typeface="Times New Roman" panose="02020603050405020304" pitchFamily="18" charset="0"/>
              <a:cs typeface="Times New Roman" panose="02020603050405020304" pitchFamily="18" charset="0"/>
            </a:rPr>
            <a:t>4673,0 тыс. руб.</a:t>
          </a:r>
        </a:p>
      </dgm:t>
    </dgm:pt>
    <dgm:pt modelId="{CE53DCA4-85D3-47E4-9697-C1D237AFD210}" type="parTrans" cxnId="{935455F7-971D-48BD-A542-09D8EDA961C6}">
      <dgm:prSet/>
      <dgm:spPr/>
      <dgm:t>
        <a:bodyPr/>
        <a:lstStyle/>
        <a:p>
          <a:endParaRPr lang="ru-RU"/>
        </a:p>
      </dgm:t>
    </dgm:pt>
    <dgm:pt modelId="{E6539A9D-0710-424E-9EBA-5C336F2B28F1}" type="sibTrans" cxnId="{935455F7-971D-48BD-A542-09D8EDA961C6}">
      <dgm:prSet/>
      <dgm:spPr/>
      <dgm:t>
        <a:bodyPr/>
        <a:lstStyle/>
        <a:p>
          <a:endParaRPr lang="ru-RU"/>
        </a:p>
      </dgm:t>
    </dgm:pt>
    <dgm:pt modelId="{F92C22C1-9FF0-424B-B4A1-6319A6700CF7}">
      <dgm:prSet phldrT="[Текст]" custT="1"/>
      <dgm:spPr>
        <a:solidFill>
          <a:schemeClr val="accent6">
            <a:lumMod val="75000"/>
          </a:schemeClr>
        </a:solidFill>
      </dgm:spPr>
      <dgm:t>
        <a:bodyPr/>
        <a:lstStyle/>
        <a:p>
          <a:r>
            <a:rPr lang="ru-RU" sz="2800" dirty="0">
              <a:latin typeface="Times New Roman" panose="02020603050405020304" pitchFamily="18" charset="0"/>
              <a:cs typeface="Times New Roman" panose="02020603050405020304" pitchFamily="18" charset="0"/>
            </a:rPr>
            <a:t>2023 год</a:t>
          </a:r>
        </a:p>
        <a:p>
          <a:r>
            <a:rPr lang="ru-RU" sz="2800" dirty="0">
              <a:latin typeface="Times New Roman" panose="02020603050405020304" pitchFamily="18" charset="0"/>
              <a:cs typeface="Times New Roman" panose="02020603050405020304" pitchFamily="18" charset="0"/>
            </a:rPr>
            <a:t>478,0 тыс. руб</a:t>
          </a:r>
          <a:r>
            <a:rPr lang="ru-RU" sz="3700" dirty="0"/>
            <a:t>.</a:t>
          </a:r>
        </a:p>
      </dgm:t>
    </dgm:pt>
    <dgm:pt modelId="{0B6E3B56-F98F-4976-B9F8-6DD083D0841E}" type="parTrans" cxnId="{8151F2B2-3735-4E48-A60D-A06B91C57982}">
      <dgm:prSet/>
      <dgm:spPr/>
      <dgm:t>
        <a:bodyPr/>
        <a:lstStyle/>
        <a:p>
          <a:endParaRPr lang="ru-RU"/>
        </a:p>
      </dgm:t>
    </dgm:pt>
    <dgm:pt modelId="{B428B817-EB41-4250-9D30-D8DFDB8F3E5C}" type="sibTrans" cxnId="{8151F2B2-3735-4E48-A60D-A06B91C57982}">
      <dgm:prSet/>
      <dgm:spPr/>
      <dgm:t>
        <a:bodyPr/>
        <a:lstStyle/>
        <a:p>
          <a:endParaRPr lang="ru-RU"/>
        </a:p>
      </dgm:t>
    </dgm:pt>
    <dgm:pt modelId="{DF2A57B7-52A8-4087-9482-8C6DF1C4B405}" type="pres">
      <dgm:prSet presAssocID="{CA85E8F7-8806-491F-8DDF-ABE8D099BAAC}" presName="diagram" presStyleCnt="0">
        <dgm:presLayoutVars>
          <dgm:dir/>
          <dgm:resizeHandles val="exact"/>
        </dgm:presLayoutVars>
      </dgm:prSet>
      <dgm:spPr/>
      <dgm:t>
        <a:bodyPr/>
        <a:lstStyle/>
        <a:p>
          <a:endParaRPr lang="ru-RU"/>
        </a:p>
      </dgm:t>
    </dgm:pt>
    <dgm:pt modelId="{DC4F5796-73D7-4DF1-9303-1FB8C22DC2A6}" type="pres">
      <dgm:prSet presAssocID="{5D366790-0159-4297-B61F-30E4046D9394}" presName="node" presStyleLbl="node1" presStyleIdx="0" presStyleCnt="3">
        <dgm:presLayoutVars>
          <dgm:bulletEnabled val="1"/>
        </dgm:presLayoutVars>
      </dgm:prSet>
      <dgm:spPr/>
      <dgm:t>
        <a:bodyPr/>
        <a:lstStyle/>
        <a:p>
          <a:endParaRPr lang="ru-RU"/>
        </a:p>
      </dgm:t>
    </dgm:pt>
    <dgm:pt modelId="{7E8EB5A3-2567-4923-91CA-98914CCD4763}" type="pres">
      <dgm:prSet presAssocID="{F6B84652-465F-4152-9130-ECC548D55751}" presName="sibTrans" presStyleCnt="0"/>
      <dgm:spPr/>
    </dgm:pt>
    <dgm:pt modelId="{D1293F27-4023-4A8A-AB70-2F40191D43AD}" type="pres">
      <dgm:prSet presAssocID="{DE472C98-4DA3-4CE4-919E-44D527BA04D0}" presName="node" presStyleLbl="node1" presStyleIdx="1" presStyleCnt="3">
        <dgm:presLayoutVars>
          <dgm:bulletEnabled val="1"/>
        </dgm:presLayoutVars>
      </dgm:prSet>
      <dgm:spPr/>
      <dgm:t>
        <a:bodyPr/>
        <a:lstStyle/>
        <a:p>
          <a:endParaRPr lang="ru-RU"/>
        </a:p>
      </dgm:t>
    </dgm:pt>
    <dgm:pt modelId="{EB5D0DCD-9642-4115-A981-6BEE54C2BB1A}" type="pres">
      <dgm:prSet presAssocID="{E6539A9D-0710-424E-9EBA-5C336F2B28F1}" presName="sibTrans" presStyleCnt="0"/>
      <dgm:spPr/>
    </dgm:pt>
    <dgm:pt modelId="{D21AD12B-110C-4950-B67D-0C49F88F77C8}" type="pres">
      <dgm:prSet presAssocID="{F92C22C1-9FF0-424B-B4A1-6319A6700CF7}" presName="node" presStyleLbl="node1" presStyleIdx="2" presStyleCnt="3">
        <dgm:presLayoutVars>
          <dgm:bulletEnabled val="1"/>
        </dgm:presLayoutVars>
      </dgm:prSet>
      <dgm:spPr/>
      <dgm:t>
        <a:bodyPr/>
        <a:lstStyle/>
        <a:p>
          <a:endParaRPr lang="ru-RU"/>
        </a:p>
      </dgm:t>
    </dgm:pt>
  </dgm:ptLst>
  <dgm:cxnLst>
    <dgm:cxn modelId="{BD2D7573-1777-48EA-864D-B440FB92D32C}" type="presOf" srcId="{DE472C98-4DA3-4CE4-919E-44D527BA04D0}" destId="{D1293F27-4023-4A8A-AB70-2F40191D43AD}" srcOrd="0" destOrd="0" presId="urn:microsoft.com/office/officeart/2005/8/layout/default"/>
    <dgm:cxn modelId="{8151F2B2-3735-4E48-A60D-A06B91C57982}" srcId="{CA85E8F7-8806-491F-8DDF-ABE8D099BAAC}" destId="{F92C22C1-9FF0-424B-B4A1-6319A6700CF7}" srcOrd="2" destOrd="0" parTransId="{0B6E3B56-F98F-4976-B9F8-6DD083D0841E}" sibTransId="{B428B817-EB41-4250-9D30-D8DFDB8F3E5C}"/>
    <dgm:cxn modelId="{DAE44D86-C5DF-40F8-AB55-8421E7670B5A}" type="presOf" srcId="{F92C22C1-9FF0-424B-B4A1-6319A6700CF7}" destId="{D21AD12B-110C-4950-B67D-0C49F88F77C8}" srcOrd="0" destOrd="0" presId="urn:microsoft.com/office/officeart/2005/8/layout/default"/>
    <dgm:cxn modelId="{0C1F279E-F426-4933-AF40-B25A77146A0F}" type="presOf" srcId="{5D366790-0159-4297-B61F-30E4046D9394}" destId="{DC4F5796-73D7-4DF1-9303-1FB8C22DC2A6}" srcOrd="0" destOrd="0" presId="urn:microsoft.com/office/officeart/2005/8/layout/default"/>
    <dgm:cxn modelId="{B629B0BE-DD3E-48EB-999E-5C2A90DAFF24}" srcId="{CA85E8F7-8806-491F-8DDF-ABE8D099BAAC}" destId="{5D366790-0159-4297-B61F-30E4046D9394}" srcOrd="0" destOrd="0" parTransId="{05438E72-9968-4838-973C-7AC923C5BDAD}" sibTransId="{F6B84652-465F-4152-9130-ECC548D55751}"/>
    <dgm:cxn modelId="{49AD8465-D7FC-441B-B807-0DA30BF28612}" type="presOf" srcId="{CA85E8F7-8806-491F-8DDF-ABE8D099BAAC}" destId="{DF2A57B7-52A8-4087-9482-8C6DF1C4B405}" srcOrd="0" destOrd="0" presId="urn:microsoft.com/office/officeart/2005/8/layout/default"/>
    <dgm:cxn modelId="{935455F7-971D-48BD-A542-09D8EDA961C6}" srcId="{CA85E8F7-8806-491F-8DDF-ABE8D099BAAC}" destId="{DE472C98-4DA3-4CE4-919E-44D527BA04D0}" srcOrd="1" destOrd="0" parTransId="{CE53DCA4-85D3-47E4-9697-C1D237AFD210}" sibTransId="{E6539A9D-0710-424E-9EBA-5C336F2B28F1}"/>
    <dgm:cxn modelId="{D4CBBCB3-0358-4DEE-9934-A9A9D6F6FA6C}" type="presParOf" srcId="{DF2A57B7-52A8-4087-9482-8C6DF1C4B405}" destId="{DC4F5796-73D7-4DF1-9303-1FB8C22DC2A6}" srcOrd="0" destOrd="0" presId="urn:microsoft.com/office/officeart/2005/8/layout/default"/>
    <dgm:cxn modelId="{9189AA12-D76F-469B-B730-860CBFBF3DAB}" type="presParOf" srcId="{DF2A57B7-52A8-4087-9482-8C6DF1C4B405}" destId="{7E8EB5A3-2567-4923-91CA-98914CCD4763}" srcOrd="1" destOrd="0" presId="urn:microsoft.com/office/officeart/2005/8/layout/default"/>
    <dgm:cxn modelId="{7F03246B-BD02-48E6-8324-23E974739B7E}" type="presParOf" srcId="{DF2A57B7-52A8-4087-9482-8C6DF1C4B405}" destId="{D1293F27-4023-4A8A-AB70-2F40191D43AD}" srcOrd="2" destOrd="0" presId="urn:microsoft.com/office/officeart/2005/8/layout/default"/>
    <dgm:cxn modelId="{568A12B6-6D55-4476-BE8B-A24FF62F2053}" type="presParOf" srcId="{DF2A57B7-52A8-4087-9482-8C6DF1C4B405}" destId="{EB5D0DCD-9642-4115-A981-6BEE54C2BB1A}" srcOrd="3" destOrd="0" presId="urn:microsoft.com/office/officeart/2005/8/layout/default"/>
    <dgm:cxn modelId="{02A935FE-317A-49E4-B4CB-FF4C659B3127}" type="presParOf" srcId="{DF2A57B7-52A8-4087-9482-8C6DF1C4B405}" destId="{D21AD12B-110C-4950-B67D-0C49F88F77C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23EA21-FC78-4FF1-9D39-3859ABFF21C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BC8F77DD-5A69-4A13-9819-C37141E89A81}">
      <dgm:prSet phldrT="[Текст]" custT="1"/>
      <dgm:spPr>
        <a:solidFill>
          <a:schemeClr val="tx2">
            <a:lumMod val="60000"/>
            <a:lumOff val="40000"/>
          </a:schemeClr>
        </a:solidFill>
      </dgm:spPr>
      <dgm:t>
        <a:bodyPr/>
        <a:lstStyle/>
        <a:p>
          <a:r>
            <a:rPr lang="ru-RU" sz="3200" dirty="0">
              <a:latin typeface="Times New Roman" panose="02020603050405020304" pitchFamily="18" charset="0"/>
              <a:cs typeface="Times New Roman" panose="02020603050405020304" pitchFamily="18" charset="0"/>
            </a:rPr>
            <a:t>2021 год</a:t>
          </a:r>
        </a:p>
        <a:p>
          <a:r>
            <a:rPr lang="ru-RU" sz="3200" dirty="0">
              <a:latin typeface="Times New Roman" panose="02020603050405020304" pitchFamily="18" charset="0"/>
              <a:cs typeface="Times New Roman" panose="02020603050405020304" pitchFamily="18" charset="0"/>
            </a:rPr>
            <a:t>42 958,79</a:t>
          </a:r>
        </a:p>
        <a:p>
          <a:r>
            <a:rPr lang="ru-RU" sz="3200" dirty="0" err="1">
              <a:latin typeface="Times New Roman" panose="02020603050405020304" pitchFamily="18" charset="0"/>
              <a:cs typeface="Times New Roman" panose="02020603050405020304" pitchFamily="18" charset="0"/>
            </a:rPr>
            <a:t>тыс.руб</a:t>
          </a:r>
          <a:r>
            <a:rPr lang="ru-RU" sz="3200" dirty="0">
              <a:latin typeface="Times New Roman" panose="02020603050405020304" pitchFamily="18" charset="0"/>
              <a:cs typeface="Times New Roman" panose="02020603050405020304" pitchFamily="18" charset="0"/>
            </a:rPr>
            <a:t>.</a:t>
          </a:r>
        </a:p>
      </dgm:t>
    </dgm:pt>
    <dgm:pt modelId="{A503CB95-030F-4FD8-9144-395243134119}" type="parTrans" cxnId="{71245363-7221-445F-B8DF-78809C9A06D5}">
      <dgm:prSet/>
      <dgm:spPr/>
      <dgm:t>
        <a:bodyPr/>
        <a:lstStyle/>
        <a:p>
          <a:endParaRPr lang="ru-RU"/>
        </a:p>
      </dgm:t>
    </dgm:pt>
    <dgm:pt modelId="{DD7FC054-F542-4CE7-A8B7-856CBBE1A3A3}" type="sibTrans" cxnId="{71245363-7221-445F-B8DF-78809C9A06D5}">
      <dgm:prSet/>
      <dgm:spPr/>
      <dgm:t>
        <a:bodyPr/>
        <a:lstStyle/>
        <a:p>
          <a:endParaRPr lang="ru-RU"/>
        </a:p>
      </dgm:t>
    </dgm:pt>
    <dgm:pt modelId="{552CE514-2260-492A-8526-AB778B6983D0}">
      <dgm:prSet phldrT="[Текст]" custT="1"/>
      <dgm:spPr>
        <a:solidFill>
          <a:schemeClr val="accent6">
            <a:lumMod val="40000"/>
            <a:lumOff val="60000"/>
          </a:schemeClr>
        </a:solidFill>
      </dgm:spPr>
      <dgm:t>
        <a:bodyPr/>
        <a:lstStyle/>
        <a:p>
          <a:r>
            <a:rPr lang="ru-RU" sz="3200" b="0" dirty="0">
              <a:latin typeface="Times New Roman" panose="02020603050405020304" pitchFamily="18" charset="0"/>
              <a:cs typeface="Times New Roman" panose="02020603050405020304" pitchFamily="18" charset="0"/>
            </a:rPr>
            <a:t>2022 год</a:t>
          </a:r>
        </a:p>
        <a:p>
          <a:r>
            <a:rPr lang="ru-RU" sz="3200" b="0" dirty="0">
              <a:latin typeface="Times New Roman" panose="02020603050405020304" pitchFamily="18" charset="0"/>
              <a:cs typeface="Times New Roman" panose="02020603050405020304" pitchFamily="18" charset="0"/>
            </a:rPr>
            <a:t>42 949,60</a:t>
          </a:r>
        </a:p>
        <a:p>
          <a:r>
            <a:rPr lang="ru-RU" sz="3200" b="0" dirty="0" err="1">
              <a:latin typeface="Times New Roman" panose="02020603050405020304" pitchFamily="18" charset="0"/>
              <a:cs typeface="Times New Roman" panose="02020603050405020304" pitchFamily="18" charset="0"/>
            </a:rPr>
            <a:t>тыс.руб</a:t>
          </a:r>
          <a:r>
            <a:rPr lang="ru-RU" sz="3200" b="0" dirty="0">
              <a:latin typeface="Times New Roman" panose="02020603050405020304" pitchFamily="18" charset="0"/>
              <a:cs typeface="Times New Roman" panose="02020603050405020304" pitchFamily="18" charset="0"/>
            </a:rPr>
            <a:t>.</a:t>
          </a:r>
        </a:p>
      </dgm:t>
    </dgm:pt>
    <dgm:pt modelId="{D07A418F-BC0B-4E47-86B5-A017E4BCF5B5}" type="parTrans" cxnId="{3D4F4537-5E9C-48F8-8A52-DB4DFD961FF9}">
      <dgm:prSet/>
      <dgm:spPr/>
      <dgm:t>
        <a:bodyPr/>
        <a:lstStyle/>
        <a:p>
          <a:endParaRPr lang="ru-RU"/>
        </a:p>
      </dgm:t>
    </dgm:pt>
    <dgm:pt modelId="{CBC26FA7-AF8C-4C21-8A9A-20712DCF5189}" type="sibTrans" cxnId="{3D4F4537-5E9C-48F8-8A52-DB4DFD961FF9}">
      <dgm:prSet/>
      <dgm:spPr/>
      <dgm:t>
        <a:bodyPr/>
        <a:lstStyle/>
        <a:p>
          <a:endParaRPr lang="ru-RU"/>
        </a:p>
      </dgm:t>
    </dgm:pt>
    <dgm:pt modelId="{5762CE75-43C4-499F-BDFE-8AC9CACD15FA}">
      <dgm:prSet phldrT="[Текст]" custT="1"/>
      <dgm:spPr>
        <a:solidFill>
          <a:srgbClr val="C00000"/>
        </a:solidFill>
      </dgm:spPr>
      <dgm:t>
        <a:bodyPr/>
        <a:lstStyle/>
        <a:p>
          <a:r>
            <a:rPr lang="ru-RU" sz="3200" dirty="0">
              <a:latin typeface="Times New Roman" panose="02020603050405020304" pitchFamily="18" charset="0"/>
              <a:cs typeface="Times New Roman" panose="02020603050405020304" pitchFamily="18" charset="0"/>
            </a:rPr>
            <a:t>2023 год</a:t>
          </a:r>
        </a:p>
        <a:p>
          <a:r>
            <a:rPr lang="ru-RU" sz="3200" dirty="0">
              <a:latin typeface="Times New Roman" panose="02020603050405020304" pitchFamily="18" charset="0"/>
              <a:cs typeface="Times New Roman" panose="02020603050405020304" pitchFamily="18" charset="0"/>
            </a:rPr>
            <a:t>50 886,60 </a:t>
          </a:r>
        </a:p>
        <a:p>
          <a:r>
            <a:rPr lang="ru-RU" sz="3200" dirty="0" err="1">
              <a:latin typeface="Times New Roman" panose="02020603050405020304" pitchFamily="18" charset="0"/>
              <a:cs typeface="Times New Roman" panose="02020603050405020304" pitchFamily="18" charset="0"/>
            </a:rPr>
            <a:t>тыс.руб</a:t>
          </a:r>
          <a:r>
            <a:rPr lang="ru-RU" sz="3200" dirty="0">
              <a:latin typeface="Times New Roman" panose="02020603050405020304" pitchFamily="18" charset="0"/>
              <a:cs typeface="Times New Roman" panose="02020603050405020304" pitchFamily="18" charset="0"/>
            </a:rPr>
            <a:t>.</a:t>
          </a:r>
        </a:p>
      </dgm:t>
    </dgm:pt>
    <dgm:pt modelId="{002560E5-C864-4719-934D-766AEB5A0B1D}" type="parTrans" cxnId="{F1BC6A1B-4152-4EE0-B10A-F4AAF2D73456}">
      <dgm:prSet/>
      <dgm:spPr/>
      <dgm:t>
        <a:bodyPr/>
        <a:lstStyle/>
        <a:p>
          <a:endParaRPr lang="ru-RU"/>
        </a:p>
      </dgm:t>
    </dgm:pt>
    <dgm:pt modelId="{261EF48E-D7EA-4867-945B-A35F27FC5A55}" type="sibTrans" cxnId="{F1BC6A1B-4152-4EE0-B10A-F4AAF2D73456}">
      <dgm:prSet/>
      <dgm:spPr/>
      <dgm:t>
        <a:bodyPr/>
        <a:lstStyle/>
        <a:p>
          <a:endParaRPr lang="ru-RU"/>
        </a:p>
      </dgm:t>
    </dgm:pt>
    <dgm:pt modelId="{81973E87-4588-427D-BA2B-C90475995A39}" type="pres">
      <dgm:prSet presAssocID="{8123EA21-FC78-4FF1-9D39-3859ABFF21CE}" presName="diagram" presStyleCnt="0">
        <dgm:presLayoutVars>
          <dgm:dir/>
          <dgm:resizeHandles val="exact"/>
        </dgm:presLayoutVars>
      </dgm:prSet>
      <dgm:spPr/>
      <dgm:t>
        <a:bodyPr/>
        <a:lstStyle/>
        <a:p>
          <a:endParaRPr lang="ru-RU"/>
        </a:p>
      </dgm:t>
    </dgm:pt>
    <dgm:pt modelId="{08E72329-4026-4C68-AADF-20111BAD2D40}" type="pres">
      <dgm:prSet presAssocID="{BC8F77DD-5A69-4A13-9819-C37141E89A81}" presName="node" presStyleLbl="node1" presStyleIdx="0" presStyleCnt="3">
        <dgm:presLayoutVars>
          <dgm:bulletEnabled val="1"/>
        </dgm:presLayoutVars>
      </dgm:prSet>
      <dgm:spPr/>
      <dgm:t>
        <a:bodyPr/>
        <a:lstStyle/>
        <a:p>
          <a:endParaRPr lang="ru-RU"/>
        </a:p>
      </dgm:t>
    </dgm:pt>
    <dgm:pt modelId="{080F116D-1C5C-49DC-91FC-FB612A1E7D7C}" type="pres">
      <dgm:prSet presAssocID="{DD7FC054-F542-4CE7-A8B7-856CBBE1A3A3}" presName="sibTrans" presStyleCnt="0"/>
      <dgm:spPr/>
    </dgm:pt>
    <dgm:pt modelId="{96F2BECF-E1A1-47EA-B739-A3F38E7B54ED}" type="pres">
      <dgm:prSet presAssocID="{552CE514-2260-492A-8526-AB778B6983D0}" presName="node" presStyleLbl="node1" presStyleIdx="1" presStyleCnt="3">
        <dgm:presLayoutVars>
          <dgm:bulletEnabled val="1"/>
        </dgm:presLayoutVars>
      </dgm:prSet>
      <dgm:spPr/>
      <dgm:t>
        <a:bodyPr/>
        <a:lstStyle/>
        <a:p>
          <a:endParaRPr lang="ru-RU"/>
        </a:p>
      </dgm:t>
    </dgm:pt>
    <dgm:pt modelId="{3F5EE397-0EEA-44FD-88DA-144DA0CA099D}" type="pres">
      <dgm:prSet presAssocID="{CBC26FA7-AF8C-4C21-8A9A-20712DCF5189}" presName="sibTrans" presStyleCnt="0"/>
      <dgm:spPr/>
    </dgm:pt>
    <dgm:pt modelId="{C1F69ED4-2F5D-4F0B-AEFE-FFD4B6A876BF}" type="pres">
      <dgm:prSet presAssocID="{5762CE75-43C4-499F-BDFE-8AC9CACD15FA}" presName="node" presStyleLbl="node1" presStyleIdx="2" presStyleCnt="3">
        <dgm:presLayoutVars>
          <dgm:bulletEnabled val="1"/>
        </dgm:presLayoutVars>
      </dgm:prSet>
      <dgm:spPr/>
      <dgm:t>
        <a:bodyPr/>
        <a:lstStyle/>
        <a:p>
          <a:endParaRPr lang="ru-RU"/>
        </a:p>
      </dgm:t>
    </dgm:pt>
  </dgm:ptLst>
  <dgm:cxnLst>
    <dgm:cxn modelId="{F618E970-A76D-4218-81F0-8433D2A40B5F}" type="presOf" srcId="{5762CE75-43C4-499F-BDFE-8AC9CACD15FA}" destId="{C1F69ED4-2F5D-4F0B-AEFE-FFD4B6A876BF}" srcOrd="0" destOrd="0" presId="urn:microsoft.com/office/officeart/2005/8/layout/default"/>
    <dgm:cxn modelId="{71245363-7221-445F-B8DF-78809C9A06D5}" srcId="{8123EA21-FC78-4FF1-9D39-3859ABFF21CE}" destId="{BC8F77DD-5A69-4A13-9819-C37141E89A81}" srcOrd="0" destOrd="0" parTransId="{A503CB95-030F-4FD8-9144-395243134119}" sibTransId="{DD7FC054-F542-4CE7-A8B7-856CBBE1A3A3}"/>
    <dgm:cxn modelId="{3D4F4537-5E9C-48F8-8A52-DB4DFD961FF9}" srcId="{8123EA21-FC78-4FF1-9D39-3859ABFF21CE}" destId="{552CE514-2260-492A-8526-AB778B6983D0}" srcOrd="1" destOrd="0" parTransId="{D07A418F-BC0B-4E47-86B5-A017E4BCF5B5}" sibTransId="{CBC26FA7-AF8C-4C21-8A9A-20712DCF5189}"/>
    <dgm:cxn modelId="{1D05CBB4-4037-4972-8E37-9DE7954623B9}" type="presOf" srcId="{8123EA21-FC78-4FF1-9D39-3859ABFF21CE}" destId="{81973E87-4588-427D-BA2B-C90475995A39}" srcOrd="0" destOrd="0" presId="urn:microsoft.com/office/officeart/2005/8/layout/default"/>
    <dgm:cxn modelId="{7F69BC1A-733B-4FEE-AD5B-9905437A8845}" type="presOf" srcId="{552CE514-2260-492A-8526-AB778B6983D0}" destId="{96F2BECF-E1A1-47EA-B739-A3F38E7B54ED}" srcOrd="0" destOrd="0" presId="urn:microsoft.com/office/officeart/2005/8/layout/default"/>
    <dgm:cxn modelId="{239BCAC5-D0A0-44D4-8287-1294B51EA7CA}" type="presOf" srcId="{BC8F77DD-5A69-4A13-9819-C37141E89A81}" destId="{08E72329-4026-4C68-AADF-20111BAD2D40}" srcOrd="0" destOrd="0" presId="urn:microsoft.com/office/officeart/2005/8/layout/default"/>
    <dgm:cxn modelId="{F1BC6A1B-4152-4EE0-B10A-F4AAF2D73456}" srcId="{8123EA21-FC78-4FF1-9D39-3859ABFF21CE}" destId="{5762CE75-43C4-499F-BDFE-8AC9CACD15FA}" srcOrd="2" destOrd="0" parTransId="{002560E5-C864-4719-934D-766AEB5A0B1D}" sibTransId="{261EF48E-D7EA-4867-945B-A35F27FC5A55}"/>
    <dgm:cxn modelId="{9CA1621C-69AE-4CF9-83E3-9A7515698DC1}" type="presParOf" srcId="{81973E87-4588-427D-BA2B-C90475995A39}" destId="{08E72329-4026-4C68-AADF-20111BAD2D40}" srcOrd="0" destOrd="0" presId="urn:microsoft.com/office/officeart/2005/8/layout/default"/>
    <dgm:cxn modelId="{6DD20B1E-1444-4201-8240-52D5A12408B5}" type="presParOf" srcId="{81973E87-4588-427D-BA2B-C90475995A39}" destId="{080F116D-1C5C-49DC-91FC-FB612A1E7D7C}" srcOrd="1" destOrd="0" presId="urn:microsoft.com/office/officeart/2005/8/layout/default"/>
    <dgm:cxn modelId="{984852AE-6167-4C1C-AE12-278F218220B4}" type="presParOf" srcId="{81973E87-4588-427D-BA2B-C90475995A39}" destId="{96F2BECF-E1A1-47EA-B739-A3F38E7B54ED}" srcOrd="2" destOrd="0" presId="urn:microsoft.com/office/officeart/2005/8/layout/default"/>
    <dgm:cxn modelId="{458C0086-5955-4754-9C8F-3D8985F8F6C2}" type="presParOf" srcId="{81973E87-4588-427D-BA2B-C90475995A39}" destId="{3F5EE397-0EEA-44FD-88DA-144DA0CA099D}" srcOrd="3" destOrd="0" presId="urn:microsoft.com/office/officeart/2005/8/layout/default"/>
    <dgm:cxn modelId="{F9B637EB-4314-4BE1-B05F-0E087A8B6C62}" type="presParOf" srcId="{81973E87-4588-427D-BA2B-C90475995A39}" destId="{C1F69ED4-2F5D-4F0B-AEFE-FFD4B6A876B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B59632-F70B-475D-843D-E18373719B62}" type="doc">
      <dgm:prSet loTypeId="urn:microsoft.com/office/officeart/2005/8/layout/venn1" loCatId="relationship" qsTypeId="urn:microsoft.com/office/officeart/2005/8/quickstyle/simple1" qsCatId="simple" csTypeId="urn:microsoft.com/office/officeart/2005/8/colors/accent1_2" csCatId="accent1" phldr="1"/>
      <dgm:spPr/>
    </dgm:pt>
    <dgm:pt modelId="{A6E242FA-6E4B-4461-8891-B603A3992039}">
      <dgm:prSet phldrT="[Текст]"/>
      <dgm:spPr>
        <a:solidFill>
          <a:srgbClr val="FF0000">
            <a:alpha val="50000"/>
          </a:srgbClr>
        </a:solidFill>
      </dgm:spPr>
      <dgm:t>
        <a:bodyPr/>
        <a:lstStyle/>
        <a:p>
          <a:r>
            <a:rPr lang="ru-RU" dirty="0">
              <a:latin typeface="Times New Roman" panose="02020603050405020304" pitchFamily="18" charset="0"/>
              <a:cs typeface="Times New Roman" panose="02020603050405020304" pitchFamily="18" charset="0"/>
            </a:rPr>
            <a:t>2021 год</a:t>
          </a:r>
        </a:p>
        <a:p>
          <a:r>
            <a:rPr lang="ru-RU" dirty="0">
              <a:latin typeface="Times New Roman" panose="02020603050405020304" pitchFamily="18" charset="0"/>
              <a:cs typeface="Times New Roman" panose="02020603050405020304" pitchFamily="18" charset="0"/>
            </a:rPr>
            <a:t>7 220,0 </a:t>
          </a:r>
          <a:r>
            <a:rPr lang="ru-RU" dirty="0" err="1">
              <a:latin typeface="Times New Roman" panose="02020603050405020304" pitchFamily="18" charset="0"/>
              <a:cs typeface="Times New Roman" panose="02020603050405020304" pitchFamily="18" charset="0"/>
            </a:rPr>
            <a:t>тыс.руб</a:t>
          </a:r>
          <a:r>
            <a:rPr lang="ru-RU" dirty="0">
              <a:latin typeface="Times New Roman" panose="02020603050405020304" pitchFamily="18" charset="0"/>
              <a:cs typeface="Times New Roman" panose="02020603050405020304" pitchFamily="18" charset="0"/>
            </a:rPr>
            <a:t>.</a:t>
          </a:r>
        </a:p>
      </dgm:t>
    </dgm:pt>
    <dgm:pt modelId="{F49F88C6-08FE-49D3-9812-8C17F01DAC2C}" type="parTrans" cxnId="{424A248D-8D98-405B-AD06-981A8D371BCF}">
      <dgm:prSet/>
      <dgm:spPr/>
      <dgm:t>
        <a:bodyPr/>
        <a:lstStyle/>
        <a:p>
          <a:endParaRPr lang="ru-RU"/>
        </a:p>
      </dgm:t>
    </dgm:pt>
    <dgm:pt modelId="{EFF944DA-420F-4923-BD29-11ECEF9D920A}" type="sibTrans" cxnId="{424A248D-8D98-405B-AD06-981A8D371BCF}">
      <dgm:prSet/>
      <dgm:spPr/>
      <dgm:t>
        <a:bodyPr/>
        <a:lstStyle/>
        <a:p>
          <a:endParaRPr lang="ru-RU"/>
        </a:p>
      </dgm:t>
    </dgm:pt>
    <dgm:pt modelId="{7717FADF-7A99-4D3A-9AA9-9F2F6C758B14}">
      <dgm:prSet phldrT="[Текст]"/>
      <dgm:spPr>
        <a:solidFill>
          <a:schemeClr val="accent3"/>
        </a:solidFill>
      </dgm:spPr>
      <dgm:t>
        <a:bodyPr/>
        <a:lstStyle/>
        <a:p>
          <a:r>
            <a:rPr lang="ru-RU" dirty="0">
              <a:latin typeface="Times New Roman" panose="02020603050405020304" pitchFamily="18" charset="0"/>
              <a:cs typeface="Times New Roman" panose="02020603050405020304" pitchFamily="18" charset="0"/>
            </a:rPr>
            <a:t>2023 год</a:t>
          </a:r>
        </a:p>
        <a:p>
          <a:r>
            <a:rPr lang="ru-RU" dirty="0">
              <a:latin typeface="Times New Roman" panose="02020603050405020304" pitchFamily="18" charset="0"/>
              <a:cs typeface="Times New Roman" panose="02020603050405020304" pitchFamily="18" charset="0"/>
            </a:rPr>
            <a:t>956,0 </a:t>
          </a:r>
          <a:r>
            <a:rPr lang="ru-RU" dirty="0" err="1">
              <a:latin typeface="Times New Roman" panose="02020603050405020304" pitchFamily="18" charset="0"/>
              <a:cs typeface="Times New Roman" panose="02020603050405020304" pitchFamily="18" charset="0"/>
            </a:rPr>
            <a:t>тыс.руб</a:t>
          </a:r>
          <a:endParaRPr lang="ru-RU" dirty="0">
            <a:latin typeface="Times New Roman" panose="02020603050405020304" pitchFamily="18" charset="0"/>
            <a:cs typeface="Times New Roman" panose="02020603050405020304" pitchFamily="18" charset="0"/>
          </a:endParaRPr>
        </a:p>
      </dgm:t>
    </dgm:pt>
    <dgm:pt modelId="{FCDD29F9-6E30-44F5-A84F-AB2AEBDFB635}" type="parTrans" cxnId="{DBF9B482-F3EE-46F9-9D7F-A2B58FB86144}">
      <dgm:prSet/>
      <dgm:spPr/>
      <dgm:t>
        <a:bodyPr/>
        <a:lstStyle/>
        <a:p>
          <a:endParaRPr lang="ru-RU"/>
        </a:p>
      </dgm:t>
    </dgm:pt>
    <dgm:pt modelId="{F3D70749-3E19-4823-B70F-E97AA9BEB663}" type="sibTrans" cxnId="{DBF9B482-F3EE-46F9-9D7F-A2B58FB86144}">
      <dgm:prSet/>
      <dgm:spPr/>
      <dgm:t>
        <a:bodyPr/>
        <a:lstStyle/>
        <a:p>
          <a:endParaRPr lang="ru-RU"/>
        </a:p>
      </dgm:t>
    </dgm:pt>
    <dgm:pt modelId="{44710BA4-EBA7-413D-8AC1-472029E5B183}">
      <dgm:prSet phldrT="[Текст]"/>
      <dgm:spPr>
        <a:solidFill>
          <a:srgbClr val="00B0F0">
            <a:alpha val="50000"/>
          </a:srgbClr>
        </a:solidFill>
      </dgm:spPr>
      <dgm:t>
        <a:bodyPr/>
        <a:lstStyle/>
        <a:p>
          <a:r>
            <a:rPr lang="ru-RU" dirty="0">
              <a:latin typeface="Times New Roman" panose="02020603050405020304" pitchFamily="18" charset="0"/>
              <a:cs typeface="Times New Roman" panose="02020603050405020304" pitchFamily="18" charset="0"/>
            </a:rPr>
            <a:t>2022 год</a:t>
          </a:r>
        </a:p>
        <a:p>
          <a:r>
            <a:rPr lang="ru-RU" dirty="0">
              <a:latin typeface="Times New Roman" panose="02020603050405020304" pitchFamily="18" charset="0"/>
              <a:cs typeface="Times New Roman" panose="02020603050405020304" pitchFamily="18" charset="0"/>
            </a:rPr>
            <a:t>956,0</a:t>
          </a:r>
        </a:p>
        <a:p>
          <a:r>
            <a:rPr lang="ru-RU" dirty="0" err="1">
              <a:latin typeface="Times New Roman" panose="02020603050405020304" pitchFamily="18" charset="0"/>
              <a:cs typeface="Times New Roman" panose="02020603050405020304" pitchFamily="18" charset="0"/>
            </a:rPr>
            <a:t>тыс.руб</a:t>
          </a:r>
          <a:r>
            <a:rPr lang="ru-RU" dirty="0">
              <a:latin typeface="Times New Roman" panose="02020603050405020304" pitchFamily="18" charset="0"/>
              <a:cs typeface="Times New Roman" panose="02020603050405020304" pitchFamily="18" charset="0"/>
            </a:rPr>
            <a:t>.</a:t>
          </a:r>
        </a:p>
      </dgm:t>
    </dgm:pt>
    <dgm:pt modelId="{67459581-831A-41A9-83B0-0EDFA9AAB8ED}" type="parTrans" cxnId="{F47874F8-5305-4BE4-8573-7534D39BBE60}">
      <dgm:prSet/>
      <dgm:spPr/>
      <dgm:t>
        <a:bodyPr/>
        <a:lstStyle/>
        <a:p>
          <a:endParaRPr lang="ru-RU"/>
        </a:p>
      </dgm:t>
    </dgm:pt>
    <dgm:pt modelId="{52F4ED4F-56B1-47A1-A9B8-17370B270CDC}" type="sibTrans" cxnId="{F47874F8-5305-4BE4-8573-7534D39BBE60}">
      <dgm:prSet/>
      <dgm:spPr/>
      <dgm:t>
        <a:bodyPr/>
        <a:lstStyle/>
        <a:p>
          <a:endParaRPr lang="ru-RU"/>
        </a:p>
      </dgm:t>
    </dgm:pt>
    <dgm:pt modelId="{69EC4879-FDAE-4B4E-BCD9-4B7834DD2A36}" type="pres">
      <dgm:prSet presAssocID="{C4B59632-F70B-475D-843D-E18373719B62}" presName="compositeShape" presStyleCnt="0">
        <dgm:presLayoutVars>
          <dgm:chMax val="7"/>
          <dgm:dir/>
          <dgm:resizeHandles val="exact"/>
        </dgm:presLayoutVars>
      </dgm:prSet>
      <dgm:spPr/>
    </dgm:pt>
    <dgm:pt modelId="{453A53A7-7B42-40FD-8106-19FA8BAA3BF6}" type="pres">
      <dgm:prSet presAssocID="{A6E242FA-6E4B-4461-8891-B603A3992039}" presName="circ1" presStyleLbl="vennNode1" presStyleIdx="0" presStyleCnt="3" custScaleX="182090" custLinFactNeighborX="13202" custLinFactNeighborY="-2868"/>
      <dgm:spPr/>
      <dgm:t>
        <a:bodyPr/>
        <a:lstStyle/>
        <a:p>
          <a:endParaRPr lang="ru-RU"/>
        </a:p>
      </dgm:t>
    </dgm:pt>
    <dgm:pt modelId="{BAFF160A-63BE-40D8-AE57-F1A9DE941332}" type="pres">
      <dgm:prSet presAssocID="{A6E242FA-6E4B-4461-8891-B603A3992039}" presName="circ1Tx" presStyleLbl="revTx" presStyleIdx="0" presStyleCnt="0">
        <dgm:presLayoutVars>
          <dgm:chMax val="0"/>
          <dgm:chPref val="0"/>
          <dgm:bulletEnabled val="1"/>
        </dgm:presLayoutVars>
      </dgm:prSet>
      <dgm:spPr/>
      <dgm:t>
        <a:bodyPr/>
        <a:lstStyle/>
        <a:p>
          <a:endParaRPr lang="ru-RU"/>
        </a:p>
      </dgm:t>
    </dgm:pt>
    <dgm:pt modelId="{D359B072-E056-49F8-816D-89F1A7E41C28}" type="pres">
      <dgm:prSet presAssocID="{7717FADF-7A99-4D3A-9AA9-9F2F6C758B14}" presName="circ2" presStyleLbl="vennNode1" presStyleIdx="1" presStyleCnt="3" custScaleX="186341" custScaleY="92494" custLinFactNeighborX="85544" custLinFactNeighborY="2083"/>
      <dgm:spPr/>
      <dgm:t>
        <a:bodyPr/>
        <a:lstStyle/>
        <a:p>
          <a:endParaRPr lang="ru-RU"/>
        </a:p>
      </dgm:t>
    </dgm:pt>
    <dgm:pt modelId="{70048BB4-B596-4763-BE6A-14C93F16E535}" type="pres">
      <dgm:prSet presAssocID="{7717FADF-7A99-4D3A-9AA9-9F2F6C758B14}" presName="circ2Tx" presStyleLbl="revTx" presStyleIdx="0" presStyleCnt="0">
        <dgm:presLayoutVars>
          <dgm:chMax val="0"/>
          <dgm:chPref val="0"/>
          <dgm:bulletEnabled val="1"/>
        </dgm:presLayoutVars>
      </dgm:prSet>
      <dgm:spPr/>
      <dgm:t>
        <a:bodyPr/>
        <a:lstStyle/>
        <a:p>
          <a:endParaRPr lang="ru-RU"/>
        </a:p>
      </dgm:t>
    </dgm:pt>
    <dgm:pt modelId="{45E7FF4B-6C81-4A0F-AB23-313E894D5EE8}" type="pres">
      <dgm:prSet presAssocID="{44710BA4-EBA7-413D-8AC1-472029E5B183}" presName="circ3" presStyleLbl="vennNode1" presStyleIdx="2" presStyleCnt="3" custScaleX="189425" custScaleY="99323" custLinFactX="-3704" custLinFactNeighborX="-100000" custLinFactNeighborY="-3824"/>
      <dgm:spPr/>
      <dgm:t>
        <a:bodyPr/>
        <a:lstStyle/>
        <a:p>
          <a:endParaRPr lang="ru-RU"/>
        </a:p>
      </dgm:t>
    </dgm:pt>
    <dgm:pt modelId="{122FF1F3-86AA-4B87-A739-95F45DB62450}" type="pres">
      <dgm:prSet presAssocID="{44710BA4-EBA7-413D-8AC1-472029E5B183}" presName="circ3Tx" presStyleLbl="revTx" presStyleIdx="0" presStyleCnt="0">
        <dgm:presLayoutVars>
          <dgm:chMax val="0"/>
          <dgm:chPref val="0"/>
          <dgm:bulletEnabled val="1"/>
        </dgm:presLayoutVars>
      </dgm:prSet>
      <dgm:spPr/>
      <dgm:t>
        <a:bodyPr/>
        <a:lstStyle/>
        <a:p>
          <a:endParaRPr lang="ru-RU"/>
        </a:p>
      </dgm:t>
    </dgm:pt>
  </dgm:ptLst>
  <dgm:cxnLst>
    <dgm:cxn modelId="{29056C5F-BFB5-410A-8E2C-0BF11B45F802}" type="presOf" srcId="{C4B59632-F70B-475D-843D-E18373719B62}" destId="{69EC4879-FDAE-4B4E-BCD9-4B7834DD2A36}" srcOrd="0" destOrd="0" presId="urn:microsoft.com/office/officeart/2005/8/layout/venn1"/>
    <dgm:cxn modelId="{DBF9B482-F3EE-46F9-9D7F-A2B58FB86144}" srcId="{C4B59632-F70B-475D-843D-E18373719B62}" destId="{7717FADF-7A99-4D3A-9AA9-9F2F6C758B14}" srcOrd="1" destOrd="0" parTransId="{FCDD29F9-6E30-44F5-A84F-AB2AEBDFB635}" sibTransId="{F3D70749-3E19-4823-B70F-E97AA9BEB663}"/>
    <dgm:cxn modelId="{F47874F8-5305-4BE4-8573-7534D39BBE60}" srcId="{C4B59632-F70B-475D-843D-E18373719B62}" destId="{44710BA4-EBA7-413D-8AC1-472029E5B183}" srcOrd="2" destOrd="0" parTransId="{67459581-831A-41A9-83B0-0EDFA9AAB8ED}" sibTransId="{52F4ED4F-56B1-47A1-A9B8-17370B270CDC}"/>
    <dgm:cxn modelId="{90C05C67-9DE9-482A-9084-66E3E83DEC87}" type="presOf" srcId="{A6E242FA-6E4B-4461-8891-B603A3992039}" destId="{453A53A7-7B42-40FD-8106-19FA8BAA3BF6}" srcOrd="0" destOrd="0" presId="urn:microsoft.com/office/officeart/2005/8/layout/venn1"/>
    <dgm:cxn modelId="{424A248D-8D98-405B-AD06-981A8D371BCF}" srcId="{C4B59632-F70B-475D-843D-E18373719B62}" destId="{A6E242FA-6E4B-4461-8891-B603A3992039}" srcOrd="0" destOrd="0" parTransId="{F49F88C6-08FE-49D3-9812-8C17F01DAC2C}" sibTransId="{EFF944DA-420F-4923-BD29-11ECEF9D920A}"/>
    <dgm:cxn modelId="{28FB8ED7-8E5A-4A4A-A9B8-B0010456D246}" type="presOf" srcId="{7717FADF-7A99-4D3A-9AA9-9F2F6C758B14}" destId="{D359B072-E056-49F8-816D-89F1A7E41C28}" srcOrd="0" destOrd="0" presId="urn:microsoft.com/office/officeart/2005/8/layout/venn1"/>
    <dgm:cxn modelId="{F7E344BD-ED6D-46E3-B398-D9AA973008E0}" type="presOf" srcId="{44710BA4-EBA7-413D-8AC1-472029E5B183}" destId="{122FF1F3-86AA-4B87-A739-95F45DB62450}" srcOrd="1" destOrd="0" presId="urn:microsoft.com/office/officeart/2005/8/layout/venn1"/>
    <dgm:cxn modelId="{56AC4D59-0ED6-458B-85AA-407127D134BF}" type="presOf" srcId="{44710BA4-EBA7-413D-8AC1-472029E5B183}" destId="{45E7FF4B-6C81-4A0F-AB23-313E894D5EE8}" srcOrd="0" destOrd="0" presId="urn:microsoft.com/office/officeart/2005/8/layout/venn1"/>
    <dgm:cxn modelId="{5B6A3FC9-A3AD-4B80-88C3-43915F9F41BC}" type="presOf" srcId="{7717FADF-7A99-4D3A-9AA9-9F2F6C758B14}" destId="{70048BB4-B596-4763-BE6A-14C93F16E535}" srcOrd="1" destOrd="0" presId="urn:microsoft.com/office/officeart/2005/8/layout/venn1"/>
    <dgm:cxn modelId="{EDBE4B74-E8AA-41E8-868F-DB2A515FAF0D}" type="presOf" srcId="{A6E242FA-6E4B-4461-8891-B603A3992039}" destId="{BAFF160A-63BE-40D8-AE57-F1A9DE941332}" srcOrd="1" destOrd="0" presId="urn:microsoft.com/office/officeart/2005/8/layout/venn1"/>
    <dgm:cxn modelId="{93ABC92A-08F7-49B3-AD1F-5A7D3584B6D7}" type="presParOf" srcId="{69EC4879-FDAE-4B4E-BCD9-4B7834DD2A36}" destId="{453A53A7-7B42-40FD-8106-19FA8BAA3BF6}" srcOrd="0" destOrd="0" presId="urn:microsoft.com/office/officeart/2005/8/layout/venn1"/>
    <dgm:cxn modelId="{04F14C16-D05B-4C65-944A-949937D17255}" type="presParOf" srcId="{69EC4879-FDAE-4B4E-BCD9-4B7834DD2A36}" destId="{BAFF160A-63BE-40D8-AE57-F1A9DE941332}" srcOrd="1" destOrd="0" presId="urn:microsoft.com/office/officeart/2005/8/layout/venn1"/>
    <dgm:cxn modelId="{D8F98DB6-1BCB-4932-800F-14B7AD65B3AC}" type="presParOf" srcId="{69EC4879-FDAE-4B4E-BCD9-4B7834DD2A36}" destId="{D359B072-E056-49F8-816D-89F1A7E41C28}" srcOrd="2" destOrd="0" presId="urn:microsoft.com/office/officeart/2005/8/layout/venn1"/>
    <dgm:cxn modelId="{5E734796-2B7E-4380-AC1E-BEBF0146B177}" type="presParOf" srcId="{69EC4879-FDAE-4B4E-BCD9-4B7834DD2A36}" destId="{70048BB4-B596-4763-BE6A-14C93F16E535}" srcOrd="3" destOrd="0" presId="urn:microsoft.com/office/officeart/2005/8/layout/venn1"/>
    <dgm:cxn modelId="{6E3271A6-ED60-4BC6-8C6A-EA80FD788A03}" type="presParOf" srcId="{69EC4879-FDAE-4B4E-BCD9-4B7834DD2A36}" destId="{45E7FF4B-6C81-4A0F-AB23-313E894D5EE8}" srcOrd="4" destOrd="0" presId="urn:microsoft.com/office/officeart/2005/8/layout/venn1"/>
    <dgm:cxn modelId="{02B8E1E1-143D-4329-9CFF-D31A23948C43}" type="presParOf" srcId="{69EC4879-FDAE-4B4E-BCD9-4B7834DD2A36}" destId="{122FF1F3-86AA-4B87-A739-95F45DB6245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D87E5E7-F627-4C11-8448-92CE4017E401}" type="datetimeFigureOut">
              <a:rPr lang="ru-RU" smtClean="0"/>
              <a:t>28.12.2020</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C5047EA-FD15-44D3-92C0-759F805B214D}" type="slidenum">
              <a:rPr lang="ru-RU" smtClean="0"/>
              <a:t>‹#›</a:t>
            </a:fld>
            <a:endParaRPr lang="ru-RU"/>
          </a:p>
        </p:txBody>
      </p:sp>
    </p:spTree>
    <p:extLst>
      <p:ext uri="{BB962C8B-B14F-4D97-AF65-F5344CB8AC3E}">
        <p14:creationId xmlns:p14="http://schemas.microsoft.com/office/powerpoint/2010/main" val="161857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a:t>
            </a:fld>
            <a:endParaRPr lang="ru-RU"/>
          </a:p>
        </p:txBody>
      </p:sp>
    </p:spTree>
    <p:extLst>
      <p:ext uri="{BB962C8B-B14F-4D97-AF65-F5344CB8AC3E}">
        <p14:creationId xmlns:p14="http://schemas.microsoft.com/office/powerpoint/2010/main" val="270645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14</a:t>
            </a:fld>
            <a:endParaRPr lang="ru-RU"/>
          </a:p>
        </p:txBody>
      </p:sp>
    </p:spTree>
    <p:extLst>
      <p:ext uri="{BB962C8B-B14F-4D97-AF65-F5344CB8AC3E}">
        <p14:creationId xmlns:p14="http://schemas.microsoft.com/office/powerpoint/2010/main" val="16258147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136</a:t>
            </a:fld>
            <a:endParaRPr lang="ru-RU"/>
          </a:p>
        </p:txBody>
      </p:sp>
    </p:spTree>
    <p:extLst>
      <p:ext uri="{BB962C8B-B14F-4D97-AF65-F5344CB8AC3E}">
        <p14:creationId xmlns:p14="http://schemas.microsoft.com/office/powerpoint/2010/main" val="29335841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137</a:t>
            </a:fld>
            <a:endParaRPr lang="ru-RU"/>
          </a:p>
        </p:txBody>
      </p:sp>
    </p:spTree>
    <p:extLst>
      <p:ext uri="{BB962C8B-B14F-4D97-AF65-F5344CB8AC3E}">
        <p14:creationId xmlns:p14="http://schemas.microsoft.com/office/powerpoint/2010/main" val="25222811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138</a:t>
            </a:fld>
            <a:endParaRPr lang="ru-RU"/>
          </a:p>
        </p:txBody>
      </p:sp>
    </p:spTree>
    <p:extLst>
      <p:ext uri="{BB962C8B-B14F-4D97-AF65-F5344CB8AC3E}">
        <p14:creationId xmlns:p14="http://schemas.microsoft.com/office/powerpoint/2010/main" val="22678878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139</a:t>
            </a:fld>
            <a:endParaRPr lang="ru-RU"/>
          </a:p>
        </p:txBody>
      </p:sp>
    </p:spTree>
    <p:extLst>
      <p:ext uri="{BB962C8B-B14F-4D97-AF65-F5344CB8AC3E}">
        <p14:creationId xmlns:p14="http://schemas.microsoft.com/office/powerpoint/2010/main" val="3966457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140</a:t>
            </a:fld>
            <a:endParaRPr lang="ru-RU"/>
          </a:p>
        </p:txBody>
      </p:sp>
    </p:spTree>
    <p:extLst>
      <p:ext uri="{BB962C8B-B14F-4D97-AF65-F5344CB8AC3E}">
        <p14:creationId xmlns:p14="http://schemas.microsoft.com/office/powerpoint/2010/main" val="480210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19</a:t>
            </a:fld>
            <a:endParaRPr lang="ru-RU"/>
          </a:p>
        </p:txBody>
      </p:sp>
    </p:spTree>
    <p:extLst>
      <p:ext uri="{BB962C8B-B14F-4D97-AF65-F5344CB8AC3E}">
        <p14:creationId xmlns:p14="http://schemas.microsoft.com/office/powerpoint/2010/main" val="332871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20</a:t>
            </a:fld>
            <a:endParaRPr lang="ru-RU"/>
          </a:p>
        </p:txBody>
      </p:sp>
    </p:spTree>
    <p:extLst>
      <p:ext uri="{BB962C8B-B14F-4D97-AF65-F5344CB8AC3E}">
        <p14:creationId xmlns:p14="http://schemas.microsoft.com/office/powerpoint/2010/main" val="351811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21</a:t>
            </a:fld>
            <a:endParaRPr lang="ru-RU"/>
          </a:p>
        </p:txBody>
      </p:sp>
    </p:spTree>
    <p:extLst>
      <p:ext uri="{BB962C8B-B14F-4D97-AF65-F5344CB8AC3E}">
        <p14:creationId xmlns:p14="http://schemas.microsoft.com/office/powerpoint/2010/main" val="252545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22</a:t>
            </a:fld>
            <a:endParaRPr lang="ru-RU"/>
          </a:p>
        </p:txBody>
      </p:sp>
    </p:spTree>
    <p:extLst>
      <p:ext uri="{BB962C8B-B14F-4D97-AF65-F5344CB8AC3E}">
        <p14:creationId xmlns:p14="http://schemas.microsoft.com/office/powerpoint/2010/main" val="395909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5047EA-FD15-44D3-92C0-759F805B214D}" type="slidenum">
              <a:rPr lang="ru-RU" smtClean="0"/>
              <a:t>25</a:t>
            </a:fld>
            <a:endParaRPr lang="ru-RU"/>
          </a:p>
        </p:txBody>
      </p:sp>
    </p:spTree>
    <p:extLst>
      <p:ext uri="{BB962C8B-B14F-4D97-AF65-F5344CB8AC3E}">
        <p14:creationId xmlns:p14="http://schemas.microsoft.com/office/powerpoint/2010/main" val="3259488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5047EA-FD15-44D3-92C0-759F805B214D}" type="slidenum">
              <a:rPr lang="ru-RU" smtClean="0"/>
              <a:t>26</a:t>
            </a:fld>
            <a:endParaRPr lang="ru-RU"/>
          </a:p>
        </p:txBody>
      </p:sp>
    </p:spTree>
    <p:extLst>
      <p:ext uri="{BB962C8B-B14F-4D97-AF65-F5344CB8AC3E}">
        <p14:creationId xmlns:p14="http://schemas.microsoft.com/office/powerpoint/2010/main" val="144676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5047EA-FD15-44D3-92C0-759F805B214D}" type="slidenum">
              <a:rPr lang="ru-RU" smtClean="0"/>
              <a:t>28</a:t>
            </a:fld>
            <a:endParaRPr lang="ru-RU"/>
          </a:p>
        </p:txBody>
      </p:sp>
    </p:spTree>
    <p:extLst>
      <p:ext uri="{BB962C8B-B14F-4D97-AF65-F5344CB8AC3E}">
        <p14:creationId xmlns:p14="http://schemas.microsoft.com/office/powerpoint/2010/main" val="407174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29</a:t>
            </a:fld>
            <a:endParaRPr lang="ru-RU"/>
          </a:p>
        </p:txBody>
      </p:sp>
    </p:spTree>
    <p:extLst>
      <p:ext uri="{BB962C8B-B14F-4D97-AF65-F5344CB8AC3E}">
        <p14:creationId xmlns:p14="http://schemas.microsoft.com/office/powerpoint/2010/main" val="264273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30</a:t>
            </a:fld>
            <a:endParaRPr lang="ru-RU"/>
          </a:p>
        </p:txBody>
      </p:sp>
    </p:spTree>
    <p:extLst>
      <p:ext uri="{BB962C8B-B14F-4D97-AF65-F5344CB8AC3E}">
        <p14:creationId xmlns:p14="http://schemas.microsoft.com/office/powerpoint/2010/main" val="34059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2</a:t>
            </a:fld>
            <a:endParaRPr lang="ru-RU"/>
          </a:p>
        </p:txBody>
      </p:sp>
    </p:spTree>
    <p:extLst>
      <p:ext uri="{BB962C8B-B14F-4D97-AF65-F5344CB8AC3E}">
        <p14:creationId xmlns:p14="http://schemas.microsoft.com/office/powerpoint/2010/main" val="401478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C5047EA-FD15-44D3-92C0-759F805B214D}" type="slidenum">
              <a:rPr lang="ru-RU" smtClean="0"/>
              <a:t>31</a:t>
            </a:fld>
            <a:endParaRPr lang="ru-RU"/>
          </a:p>
        </p:txBody>
      </p:sp>
    </p:spTree>
    <p:extLst>
      <p:ext uri="{BB962C8B-B14F-4D97-AF65-F5344CB8AC3E}">
        <p14:creationId xmlns:p14="http://schemas.microsoft.com/office/powerpoint/2010/main" val="2211285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33</a:t>
            </a:fld>
            <a:endParaRPr lang="ru-RU"/>
          </a:p>
        </p:txBody>
      </p:sp>
    </p:spTree>
    <p:extLst>
      <p:ext uri="{BB962C8B-B14F-4D97-AF65-F5344CB8AC3E}">
        <p14:creationId xmlns:p14="http://schemas.microsoft.com/office/powerpoint/2010/main" val="38153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39</a:t>
            </a:fld>
            <a:endParaRPr lang="ru-RU"/>
          </a:p>
        </p:txBody>
      </p:sp>
    </p:spTree>
    <p:extLst>
      <p:ext uri="{BB962C8B-B14F-4D97-AF65-F5344CB8AC3E}">
        <p14:creationId xmlns:p14="http://schemas.microsoft.com/office/powerpoint/2010/main" val="100323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40</a:t>
            </a:fld>
            <a:endParaRPr lang="ru-RU"/>
          </a:p>
        </p:txBody>
      </p:sp>
    </p:spTree>
    <p:extLst>
      <p:ext uri="{BB962C8B-B14F-4D97-AF65-F5344CB8AC3E}">
        <p14:creationId xmlns:p14="http://schemas.microsoft.com/office/powerpoint/2010/main" val="300375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41</a:t>
            </a:fld>
            <a:endParaRPr lang="ru-RU"/>
          </a:p>
        </p:txBody>
      </p:sp>
    </p:spTree>
    <p:extLst>
      <p:ext uri="{BB962C8B-B14F-4D97-AF65-F5344CB8AC3E}">
        <p14:creationId xmlns:p14="http://schemas.microsoft.com/office/powerpoint/2010/main" val="21072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42</a:t>
            </a:fld>
            <a:endParaRPr lang="ru-RU"/>
          </a:p>
        </p:txBody>
      </p:sp>
    </p:spTree>
    <p:extLst>
      <p:ext uri="{BB962C8B-B14F-4D97-AF65-F5344CB8AC3E}">
        <p14:creationId xmlns:p14="http://schemas.microsoft.com/office/powerpoint/2010/main" val="3894314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43</a:t>
            </a:fld>
            <a:endParaRPr lang="ru-RU"/>
          </a:p>
        </p:txBody>
      </p:sp>
    </p:spTree>
    <p:extLst>
      <p:ext uri="{BB962C8B-B14F-4D97-AF65-F5344CB8AC3E}">
        <p14:creationId xmlns:p14="http://schemas.microsoft.com/office/powerpoint/2010/main" val="30273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44</a:t>
            </a:fld>
            <a:endParaRPr lang="ru-RU"/>
          </a:p>
        </p:txBody>
      </p:sp>
    </p:spTree>
    <p:extLst>
      <p:ext uri="{BB962C8B-B14F-4D97-AF65-F5344CB8AC3E}">
        <p14:creationId xmlns:p14="http://schemas.microsoft.com/office/powerpoint/2010/main" val="431677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45</a:t>
            </a:fld>
            <a:endParaRPr lang="ru-RU"/>
          </a:p>
        </p:txBody>
      </p:sp>
    </p:spTree>
    <p:extLst>
      <p:ext uri="{BB962C8B-B14F-4D97-AF65-F5344CB8AC3E}">
        <p14:creationId xmlns:p14="http://schemas.microsoft.com/office/powerpoint/2010/main" val="2792563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46</a:t>
            </a:fld>
            <a:endParaRPr lang="ru-RU"/>
          </a:p>
        </p:txBody>
      </p:sp>
    </p:spTree>
    <p:extLst>
      <p:ext uri="{BB962C8B-B14F-4D97-AF65-F5344CB8AC3E}">
        <p14:creationId xmlns:p14="http://schemas.microsoft.com/office/powerpoint/2010/main" val="301427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3</a:t>
            </a:fld>
            <a:endParaRPr lang="ru-RU"/>
          </a:p>
        </p:txBody>
      </p:sp>
    </p:spTree>
    <p:extLst>
      <p:ext uri="{BB962C8B-B14F-4D97-AF65-F5344CB8AC3E}">
        <p14:creationId xmlns:p14="http://schemas.microsoft.com/office/powerpoint/2010/main" val="3122858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47</a:t>
            </a:fld>
            <a:endParaRPr lang="ru-RU"/>
          </a:p>
        </p:txBody>
      </p:sp>
    </p:spTree>
    <p:extLst>
      <p:ext uri="{BB962C8B-B14F-4D97-AF65-F5344CB8AC3E}">
        <p14:creationId xmlns:p14="http://schemas.microsoft.com/office/powerpoint/2010/main" val="669334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48</a:t>
            </a:fld>
            <a:endParaRPr lang="ru-RU"/>
          </a:p>
        </p:txBody>
      </p:sp>
    </p:spTree>
    <p:extLst>
      <p:ext uri="{BB962C8B-B14F-4D97-AF65-F5344CB8AC3E}">
        <p14:creationId xmlns:p14="http://schemas.microsoft.com/office/powerpoint/2010/main" val="643363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49</a:t>
            </a:fld>
            <a:endParaRPr lang="ru-RU"/>
          </a:p>
        </p:txBody>
      </p:sp>
    </p:spTree>
    <p:extLst>
      <p:ext uri="{BB962C8B-B14F-4D97-AF65-F5344CB8AC3E}">
        <p14:creationId xmlns:p14="http://schemas.microsoft.com/office/powerpoint/2010/main" val="542974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50</a:t>
            </a:fld>
            <a:endParaRPr lang="ru-RU"/>
          </a:p>
        </p:txBody>
      </p:sp>
    </p:spTree>
    <p:extLst>
      <p:ext uri="{BB962C8B-B14F-4D97-AF65-F5344CB8AC3E}">
        <p14:creationId xmlns:p14="http://schemas.microsoft.com/office/powerpoint/2010/main" val="1352773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53</a:t>
            </a:fld>
            <a:endParaRPr lang="ru-RU"/>
          </a:p>
        </p:txBody>
      </p:sp>
    </p:spTree>
    <p:extLst>
      <p:ext uri="{BB962C8B-B14F-4D97-AF65-F5344CB8AC3E}">
        <p14:creationId xmlns:p14="http://schemas.microsoft.com/office/powerpoint/2010/main" val="1615112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54</a:t>
            </a:fld>
            <a:endParaRPr lang="ru-RU"/>
          </a:p>
        </p:txBody>
      </p:sp>
    </p:spTree>
    <p:extLst>
      <p:ext uri="{BB962C8B-B14F-4D97-AF65-F5344CB8AC3E}">
        <p14:creationId xmlns:p14="http://schemas.microsoft.com/office/powerpoint/2010/main" val="1465459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55</a:t>
            </a:fld>
            <a:endParaRPr lang="ru-RU"/>
          </a:p>
        </p:txBody>
      </p:sp>
    </p:spTree>
    <p:extLst>
      <p:ext uri="{BB962C8B-B14F-4D97-AF65-F5344CB8AC3E}">
        <p14:creationId xmlns:p14="http://schemas.microsoft.com/office/powerpoint/2010/main" val="3127747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56</a:t>
            </a:fld>
            <a:endParaRPr lang="ru-RU"/>
          </a:p>
        </p:txBody>
      </p:sp>
    </p:spTree>
    <p:extLst>
      <p:ext uri="{BB962C8B-B14F-4D97-AF65-F5344CB8AC3E}">
        <p14:creationId xmlns:p14="http://schemas.microsoft.com/office/powerpoint/2010/main" val="3687557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57</a:t>
            </a:fld>
            <a:endParaRPr lang="ru-RU"/>
          </a:p>
        </p:txBody>
      </p:sp>
    </p:spTree>
    <p:extLst>
      <p:ext uri="{BB962C8B-B14F-4D97-AF65-F5344CB8AC3E}">
        <p14:creationId xmlns:p14="http://schemas.microsoft.com/office/powerpoint/2010/main" val="323803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58</a:t>
            </a:fld>
            <a:endParaRPr lang="ru-RU"/>
          </a:p>
        </p:txBody>
      </p:sp>
    </p:spTree>
    <p:extLst>
      <p:ext uri="{BB962C8B-B14F-4D97-AF65-F5344CB8AC3E}">
        <p14:creationId xmlns:p14="http://schemas.microsoft.com/office/powerpoint/2010/main" val="54561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4</a:t>
            </a:fld>
            <a:endParaRPr lang="ru-RU"/>
          </a:p>
        </p:txBody>
      </p:sp>
    </p:spTree>
    <p:extLst>
      <p:ext uri="{BB962C8B-B14F-4D97-AF65-F5344CB8AC3E}">
        <p14:creationId xmlns:p14="http://schemas.microsoft.com/office/powerpoint/2010/main" val="11876301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59</a:t>
            </a:fld>
            <a:endParaRPr lang="ru-RU"/>
          </a:p>
        </p:txBody>
      </p:sp>
    </p:spTree>
    <p:extLst>
      <p:ext uri="{BB962C8B-B14F-4D97-AF65-F5344CB8AC3E}">
        <p14:creationId xmlns:p14="http://schemas.microsoft.com/office/powerpoint/2010/main" val="2393585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61</a:t>
            </a:fld>
            <a:endParaRPr lang="ru-RU"/>
          </a:p>
        </p:txBody>
      </p:sp>
    </p:spTree>
    <p:extLst>
      <p:ext uri="{BB962C8B-B14F-4D97-AF65-F5344CB8AC3E}">
        <p14:creationId xmlns:p14="http://schemas.microsoft.com/office/powerpoint/2010/main" val="3002527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62</a:t>
            </a:fld>
            <a:endParaRPr lang="ru-RU"/>
          </a:p>
        </p:txBody>
      </p:sp>
    </p:spTree>
    <p:extLst>
      <p:ext uri="{BB962C8B-B14F-4D97-AF65-F5344CB8AC3E}">
        <p14:creationId xmlns:p14="http://schemas.microsoft.com/office/powerpoint/2010/main" val="2585129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64</a:t>
            </a:fld>
            <a:endParaRPr lang="ru-RU"/>
          </a:p>
        </p:txBody>
      </p:sp>
    </p:spTree>
    <p:extLst>
      <p:ext uri="{BB962C8B-B14F-4D97-AF65-F5344CB8AC3E}">
        <p14:creationId xmlns:p14="http://schemas.microsoft.com/office/powerpoint/2010/main" val="11108778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65</a:t>
            </a:fld>
            <a:endParaRPr lang="ru-RU"/>
          </a:p>
        </p:txBody>
      </p:sp>
    </p:spTree>
    <p:extLst>
      <p:ext uri="{BB962C8B-B14F-4D97-AF65-F5344CB8AC3E}">
        <p14:creationId xmlns:p14="http://schemas.microsoft.com/office/powerpoint/2010/main" val="1852629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67</a:t>
            </a:fld>
            <a:endParaRPr lang="ru-RU"/>
          </a:p>
        </p:txBody>
      </p:sp>
    </p:spTree>
    <p:extLst>
      <p:ext uri="{BB962C8B-B14F-4D97-AF65-F5344CB8AC3E}">
        <p14:creationId xmlns:p14="http://schemas.microsoft.com/office/powerpoint/2010/main" val="1667626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68</a:t>
            </a:fld>
            <a:endParaRPr lang="ru-RU"/>
          </a:p>
        </p:txBody>
      </p:sp>
    </p:spTree>
    <p:extLst>
      <p:ext uri="{BB962C8B-B14F-4D97-AF65-F5344CB8AC3E}">
        <p14:creationId xmlns:p14="http://schemas.microsoft.com/office/powerpoint/2010/main" val="3491169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69</a:t>
            </a:fld>
            <a:endParaRPr lang="ru-RU"/>
          </a:p>
        </p:txBody>
      </p:sp>
    </p:spTree>
    <p:extLst>
      <p:ext uri="{BB962C8B-B14F-4D97-AF65-F5344CB8AC3E}">
        <p14:creationId xmlns:p14="http://schemas.microsoft.com/office/powerpoint/2010/main" val="2178701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71</a:t>
            </a:fld>
            <a:endParaRPr lang="ru-RU"/>
          </a:p>
        </p:txBody>
      </p:sp>
    </p:spTree>
    <p:extLst>
      <p:ext uri="{BB962C8B-B14F-4D97-AF65-F5344CB8AC3E}">
        <p14:creationId xmlns:p14="http://schemas.microsoft.com/office/powerpoint/2010/main" val="2068710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72</a:t>
            </a:fld>
            <a:endParaRPr lang="ru-RU"/>
          </a:p>
        </p:txBody>
      </p:sp>
    </p:spTree>
    <p:extLst>
      <p:ext uri="{BB962C8B-B14F-4D97-AF65-F5344CB8AC3E}">
        <p14:creationId xmlns:p14="http://schemas.microsoft.com/office/powerpoint/2010/main" val="118540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5</a:t>
            </a:fld>
            <a:endParaRPr lang="ru-RU"/>
          </a:p>
        </p:txBody>
      </p:sp>
    </p:spTree>
    <p:extLst>
      <p:ext uri="{BB962C8B-B14F-4D97-AF65-F5344CB8AC3E}">
        <p14:creationId xmlns:p14="http://schemas.microsoft.com/office/powerpoint/2010/main" val="2510617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74</a:t>
            </a:fld>
            <a:endParaRPr lang="ru-RU"/>
          </a:p>
        </p:txBody>
      </p:sp>
    </p:spTree>
    <p:extLst>
      <p:ext uri="{BB962C8B-B14F-4D97-AF65-F5344CB8AC3E}">
        <p14:creationId xmlns:p14="http://schemas.microsoft.com/office/powerpoint/2010/main" val="30272245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75</a:t>
            </a:fld>
            <a:endParaRPr lang="ru-RU"/>
          </a:p>
        </p:txBody>
      </p:sp>
    </p:spTree>
    <p:extLst>
      <p:ext uri="{BB962C8B-B14F-4D97-AF65-F5344CB8AC3E}">
        <p14:creationId xmlns:p14="http://schemas.microsoft.com/office/powerpoint/2010/main" val="3226390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76</a:t>
            </a:fld>
            <a:endParaRPr lang="ru-RU"/>
          </a:p>
        </p:txBody>
      </p:sp>
    </p:spTree>
    <p:extLst>
      <p:ext uri="{BB962C8B-B14F-4D97-AF65-F5344CB8AC3E}">
        <p14:creationId xmlns:p14="http://schemas.microsoft.com/office/powerpoint/2010/main" val="14194116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77</a:t>
            </a:fld>
            <a:endParaRPr lang="ru-RU"/>
          </a:p>
        </p:txBody>
      </p:sp>
    </p:spTree>
    <p:extLst>
      <p:ext uri="{BB962C8B-B14F-4D97-AF65-F5344CB8AC3E}">
        <p14:creationId xmlns:p14="http://schemas.microsoft.com/office/powerpoint/2010/main" val="356450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78</a:t>
            </a:fld>
            <a:endParaRPr lang="ru-RU"/>
          </a:p>
        </p:txBody>
      </p:sp>
    </p:spTree>
    <p:extLst>
      <p:ext uri="{BB962C8B-B14F-4D97-AF65-F5344CB8AC3E}">
        <p14:creationId xmlns:p14="http://schemas.microsoft.com/office/powerpoint/2010/main" val="3685313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79</a:t>
            </a:fld>
            <a:endParaRPr lang="ru-RU"/>
          </a:p>
        </p:txBody>
      </p:sp>
    </p:spTree>
    <p:extLst>
      <p:ext uri="{BB962C8B-B14F-4D97-AF65-F5344CB8AC3E}">
        <p14:creationId xmlns:p14="http://schemas.microsoft.com/office/powerpoint/2010/main" val="36034724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81</a:t>
            </a:fld>
            <a:endParaRPr lang="ru-RU"/>
          </a:p>
        </p:txBody>
      </p:sp>
    </p:spTree>
    <p:extLst>
      <p:ext uri="{BB962C8B-B14F-4D97-AF65-F5344CB8AC3E}">
        <p14:creationId xmlns:p14="http://schemas.microsoft.com/office/powerpoint/2010/main" val="34740010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82</a:t>
            </a:fld>
            <a:endParaRPr lang="ru-RU"/>
          </a:p>
        </p:txBody>
      </p:sp>
    </p:spTree>
    <p:extLst>
      <p:ext uri="{BB962C8B-B14F-4D97-AF65-F5344CB8AC3E}">
        <p14:creationId xmlns:p14="http://schemas.microsoft.com/office/powerpoint/2010/main" val="34595005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84</a:t>
            </a:fld>
            <a:endParaRPr lang="ru-RU"/>
          </a:p>
        </p:txBody>
      </p:sp>
    </p:spTree>
    <p:extLst>
      <p:ext uri="{BB962C8B-B14F-4D97-AF65-F5344CB8AC3E}">
        <p14:creationId xmlns:p14="http://schemas.microsoft.com/office/powerpoint/2010/main" val="2841862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85</a:t>
            </a:fld>
            <a:endParaRPr lang="ru-RU"/>
          </a:p>
        </p:txBody>
      </p:sp>
    </p:spTree>
    <p:extLst>
      <p:ext uri="{BB962C8B-B14F-4D97-AF65-F5344CB8AC3E}">
        <p14:creationId xmlns:p14="http://schemas.microsoft.com/office/powerpoint/2010/main" val="53308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7</a:t>
            </a:fld>
            <a:endParaRPr lang="ru-RU"/>
          </a:p>
        </p:txBody>
      </p:sp>
    </p:spTree>
    <p:extLst>
      <p:ext uri="{BB962C8B-B14F-4D97-AF65-F5344CB8AC3E}">
        <p14:creationId xmlns:p14="http://schemas.microsoft.com/office/powerpoint/2010/main" val="1615626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86</a:t>
            </a:fld>
            <a:endParaRPr lang="ru-RU"/>
          </a:p>
        </p:txBody>
      </p:sp>
    </p:spTree>
    <p:extLst>
      <p:ext uri="{BB962C8B-B14F-4D97-AF65-F5344CB8AC3E}">
        <p14:creationId xmlns:p14="http://schemas.microsoft.com/office/powerpoint/2010/main" val="1698637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87</a:t>
            </a:fld>
            <a:endParaRPr lang="ru-RU"/>
          </a:p>
        </p:txBody>
      </p:sp>
    </p:spTree>
    <p:extLst>
      <p:ext uri="{BB962C8B-B14F-4D97-AF65-F5344CB8AC3E}">
        <p14:creationId xmlns:p14="http://schemas.microsoft.com/office/powerpoint/2010/main" val="35100504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88</a:t>
            </a:fld>
            <a:endParaRPr lang="ru-RU"/>
          </a:p>
        </p:txBody>
      </p:sp>
    </p:spTree>
    <p:extLst>
      <p:ext uri="{BB962C8B-B14F-4D97-AF65-F5344CB8AC3E}">
        <p14:creationId xmlns:p14="http://schemas.microsoft.com/office/powerpoint/2010/main" val="6532290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89</a:t>
            </a:fld>
            <a:endParaRPr lang="ru-RU"/>
          </a:p>
        </p:txBody>
      </p:sp>
    </p:spTree>
    <p:extLst>
      <p:ext uri="{BB962C8B-B14F-4D97-AF65-F5344CB8AC3E}">
        <p14:creationId xmlns:p14="http://schemas.microsoft.com/office/powerpoint/2010/main" val="39873568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90</a:t>
            </a:fld>
            <a:endParaRPr lang="ru-RU"/>
          </a:p>
        </p:txBody>
      </p:sp>
    </p:spTree>
    <p:extLst>
      <p:ext uri="{BB962C8B-B14F-4D97-AF65-F5344CB8AC3E}">
        <p14:creationId xmlns:p14="http://schemas.microsoft.com/office/powerpoint/2010/main" val="33481374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91</a:t>
            </a:fld>
            <a:endParaRPr lang="ru-RU"/>
          </a:p>
        </p:txBody>
      </p:sp>
    </p:spTree>
    <p:extLst>
      <p:ext uri="{BB962C8B-B14F-4D97-AF65-F5344CB8AC3E}">
        <p14:creationId xmlns:p14="http://schemas.microsoft.com/office/powerpoint/2010/main" val="22170444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92</a:t>
            </a:fld>
            <a:endParaRPr lang="ru-RU"/>
          </a:p>
        </p:txBody>
      </p:sp>
    </p:spTree>
    <p:extLst>
      <p:ext uri="{BB962C8B-B14F-4D97-AF65-F5344CB8AC3E}">
        <p14:creationId xmlns:p14="http://schemas.microsoft.com/office/powerpoint/2010/main" val="2868498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96</a:t>
            </a:fld>
            <a:endParaRPr lang="ru-RU"/>
          </a:p>
        </p:txBody>
      </p:sp>
    </p:spTree>
    <p:extLst>
      <p:ext uri="{BB962C8B-B14F-4D97-AF65-F5344CB8AC3E}">
        <p14:creationId xmlns:p14="http://schemas.microsoft.com/office/powerpoint/2010/main" val="10582767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97</a:t>
            </a:fld>
            <a:endParaRPr lang="ru-RU"/>
          </a:p>
        </p:txBody>
      </p:sp>
    </p:spTree>
    <p:extLst>
      <p:ext uri="{BB962C8B-B14F-4D97-AF65-F5344CB8AC3E}">
        <p14:creationId xmlns:p14="http://schemas.microsoft.com/office/powerpoint/2010/main" val="736997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98</a:t>
            </a:fld>
            <a:endParaRPr lang="ru-RU"/>
          </a:p>
        </p:txBody>
      </p:sp>
    </p:spTree>
    <p:extLst>
      <p:ext uri="{BB962C8B-B14F-4D97-AF65-F5344CB8AC3E}">
        <p14:creationId xmlns:p14="http://schemas.microsoft.com/office/powerpoint/2010/main" val="259069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8</a:t>
            </a:fld>
            <a:endParaRPr lang="ru-RU"/>
          </a:p>
        </p:txBody>
      </p:sp>
    </p:spTree>
    <p:extLst>
      <p:ext uri="{BB962C8B-B14F-4D97-AF65-F5344CB8AC3E}">
        <p14:creationId xmlns:p14="http://schemas.microsoft.com/office/powerpoint/2010/main" val="12179302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99</a:t>
            </a:fld>
            <a:endParaRPr lang="ru-RU"/>
          </a:p>
        </p:txBody>
      </p:sp>
    </p:spTree>
    <p:extLst>
      <p:ext uri="{BB962C8B-B14F-4D97-AF65-F5344CB8AC3E}">
        <p14:creationId xmlns:p14="http://schemas.microsoft.com/office/powerpoint/2010/main" val="1827045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100</a:t>
            </a:fld>
            <a:endParaRPr lang="ru-RU"/>
          </a:p>
        </p:txBody>
      </p:sp>
    </p:spTree>
    <p:extLst>
      <p:ext uri="{BB962C8B-B14F-4D97-AF65-F5344CB8AC3E}">
        <p14:creationId xmlns:p14="http://schemas.microsoft.com/office/powerpoint/2010/main" val="14729263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102</a:t>
            </a:fld>
            <a:endParaRPr lang="ru-RU"/>
          </a:p>
        </p:txBody>
      </p:sp>
    </p:spTree>
    <p:extLst>
      <p:ext uri="{BB962C8B-B14F-4D97-AF65-F5344CB8AC3E}">
        <p14:creationId xmlns:p14="http://schemas.microsoft.com/office/powerpoint/2010/main" val="1171428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103</a:t>
            </a:fld>
            <a:endParaRPr lang="ru-RU"/>
          </a:p>
        </p:txBody>
      </p:sp>
    </p:spTree>
    <p:extLst>
      <p:ext uri="{BB962C8B-B14F-4D97-AF65-F5344CB8AC3E}">
        <p14:creationId xmlns:p14="http://schemas.microsoft.com/office/powerpoint/2010/main" val="7078069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105</a:t>
            </a:fld>
            <a:endParaRPr lang="ru-RU"/>
          </a:p>
        </p:txBody>
      </p:sp>
    </p:spTree>
    <p:extLst>
      <p:ext uri="{BB962C8B-B14F-4D97-AF65-F5344CB8AC3E}">
        <p14:creationId xmlns:p14="http://schemas.microsoft.com/office/powerpoint/2010/main" val="22114046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106</a:t>
            </a:fld>
            <a:endParaRPr lang="ru-RU"/>
          </a:p>
        </p:txBody>
      </p:sp>
    </p:spTree>
    <p:extLst>
      <p:ext uri="{BB962C8B-B14F-4D97-AF65-F5344CB8AC3E}">
        <p14:creationId xmlns:p14="http://schemas.microsoft.com/office/powerpoint/2010/main" val="22388851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107</a:t>
            </a:fld>
            <a:endParaRPr lang="ru-RU"/>
          </a:p>
        </p:txBody>
      </p:sp>
    </p:spTree>
    <p:extLst>
      <p:ext uri="{BB962C8B-B14F-4D97-AF65-F5344CB8AC3E}">
        <p14:creationId xmlns:p14="http://schemas.microsoft.com/office/powerpoint/2010/main" val="19843264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108</a:t>
            </a:fld>
            <a:endParaRPr lang="ru-RU"/>
          </a:p>
        </p:txBody>
      </p:sp>
    </p:spTree>
    <p:extLst>
      <p:ext uri="{BB962C8B-B14F-4D97-AF65-F5344CB8AC3E}">
        <p14:creationId xmlns:p14="http://schemas.microsoft.com/office/powerpoint/2010/main" val="17395730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109</a:t>
            </a:fld>
            <a:endParaRPr lang="ru-RU"/>
          </a:p>
        </p:txBody>
      </p:sp>
    </p:spTree>
    <p:extLst>
      <p:ext uri="{BB962C8B-B14F-4D97-AF65-F5344CB8AC3E}">
        <p14:creationId xmlns:p14="http://schemas.microsoft.com/office/powerpoint/2010/main" val="553095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110</a:t>
            </a:fld>
            <a:endParaRPr lang="ru-RU"/>
          </a:p>
        </p:txBody>
      </p:sp>
    </p:spTree>
    <p:extLst>
      <p:ext uri="{BB962C8B-B14F-4D97-AF65-F5344CB8AC3E}">
        <p14:creationId xmlns:p14="http://schemas.microsoft.com/office/powerpoint/2010/main" val="309362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9</a:t>
            </a:fld>
            <a:endParaRPr lang="ru-RU"/>
          </a:p>
        </p:txBody>
      </p:sp>
    </p:spTree>
    <p:extLst>
      <p:ext uri="{BB962C8B-B14F-4D97-AF65-F5344CB8AC3E}">
        <p14:creationId xmlns:p14="http://schemas.microsoft.com/office/powerpoint/2010/main" val="30633168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111</a:t>
            </a:fld>
            <a:endParaRPr lang="ru-RU"/>
          </a:p>
        </p:txBody>
      </p:sp>
    </p:spTree>
    <p:extLst>
      <p:ext uri="{BB962C8B-B14F-4D97-AF65-F5344CB8AC3E}">
        <p14:creationId xmlns:p14="http://schemas.microsoft.com/office/powerpoint/2010/main" val="20813336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112</a:t>
            </a:fld>
            <a:endParaRPr lang="ru-RU"/>
          </a:p>
        </p:txBody>
      </p:sp>
    </p:spTree>
    <p:extLst>
      <p:ext uri="{BB962C8B-B14F-4D97-AF65-F5344CB8AC3E}">
        <p14:creationId xmlns:p14="http://schemas.microsoft.com/office/powerpoint/2010/main" val="42653124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113</a:t>
            </a:fld>
            <a:endParaRPr lang="ru-RU"/>
          </a:p>
        </p:txBody>
      </p:sp>
    </p:spTree>
    <p:extLst>
      <p:ext uri="{BB962C8B-B14F-4D97-AF65-F5344CB8AC3E}">
        <p14:creationId xmlns:p14="http://schemas.microsoft.com/office/powerpoint/2010/main" val="29951915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114</a:t>
            </a:fld>
            <a:endParaRPr lang="ru-RU"/>
          </a:p>
        </p:txBody>
      </p:sp>
    </p:spTree>
    <p:extLst>
      <p:ext uri="{BB962C8B-B14F-4D97-AF65-F5344CB8AC3E}">
        <p14:creationId xmlns:p14="http://schemas.microsoft.com/office/powerpoint/2010/main" val="38245691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115</a:t>
            </a:fld>
            <a:endParaRPr lang="ru-RU"/>
          </a:p>
        </p:txBody>
      </p:sp>
    </p:spTree>
    <p:extLst>
      <p:ext uri="{BB962C8B-B14F-4D97-AF65-F5344CB8AC3E}">
        <p14:creationId xmlns:p14="http://schemas.microsoft.com/office/powerpoint/2010/main" val="32773386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116</a:t>
            </a:fld>
            <a:endParaRPr lang="ru-RU"/>
          </a:p>
        </p:txBody>
      </p:sp>
    </p:spTree>
    <p:extLst>
      <p:ext uri="{BB962C8B-B14F-4D97-AF65-F5344CB8AC3E}">
        <p14:creationId xmlns:p14="http://schemas.microsoft.com/office/powerpoint/2010/main" val="35495391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117</a:t>
            </a:fld>
            <a:endParaRPr lang="ru-RU"/>
          </a:p>
        </p:txBody>
      </p:sp>
    </p:spTree>
    <p:extLst>
      <p:ext uri="{BB962C8B-B14F-4D97-AF65-F5344CB8AC3E}">
        <p14:creationId xmlns:p14="http://schemas.microsoft.com/office/powerpoint/2010/main" val="41133960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118</a:t>
            </a:fld>
            <a:endParaRPr lang="ru-RU"/>
          </a:p>
        </p:txBody>
      </p:sp>
    </p:spTree>
    <p:extLst>
      <p:ext uri="{BB962C8B-B14F-4D97-AF65-F5344CB8AC3E}">
        <p14:creationId xmlns:p14="http://schemas.microsoft.com/office/powerpoint/2010/main" val="20957158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120</a:t>
            </a:fld>
            <a:endParaRPr lang="ru-RU"/>
          </a:p>
        </p:txBody>
      </p:sp>
    </p:spTree>
    <p:extLst>
      <p:ext uri="{BB962C8B-B14F-4D97-AF65-F5344CB8AC3E}">
        <p14:creationId xmlns:p14="http://schemas.microsoft.com/office/powerpoint/2010/main" val="16485209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121</a:t>
            </a:fld>
            <a:endParaRPr lang="ru-RU"/>
          </a:p>
        </p:txBody>
      </p:sp>
    </p:spTree>
    <p:extLst>
      <p:ext uri="{BB962C8B-B14F-4D97-AF65-F5344CB8AC3E}">
        <p14:creationId xmlns:p14="http://schemas.microsoft.com/office/powerpoint/2010/main" val="266089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a:t>
            </a:fld>
            <a:endParaRPr lang="ru-RU"/>
          </a:p>
        </p:txBody>
      </p:sp>
    </p:spTree>
    <p:extLst>
      <p:ext uri="{BB962C8B-B14F-4D97-AF65-F5344CB8AC3E}">
        <p14:creationId xmlns:p14="http://schemas.microsoft.com/office/powerpoint/2010/main" val="3027083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122</a:t>
            </a:fld>
            <a:endParaRPr lang="ru-RU"/>
          </a:p>
        </p:txBody>
      </p:sp>
    </p:spTree>
    <p:extLst>
      <p:ext uri="{BB962C8B-B14F-4D97-AF65-F5344CB8AC3E}">
        <p14:creationId xmlns:p14="http://schemas.microsoft.com/office/powerpoint/2010/main" val="40242216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123</a:t>
            </a:fld>
            <a:endParaRPr lang="ru-RU"/>
          </a:p>
        </p:txBody>
      </p:sp>
    </p:spTree>
    <p:extLst>
      <p:ext uri="{BB962C8B-B14F-4D97-AF65-F5344CB8AC3E}">
        <p14:creationId xmlns:p14="http://schemas.microsoft.com/office/powerpoint/2010/main" val="3667592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125</a:t>
            </a:fld>
            <a:endParaRPr lang="ru-RU"/>
          </a:p>
        </p:txBody>
      </p:sp>
    </p:spTree>
    <p:extLst>
      <p:ext uri="{BB962C8B-B14F-4D97-AF65-F5344CB8AC3E}">
        <p14:creationId xmlns:p14="http://schemas.microsoft.com/office/powerpoint/2010/main" val="13159232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126</a:t>
            </a:fld>
            <a:endParaRPr lang="ru-RU"/>
          </a:p>
        </p:txBody>
      </p:sp>
    </p:spTree>
    <p:extLst>
      <p:ext uri="{BB962C8B-B14F-4D97-AF65-F5344CB8AC3E}">
        <p14:creationId xmlns:p14="http://schemas.microsoft.com/office/powerpoint/2010/main" val="29486049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127</a:t>
            </a:fld>
            <a:endParaRPr lang="ru-RU"/>
          </a:p>
        </p:txBody>
      </p:sp>
    </p:spTree>
    <p:extLst>
      <p:ext uri="{BB962C8B-B14F-4D97-AF65-F5344CB8AC3E}">
        <p14:creationId xmlns:p14="http://schemas.microsoft.com/office/powerpoint/2010/main" val="40605316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130</a:t>
            </a:fld>
            <a:endParaRPr lang="ru-RU"/>
          </a:p>
        </p:txBody>
      </p:sp>
    </p:spTree>
    <p:extLst>
      <p:ext uri="{BB962C8B-B14F-4D97-AF65-F5344CB8AC3E}">
        <p14:creationId xmlns:p14="http://schemas.microsoft.com/office/powerpoint/2010/main" val="4117086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131</a:t>
            </a:fld>
            <a:endParaRPr lang="ru-RU"/>
          </a:p>
        </p:txBody>
      </p:sp>
    </p:spTree>
    <p:extLst>
      <p:ext uri="{BB962C8B-B14F-4D97-AF65-F5344CB8AC3E}">
        <p14:creationId xmlns:p14="http://schemas.microsoft.com/office/powerpoint/2010/main" val="38253768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132</a:t>
            </a:fld>
            <a:endParaRPr lang="ru-RU"/>
          </a:p>
        </p:txBody>
      </p:sp>
    </p:spTree>
    <p:extLst>
      <p:ext uri="{BB962C8B-B14F-4D97-AF65-F5344CB8AC3E}">
        <p14:creationId xmlns:p14="http://schemas.microsoft.com/office/powerpoint/2010/main" val="23111624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134</a:t>
            </a:fld>
            <a:endParaRPr lang="ru-RU"/>
          </a:p>
        </p:txBody>
      </p:sp>
    </p:spTree>
    <p:extLst>
      <p:ext uri="{BB962C8B-B14F-4D97-AF65-F5344CB8AC3E}">
        <p14:creationId xmlns:p14="http://schemas.microsoft.com/office/powerpoint/2010/main" val="8826365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5047EA-FD15-44D3-92C0-759F805B214D}" type="slidenum">
              <a:rPr lang="ru-RU" smtClean="0"/>
              <a:t>135</a:t>
            </a:fld>
            <a:endParaRPr lang="ru-RU"/>
          </a:p>
        </p:txBody>
      </p:sp>
    </p:spTree>
    <p:extLst>
      <p:ext uri="{BB962C8B-B14F-4D97-AF65-F5344CB8AC3E}">
        <p14:creationId xmlns:p14="http://schemas.microsoft.com/office/powerpoint/2010/main" val="249509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a:defRPr/>
            </a:pPr>
            <a:fld id="{4C8D8EF7-50E8-4DDB-9486-FA79A77FE5C8}" type="datetimeFigureOut">
              <a:rPr lang="en-US" smtClean="0"/>
              <a:pPr>
                <a:defRPr/>
              </a:pPr>
              <a:t>12/28/2020</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69435A84-D73E-4D7C-80F0-7019109A0778}" type="slidenum">
              <a:rPr lang="en-US" smtClean="0"/>
              <a:pPr>
                <a:defRPr/>
              </a:pPr>
              <a:t>‹#›</a:t>
            </a:fld>
            <a:endParaRPr lang="en-US"/>
          </a:p>
        </p:txBody>
      </p:sp>
    </p:spTree>
    <p:extLst>
      <p:ext uri="{BB962C8B-B14F-4D97-AF65-F5344CB8AC3E}">
        <p14:creationId xmlns:p14="http://schemas.microsoft.com/office/powerpoint/2010/main" val="12883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D9D51D2A-2F3F-46A8-9E43-A03ECD97704D}" type="datetimeFigureOut">
              <a:rPr lang="en-US" smtClean="0"/>
              <a:pPr>
                <a:defRPr/>
              </a:pPr>
              <a:t>12/28/2020</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F3280C0B-0637-4C3E-94E7-719343F5C869}" type="slidenum">
              <a:rPr lang="en-US" smtClean="0"/>
              <a:pPr>
                <a:defRPr/>
              </a:pPr>
              <a:t>‹#›</a:t>
            </a:fld>
            <a:endParaRPr lang="en-US"/>
          </a:p>
        </p:txBody>
      </p:sp>
    </p:spTree>
    <p:extLst>
      <p:ext uri="{BB962C8B-B14F-4D97-AF65-F5344CB8AC3E}">
        <p14:creationId xmlns:p14="http://schemas.microsoft.com/office/powerpoint/2010/main" val="194813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AC6AE270-72D7-42D5-AAD4-4502DBA694A4}" type="datetimeFigureOut">
              <a:rPr lang="en-US" smtClean="0"/>
              <a:pPr>
                <a:defRPr/>
              </a:pPr>
              <a:t>12/28/2020</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ECF1AC59-CDC7-4C8E-AA97-B73C84A895BB}" type="slidenum">
              <a:rPr lang="en-US" smtClean="0"/>
              <a:pPr>
                <a:defRPr/>
              </a:pPr>
              <a:t>‹#›</a:t>
            </a:fld>
            <a:endParaRPr lang="en-US"/>
          </a:p>
        </p:txBody>
      </p:sp>
    </p:spTree>
    <p:extLst>
      <p:ext uri="{BB962C8B-B14F-4D97-AF65-F5344CB8AC3E}">
        <p14:creationId xmlns:p14="http://schemas.microsoft.com/office/powerpoint/2010/main" val="3799353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3" y="452438"/>
            <a:ext cx="9404350" cy="1400175"/>
          </a:xfrm>
        </p:spPr>
        <p:txBody>
          <a:bodyPr/>
          <a:lstStyle/>
          <a:p>
            <a:r>
              <a:rPr lang="ru-RU"/>
              <a:t>Образец заголовка</a:t>
            </a:r>
          </a:p>
        </p:txBody>
      </p:sp>
      <p:sp>
        <p:nvSpPr>
          <p:cNvPr id="3" name="Таблица 2"/>
          <p:cNvSpPr>
            <a:spLocks noGrp="1"/>
          </p:cNvSpPr>
          <p:nvPr>
            <p:ph type="tbl" idx="1"/>
          </p:nvPr>
        </p:nvSpPr>
        <p:spPr>
          <a:xfrm>
            <a:off x="1103313" y="2052638"/>
            <a:ext cx="8947150" cy="4195762"/>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1764EC9B-D0AF-408E-97D6-DE62844A49BD}" type="datetimeFigureOut">
              <a:rPr lang="en-US"/>
              <a:pPr>
                <a:defRPr/>
              </a:pPr>
              <a:t>12/28/2020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680BAB-151D-447B-8915-F5C13381FCCC}" type="slidenum">
              <a:rPr lang="en-US"/>
              <a:pPr>
                <a:defRPr/>
              </a:pPr>
              <a:t>‹#›</a:t>
            </a:fld>
            <a:endParaRPr lang="en-US"/>
          </a:p>
        </p:txBody>
      </p:sp>
    </p:spTree>
    <p:extLst>
      <p:ext uri="{BB962C8B-B14F-4D97-AF65-F5344CB8AC3E}">
        <p14:creationId xmlns:p14="http://schemas.microsoft.com/office/powerpoint/2010/main" val="395565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3" y="452438"/>
            <a:ext cx="9404350" cy="1400175"/>
          </a:xfrm>
        </p:spPr>
        <p:txBody>
          <a:bodyPr/>
          <a:lstStyle/>
          <a:p>
            <a:r>
              <a:rPr lang="ru-RU"/>
              <a:t>Образец заголовка</a:t>
            </a:r>
          </a:p>
        </p:txBody>
      </p:sp>
      <p:sp>
        <p:nvSpPr>
          <p:cNvPr id="3" name="Содержимое 2"/>
          <p:cNvSpPr>
            <a:spLocks noGrp="1"/>
          </p:cNvSpPr>
          <p:nvPr>
            <p:ph sz="half" idx="1"/>
          </p:nvPr>
        </p:nvSpPr>
        <p:spPr>
          <a:xfrm>
            <a:off x="1103313" y="2052638"/>
            <a:ext cx="4397375" cy="4195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653088" y="2052638"/>
            <a:ext cx="4397375" cy="41957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3"/>
          <p:cNvSpPr>
            <a:spLocks noGrp="1"/>
          </p:cNvSpPr>
          <p:nvPr>
            <p:ph type="dt" sz="half" idx="10"/>
          </p:nvPr>
        </p:nvSpPr>
        <p:spPr/>
        <p:txBody>
          <a:bodyPr/>
          <a:lstStyle>
            <a:lvl1pPr>
              <a:defRPr/>
            </a:lvl1pPr>
          </a:lstStyle>
          <a:p>
            <a:pPr>
              <a:defRPr/>
            </a:pPr>
            <a:fld id="{F62B1969-9158-4DBA-8885-38B738D2DD6E}" type="datetimeFigureOut">
              <a:rPr lang="en-US"/>
              <a:pPr>
                <a:defRPr/>
              </a:pPr>
              <a:t>12/28/2020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80EF9F-1822-4ABF-BD99-51508F0903ED}" type="slidenum">
              <a:rPr lang="en-US"/>
              <a:pPr>
                <a:defRPr/>
              </a:pPr>
              <a:t>‹#›</a:t>
            </a:fld>
            <a:endParaRPr lang="en-US"/>
          </a:p>
        </p:txBody>
      </p:sp>
    </p:spTree>
    <p:extLst>
      <p:ext uri="{BB962C8B-B14F-4D97-AF65-F5344CB8AC3E}">
        <p14:creationId xmlns:p14="http://schemas.microsoft.com/office/powerpoint/2010/main" val="4195456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46113" y="452438"/>
            <a:ext cx="9404350" cy="57959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Date Placeholder 3"/>
          <p:cNvSpPr>
            <a:spLocks noGrp="1"/>
          </p:cNvSpPr>
          <p:nvPr>
            <p:ph type="dt" sz="half" idx="10"/>
          </p:nvPr>
        </p:nvSpPr>
        <p:spPr/>
        <p:txBody>
          <a:bodyPr/>
          <a:lstStyle>
            <a:lvl1pPr>
              <a:defRPr/>
            </a:lvl1pPr>
          </a:lstStyle>
          <a:p>
            <a:pPr>
              <a:defRPr/>
            </a:pPr>
            <a:fld id="{A100E02E-BAAC-4E23-AA82-1467185CC6D8}" type="datetimeFigureOut">
              <a:rPr lang="en-US"/>
              <a:pPr>
                <a:defRPr/>
              </a:pPr>
              <a:t>12/28/2020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3ADB78-1227-4642-935C-33186F8FD0C5}" type="slidenum">
              <a:rPr lang="en-US"/>
              <a:pPr>
                <a:defRPr/>
              </a:pPr>
              <a:t>‹#›</a:t>
            </a:fld>
            <a:endParaRPr lang="en-US"/>
          </a:p>
        </p:txBody>
      </p:sp>
    </p:spTree>
    <p:extLst>
      <p:ext uri="{BB962C8B-B14F-4D97-AF65-F5344CB8AC3E}">
        <p14:creationId xmlns:p14="http://schemas.microsoft.com/office/powerpoint/2010/main" val="134122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FC78FA4F-1C44-4700-AC01-4EE12EF9DE85}" type="datetimeFigureOut">
              <a:rPr lang="en-US" smtClean="0"/>
              <a:pPr>
                <a:defRPr/>
              </a:pPr>
              <a:t>12/28/2020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AC07CFC-2AC2-403F-AECE-626E9C3E9A91}" type="slidenum">
              <a:rPr lang="en-US" smtClean="0"/>
              <a:pPr>
                <a:defRPr/>
              </a:pPr>
              <a:t>‹#›</a:t>
            </a:fld>
            <a:endParaRPr lang="en-US"/>
          </a:p>
        </p:txBody>
      </p:sp>
    </p:spTree>
    <p:extLst>
      <p:ext uri="{BB962C8B-B14F-4D97-AF65-F5344CB8AC3E}">
        <p14:creationId xmlns:p14="http://schemas.microsoft.com/office/powerpoint/2010/main" val="244175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85CB992-1BD4-4EC3-92A0-45FF254CEC9C}" type="datetimeFigureOut">
              <a:rPr lang="en-US" smtClean="0"/>
              <a:pPr>
                <a:defRPr/>
              </a:pPr>
              <a:t>12/28/2020</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D7ACFB54-F33B-40C4-9C09-A3F4345AFFD9}" type="slidenum">
              <a:rPr lang="en-US" smtClean="0"/>
              <a:pPr>
                <a:defRPr/>
              </a:pPr>
              <a:t>‹#›</a:t>
            </a:fld>
            <a:endParaRPr lang="en-US"/>
          </a:p>
        </p:txBody>
      </p:sp>
    </p:spTree>
    <p:extLst>
      <p:ext uri="{BB962C8B-B14F-4D97-AF65-F5344CB8AC3E}">
        <p14:creationId xmlns:p14="http://schemas.microsoft.com/office/powerpoint/2010/main" val="140983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768C4598-34DE-45AA-9A4B-375EEC7DDF0C}" type="datetimeFigureOut">
              <a:rPr lang="en-US" smtClean="0"/>
              <a:pPr>
                <a:defRPr/>
              </a:pPr>
              <a:t>12/28/2020</a:t>
            </a:fld>
            <a:endParaRPr lang="en-US"/>
          </a:p>
        </p:txBody>
      </p:sp>
      <p:sp>
        <p:nvSpPr>
          <p:cNvPr id="5" name="Нижний колонтитул 4"/>
          <p:cNvSpPr>
            <a:spLocks noGrp="1"/>
          </p:cNvSpPr>
          <p:nvPr>
            <p:ph type="ftr" sz="quarter" idx="11"/>
          </p:nvPr>
        </p:nvSpPr>
        <p:spPr/>
        <p:txBody>
          <a:bodyPr/>
          <a:lstStyle/>
          <a:p>
            <a:pPr>
              <a:defRPr/>
            </a:pPr>
            <a:endParaRPr lang="en-US"/>
          </a:p>
        </p:txBody>
      </p:sp>
      <p:sp>
        <p:nvSpPr>
          <p:cNvPr id="6" name="Номер слайда 5"/>
          <p:cNvSpPr>
            <a:spLocks noGrp="1"/>
          </p:cNvSpPr>
          <p:nvPr>
            <p:ph type="sldNum" sz="quarter" idx="12"/>
          </p:nvPr>
        </p:nvSpPr>
        <p:spPr/>
        <p:txBody>
          <a:bodyPr/>
          <a:lstStyle/>
          <a:p>
            <a:pPr>
              <a:defRPr/>
            </a:pPr>
            <a:fld id="{B279890D-2DD0-4ED5-91C0-F641DCB5427A}" type="slidenum">
              <a:rPr lang="en-US" smtClean="0"/>
              <a:pPr>
                <a:defRPr/>
              </a:pPr>
              <a:t>‹#›</a:t>
            </a:fld>
            <a:endParaRPr lang="en-US"/>
          </a:p>
        </p:txBody>
      </p:sp>
    </p:spTree>
    <p:extLst>
      <p:ext uri="{BB962C8B-B14F-4D97-AF65-F5344CB8AC3E}">
        <p14:creationId xmlns:p14="http://schemas.microsoft.com/office/powerpoint/2010/main" val="406928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838623E3-5CA7-4ADE-8A95-9F36B89962AD}" type="datetimeFigureOut">
              <a:rPr lang="en-US" smtClean="0"/>
              <a:pPr>
                <a:defRPr/>
              </a:pPr>
              <a:t>12/28/2020</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397B5F1F-0CC6-4474-A4C5-6FED2A35B802}" type="slidenum">
              <a:rPr lang="en-US" smtClean="0"/>
              <a:pPr>
                <a:defRPr/>
              </a:pPr>
              <a:t>‹#›</a:t>
            </a:fld>
            <a:endParaRPr lang="en-US"/>
          </a:p>
        </p:txBody>
      </p:sp>
    </p:spTree>
    <p:extLst>
      <p:ext uri="{BB962C8B-B14F-4D97-AF65-F5344CB8AC3E}">
        <p14:creationId xmlns:p14="http://schemas.microsoft.com/office/powerpoint/2010/main" val="316237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A74DCEAF-C1FB-4250-ABD3-BE31A571D143}" type="datetimeFigureOut">
              <a:rPr lang="en-US" smtClean="0"/>
              <a:pPr>
                <a:defRPr/>
              </a:pPr>
              <a:t>12/28/2020</a:t>
            </a:fld>
            <a:endParaRPr lang="en-US"/>
          </a:p>
        </p:txBody>
      </p:sp>
      <p:sp>
        <p:nvSpPr>
          <p:cNvPr id="8" name="Нижний колонтитул 7"/>
          <p:cNvSpPr>
            <a:spLocks noGrp="1"/>
          </p:cNvSpPr>
          <p:nvPr>
            <p:ph type="ftr" sz="quarter" idx="11"/>
          </p:nvPr>
        </p:nvSpPr>
        <p:spPr/>
        <p:txBody>
          <a:bodyPr/>
          <a:lstStyle/>
          <a:p>
            <a:pPr>
              <a:defRPr/>
            </a:pPr>
            <a:endParaRPr lang="en-US"/>
          </a:p>
        </p:txBody>
      </p:sp>
      <p:sp>
        <p:nvSpPr>
          <p:cNvPr id="9" name="Номер слайда 8"/>
          <p:cNvSpPr>
            <a:spLocks noGrp="1"/>
          </p:cNvSpPr>
          <p:nvPr>
            <p:ph type="sldNum" sz="quarter" idx="12"/>
          </p:nvPr>
        </p:nvSpPr>
        <p:spPr/>
        <p:txBody>
          <a:bodyPr/>
          <a:lstStyle/>
          <a:p>
            <a:pPr>
              <a:defRPr/>
            </a:pPr>
            <a:fld id="{E165B0AD-6152-4D6D-9F69-8A9143F648DB}" type="slidenum">
              <a:rPr lang="en-US" smtClean="0"/>
              <a:pPr>
                <a:defRPr/>
              </a:pPr>
              <a:t>‹#›</a:t>
            </a:fld>
            <a:endParaRPr lang="en-US"/>
          </a:p>
        </p:txBody>
      </p:sp>
    </p:spTree>
    <p:extLst>
      <p:ext uri="{BB962C8B-B14F-4D97-AF65-F5344CB8AC3E}">
        <p14:creationId xmlns:p14="http://schemas.microsoft.com/office/powerpoint/2010/main" val="170445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BD9870D-9847-4462-8822-B503B3606E87}" type="datetimeFigureOut">
              <a:rPr lang="en-US" smtClean="0"/>
              <a:pPr>
                <a:defRPr/>
              </a:pPr>
              <a:t>12/28/2020</a:t>
            </a:fld>
            <a:endParaRPr lang="en-US"/>
          </a:p>
        </p:txBody>
      </p:sp>
      <p:sp>
        <p:nvSpPr>
          <p:cNvPr id="4" name="Нижний колонтитул 3"/>
          <p:cNvSpPr>
            <a:spLocks noGrp="1"/>
          </p:cNvSpPr>
          <p:nvPr>
            <p:ph type="ftr" sz="quarter" idx="11"/>
          </p:nvPr>
        </p:nvSpPr>
        <p:spPr/>
        <p:txBody>
          <a:bodyPr/>
          <a:lstStyle/>
          <a:p>
            <a:pPr>
              <a:defRPr/>
            </a:pPr>
            <a:endParaRPr lang="en-US"/>
          </a:p>
        </p:txBody>
      </p:sp>
      <p:sp>
        <p:nvSpPr>
          <p:cNvPr id="5" name="Номер слайда 4"/>
          <p:cNvSpPr>
            <a:spLocks noGrp="1"/>
          </p:cNvSpPr>
          <p:nvPr>
            <p:ph type="sldNum" sz="quarter" idx="12"/>
          </p:nvPr>
        </p:nvSpPr>
        <p:spPr/>
        <p:txBody>
          <a:bodyPr/>
          <a:lstStyle/>
          <a:p>
            <a:pPr>
              <a:defRPr/>
            </a:pPr>
            <a:fld id="{A4D918D6-9613-46E3-96B2-EF07A0EADC6C}" type="slidenum">
              <a:rPr lang="en-US" smtClean="0"/>
              <a:pPr>
                <a:defRPr/>
              </a:pPr>
              <a:t>‹#›</a:t>
            </a:fld>
            <a:endParaRPr lang="en-US"/>
          </a:p>
        </p:txBody>
      </p:sp>
    </p:spTree>
    <p:extLst>
      <p:ext uri="{BB962C8B-B14F-4D97-AF65-F5344CB8AC3E}">
        <p14:creationId xmlns:p14="http://schemas.microsoft.com/office/powerpoint/2010/main" val="994575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C5112EE-89C6-4D3E-A3B0-7A3479E9C18A}" type="datetimeFigureOut">
              <a:rPr lang="en-US" smtClean="0"/>
              <a:pPr>
                <a:defRPr/>
              </a:pPr>
              <a:t>12/28/2020</a:t>
            </a:fld>
            <a:endParaRPr lang="en-US"/>
          </a:p>
        </p:txBody>
      </p:sp>
      <p:sp>
        <p:nvSpPr>
          <p:cNvPr id="3" name="Нижний колонтитул 2"/>
          <p:cNvSpPr>
            <a:spLocks noGrp="1"/>
          </p:cNvSpPr>
          <p:nvPr>
            <p:ph type="ftr" sz="quarter" idx="11"/>
          </p:nvPr>
        </p:nvSpPr>
        <p:spPr/>
        <p:txBody>
          <a:bodyPr/>
          <a:lstStyle/>
          <a:p>
            <a:pPr>
              <a:defRPr/>
            </a:pPr>
            <a:endParaRPr lang="en-US"/>
          </a:p>
        </p:txBody>
      </p:sp>
      <p:sp>
        <p:nvSpPr>
          <p:cNvPr id="4" name="Номер слайда 3"/>
          <p:cNvSpPr>
            <a:spLocks noGrp="1"/>
          </p:cNvSpPr>
          <p:nvPr>
            <p:ph type="sldNum" sz="quarter" idx="12"/>
          </p:nvPr>
        </p:nvSpPr>
        <p:spPr/>
        <p:txBody>
          <a:bodyPr/>
          <a:lstStyle/>
          <a:p>
            <a:pPr>
              <a:defRPr/>
            </a:pPr>
            <a:fld id="{6E79ACF3-58B3-4A8C-A47B-60F70A07B8F2}" type="slidenum">
              <a:rPr lang="en-US" smtClean="0"/>
              <a:pPr>
                <a:defRPr/>
              </a:pPr>
              <a:t>‹#›</a:t>
            </a:fld>
            <a:endParaRPr lang="en-US"/>
          </a:p>
        </p:txBody>
      </p:sp>
    </p:spTree>
    <p:extLst>
      <p:ext uri="{BB962C8B-B14F-4D97-AF65-F5344CB8AC3E}">
        <p14:creationId xmlns:p14="http://schemas.microsoft.com/office/powerpoint/2010/main" val="400440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3CB19261-C777-40A9-AA52-9F6F03303563}" type="datetimeFigureOut">
              <a:rPr lang="en-US" smtClean="0"/>
              <a:pPr>
                <a:defRPr/>
              </a:pPr>
              <a:t>12/28/2020</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A3E8C552-D4EF-4A8D-9AF0-34AE1452B2CF}" type="slidenum">
              <a:rPr lang="en-US" smtClean="0"/>
              <a:pPr>
                <a:defRPr/>
              </a:pPr>
              <a:t>‹#›</a:t>
            </a:fld>
            <a:endParaRPr lang="en-US"/>
          </a:p>
        </p:txBody>
      </p:sp>
    </p:spTree>
    <p:extLst>
      <p:ext uri="{BB962C8B-B14F-4D97-AF65-F5344CB8AC3E}">
        <p14:creationId xmlns:p14="http://schemas.microsoft.com/office/powerpoint/2010/main" val="419136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a:defRPr/>
            </a:pPr>
            <a:fld id="{AC02FA11-8DFC-42E5-A83D-5D77993D4838}" type="datetimeFigureOut">
              <a:rPr lang="en-US" smtClean="0"/>
              <a:pPr>
                <a:defRPr/>
              </a:pPr>
              <a:t>12/28/2020</a:t>
            </a:fld>
            <a:endParaRPr lang="en-US"/>
          </a:p>
        </p:txBody>
      </p:sp>
      <p:sp>
        <p:nvSpPr>
          <p:cNvPr id="6" name="Нижний колонтитул 5"/>
          <p:cNvSpPr>
            <a:spLocks noGrp="1"/>
          </p:cNvSpPr>
          <p:nvPr>
            <p:ph type="ftr" sz="quarter" idx="11"/>
          </p:nvPr>
        </p:nvSpPr>
        <p:spPr/>
        <p:txBody>
          <a:bodyPr/>
          <a:lstStyle/>
          <a:p>
            <a:pPr>
              <a:defRPr/>
            </a:pPr>
            <a:endParaRPr lang="en-US"/>
          </a:p>
        </p:txBody>
      </p:sp>
      <p:sp>
        <p:nvSpPr>
          <p:cNvPr id="7" name="Номер слайда 6"/>
          <p:cNvSpPr>
            <a:spLocks noGrp="1"/>
          </p:cNvSpPr>
          <p:nvPr>
            <p:ph type="sldNum" sz="quarter" idx="12"/>
          </p:nvPr>
        </p:nvSpPr>
        <p:spPr/>
        <p:txBody>
          <a:bodyPr/>
          <a:lstStyle/>
          <a:p>
            <a:pPr>
              <a:defRPr/>
            </a:pPr>
            <a:fld id="{CAB1F77F-C5D4-4483-9E69-876219DB9583}" type="slidenum">
              <a:rPr lang="en-US" smtClean="0"/>
              <a:pPr>
                <a:defRPr/>
              </a:pPr>
              <a:t>‹#›</a:t>
            </a:fld>
            <a:endParaRPr lang="en-US"/>
          </a:p>
        </p:txBody>
      </p:sp>
    </p:spTree>
    <p:extLst>
      <p:ext uri="{BB962C8B-B14F-4D97-AF65-F5344CB8AC3E}">
        <p14:creationId xmlns:p14="http://schemas.microsoft.com/office/powerpoint/2010/main" val="285698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883D3DF-CF0A-4E65-9A6E-6DDB4A530FF9}" type="datetimeFigureOut">
              <a:rPr lang="en-US" smtClean="0"/>
              <a:pPr>
                <a:defRPr/>
              </a:pPr>
              <a:t>12/28/2020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FCF5DAC-9991-452B-8DCA-1B27307F9A91}" type="slidenum">
              <a:rPr lang="en-US" smtClean="0"/>
              <a:pPr>
                <a:defRPr/>
              </a:pPr>
              <a:t>‹#›</a:t>
            </a:fld>
            <a:endParaRPr lang="en-US"/>
          </a:p>
        </p:txBody>
      </p:sp>
    </p:spTree>
    <p:extLst>
      <p:ext uri="{BB962C8B-B14F-4D97-AF65-F5344CB8AC3E}">
        <p14:creationId xmlns:p14="http://schemas.microsoft.com/office/powerpoint/2010/main" val="1364015760"/>
      </p:ext>
    </p:extLst>
  </p:cSld>
  <p:clrMap bg1="lt1" tx1="dk1" bg2="lt2" tx2="dk2" accent1="accent1" accent2="accent2" accent3="accent3" accent4="accent4" accent5="accent5" accent6="accent6" hlink="hlink" folHlink="folHlink"/>
  <p:sldLayoutIdLst>
    <p:sldLayoutId id="2147486191" r:id="rId1"/>
    <p:sldLayoutId id="2147486192" r:id="rId2"/>
    <p:sldLayoutId id="2147486193" r:id="rId3"/>
    <p:sldLayoutId id="2147486194" r:id="rId4"/>
    <p:sldLayoutId id="2147486195" r:id="rId5"/>
    <p:sldLayoutId id="2147486196" r:id="rId6"/>
    <p:sldLayoutId id="2147486197" r:id="rId7"/>
    <p:sldLayoutId id="2147486198" r:id="rId8"/>
    <p:sldLayoutId id="2147486199" r:id="rId9"/>
    <p:sldLayoutId id="2147486200" r:id="rId10"/>
    <p:sldLayoutId id="2147486201" r:id="rId11"/>
    <p:sldLayoutId id="2147486202" r:id="rId12"/>
    <p:sldLayoutId id="2147486203" r:id="rId13"/>
    <p:sldLayoutId id="2147486204" r:id="rId14"/>
    <p:sldLayoutId id="2147486205"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arget="../media/image1.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6.jpeg" Type="http://schemas.openxmlformats.org/officeDocument/2006/relationships/image"/><Relationship Id="rId1" Target="../slideLayouts/slideLayout1.xml" Type="http://schemas.openxmlformats.org/officeDocument/2006/relationships/slideLayout"/></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arget="../charts/chart9.xml" Type="http://schemas.openxmlformats.org/officeDocument/2006/relationships/chart"/><Relationship Id="rId2" Target="../notesSlides/notesSlide38.xml" Type="http://schemas.openxmlformats.org/officeDocument/2006/relationships/notesSlide"/><Relationship Id="rId1" Target="../slideLayouts/slideLayout2.xml" Type="http://schemas.openxmlformats.org/officeDocument/2006/relationships/slideLayout"/><Relationship Id="rId4" Target="../media/image8.jpeg" Type="http://schemas.openxmlformats.org/officeDocument/2006/relationships/image"/></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61.xml.rels><?xml version="1.0" encoding="UTF-8" standalone="yes" ?><Relationships xmlns="http://schemas.openxmlformats.org/package/2006/relationships"><Relationship Id="rId3" Target="../media/image10.jpeg" Type="http://schemas.openxmlformats.org/officeDocument/2006/relationships/image"/><Relationship Id="rId2" Target="../notesSlides/notesSlide41.xml" Type="http://schemas.openxmlformats.org/officeDocument/2006/relationships/notesSlide"/><Relationship Id="rId1" Target="../slideLayouts/slideLayout2.xml" Type="http://schemas.openxmlformats.org/officeDocument/2006/relationships/slideLayout"/></Relationships>
</file>

<file path=ppt/slides/_rels/slide62.xml.rels><?xml version="1.0" encoding="UTF-8" standalone="yes" ?><Relationships xmlns="http://schemas.openxmlformats.org/package/2006/relationships"><Relationship Id="rId3" Target="../media/image11.jpeg" Type="http://schemas.openxmlformats.org/officeDocument/2006/relationships/image"/><Relationship Id="rId2" Target="../notesSlides/notesSlide42.xml" Type="http://schemas.openxmlformats.org/officeDocument/2006/relationships/notesSlide"/><Relationship Id="rId1" Target="../slideLayouts/slideLayout2.xml" Type="http://schemas.openxmlformats.org/officeDocument/2006/relationships/slideLayout"/></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arget="../media/image12.jpeg" Type="http://schemas.openxmlformats.org/officeDocument/2006/relationships/image"/><Relationship Id="rId2" Target="../notesSlides/notesSlide46.xml" Type="http://schemas.openxmlformats.org/officeDocument/2006/relationships/notesSlide"/><Relationship Id="rId1" Target="../slideLayouts/slideLayout7.xml" Type="http://schemas.openxmlformats.org/officeDocument/2006/relationships/slideLayout"/></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arget="../media/image3.jpeg" Type="http://schemas.openxmlformats.org/officeDocument/2006/relationships/image"/><Relationship Id="rId2" Target="../notesSlides/notesSlide6.xml" Type="http://schemas.openxmlformats.org/officeDocument/2006/relationships/notesSlide"/><Relationship Id="rId1" Target="../slideLayouts/slideLayout6.xml" Type="http://schemas.openxmlformats.org/officeDocument/2006/relationships/slideLayout"/></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3" Target="../media/image13.jpeg" Type="http://schemas.openxmlformats.org/officeDocument/2006/relationships/image"/><Relationship Id="rId2" Target="../notesSlides/notesSlide53.xml" Type="http://schemas.openxmlformats.org/officeDocument/2006/relationships/notesSlide"/><Relationship Id="rId1" Target="../slideLayouts/slideLayout2.xml" Type="http://schemas.openxmlformats.org/officeDocument/2006/relationships/slideLayout"/></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arget="../media/image4.jpeg" Type="http://schemas.openxmlformats.org/officeDocument/2006/relationships/image"/><Relationship Id="rId2" Target="../notesSlides/notesSlide7.xml" Type="http://schemas.openxmlformats.org/officeDocument/2006/relationships/notesSlide"/><Relationship Id="rId1" Target="../slideLayouts/slideLayout13.xml" Type="http://schemas.openxmlformats.org/officeDocument/2006/relationships/slideLayout"/></Relationships>
</file>

<file path=ppt/slides/_rels/slide80.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81.xml.rels><?xml version="1.0" encoding="UTF-8" standalone="yes" ?><Relationships xmlns="http://schemas.openxmlformats.org/package/2006/relationships"><Relationship Id="rId3" Target="../charts/chart12.xml" Type="http://schemas.openxmlformats.org/officeDocument/2006/relationships/chart"/><Relationship Id="rId2" Target="../notesSlides/notesSlide56.xml" Type="http://schemas.openxmlformats.org/officeDocument/2006/relationships/notesSlide"/><Relationship Id="rId1" Target="../slideLayouts/slideLayout2.xml" Type="http://schemas.openxmlformats.org/officeDocument/2006/relationships/slideLayout"/><Relationship Id="rId4" Target="../media/image15.jpeg" Type="http://schemas.openxmlformats.org/officeDocument/2006/relationships/image"/></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3553" name="Заголовок 1"/>
          <p:cNvSpPr>
            <a:spLocks noGrp="1"/>
          </p:cNvSpPr>
          <p:nvPr>
            <p:ph type="ctrTitle"/>
          </p:nvPr>
        </p:nvSpPr>
        <p:spPr>
          <a:xfrm>
            <a:off x="1109472" y="6979920"/>
            <a:ext cx="10777727" cy="219456"/>
          </a:xfrm>
        </p:spPr>
        <p:txBody>
          <a:bodyPr>
            <a:normAutofit fontScale="90000"/>
          </a:bodyPr>
          <a:lstStyle/>
          <a:p>
            <a:pPr algn="ctr"/>
            <a:r>
              <a:rPr lang="ru-RU" sz="6000" b="1" dirty="0">
                <a:latin typeface="Times New Roman" pitchFamily="18" charset="0"/>
              </a:rPr>
              <a:t/>
            </a:r>
            <a:br>
              <a:rPr lang="ru-RU" sz="6000" b="1" dirty="0">
                <a:latin typeface="Times New Roman" pitchFamily="18" charset="0"/>
              </a:rPr>
            </a:br>
            <a:r>
              <a:rPr lang="ru-RU" b="1" dirty="0">
                <a:solidFill>
                  <a:schemeClr val="tx1"/>
                </a:solidFill>
                <a:latin typeface="Times New Roman" panose="02020603050405020304" pitchFamily="18" charset="0"/>
                <a:cs typeface="Times New Roman" panose="02020603050405020304" pitchFamily="18" charset="0"/>
              </a:rPr>
              <a:t> </a:t>
            </a:r>
            <a:r>
              <a:rPr lang="ru-RU" b="1" dirty="0">
                <a:latin typeface="Times New Roman" pitchFamily="18" charset="0"/>
              </a:rPr>
              <a:t/>
            </a:r>
            <a:br>
              <a:rPr lang="ru-RU" b="1" dirty="0">
                <a:latin typeface="Times New Roman" pitchFamily="18" charset="0"/>
              </a:rPr>
            </a:br>
            <a:r>
              <a:rPr lang="ru-RU" b="1" dirty="0">
                <a:latin typeface="Times New Roman" pitchFamily="18" charset="0"/>
              </a:rPr>
              <a:t/>
            </a:r>
            <a:br>
              <a:rPr lang="ru-RU" b="1" dirty="0">
                <a:latin typeface="Times New Roman" pitchFamily="18" charset="0"/>
              </a:rPr>
            </a:br>
            <a:r>
              <a:rPr lang="ru-RU" b="1" dirty="0">
                <a:latin typeface="Times New Roman" pitchFamily="18" charset="0"/>
              </a:rPr>
              <a:t/>
            </a:r>
            <a:br>
              <a:rPr lang="ru-RU" b="1" dirty="0">
                <a:latin typeface="Times New Roman" pitchFamily="18" charset="0"/>
              </a:rPr>
            </a:br>
            <a:r>
              <a:rPr lang="ru-RU" b="1" dirty="0">
                <a:latin typeface="Times New Roman" pitchFamily="18" charset="0"/>
              </a:rPr>
              <a:t/>
            </a:r>
            <a:br>
              <a:rPr lang="ru-RU" b="1" dirty="0">
                <a:latin typeface="Times New Roman" pitchFamily="18" charset="0"/>
              </a:rPr>
            </a:br>
            <a:r>
              <a:rPr lang="ru-RU" b="1" dirty="0">
                <a:latin typeface="Times New Roman" pitchFamily="18" charset="0"/>
              </a:rPr>
              <a:t/>
            </a:r>
            <a:br>
              <a:rPr lang="ru-RU" b="1" dirty="0">
                <a:latin typeface="Times New Roman" pitchFamily="18" charset="0"/>
              </a:rPr>
            </a:br>
            <a:r>
              <a:rPr lang="ru-RU" sz="4000" b="1" dirty="0">
                <a:solidFill>
                  <a:schemeClr val="tx1"/>
                </a:solidFill>
                <a:latin typeface="Times New Roman" panose="02020603050405020304" pitchFamily="18" charset="0"/>
                <a:cs typeface="Times New Roman" panose="02020603050405020304" pitchFamily="18" charset="0"/>
              </a:rPr>
              <a:t>  </a:t>
            </a:r>
            <a:r>
              <a:rPr lang="ru-RU" sz="4000" b="1" i="1" dirty="0">
                <a:latin typeface="Times New Roman" panose="02020603050405020304" pitchFamily="18" charset="0"/>
                <a:cs typeface="Times New Roman" panose="02020603050405020304" pitchFamily="18" charset="0"/>
              </a:rPr>
              <a:t>Б</a:t>
            </a:r>
            <a:r>
              <a:rPr lang="ru-RU" sz="4000" b="1" i="1" dirty="0">
                <a:solidFill>
                  <a:schemeClr val="tx1"/>
                </a:solidFill>
                <a:latin typeface="Times New Roman" panose="02020603050405020304" pitchFamily="18" charset="0"/>
                <a:cs typeface="Times New Roman" panose="02020603050405020304" pitchFamily="18" charset="0"/>
              </a:rPr>
              <a:t>юджет</a:t>
            </a:r>
            <a:br>
              <a:rPr lang="ru-RU" sz="4000" b="1" i="1" dirty="0">
                <a:solidFill>
                  <a:schemeClr val="tx1"/>
                </a:solidFill>
                <a:latin typeface="Times New Roman" panose="02020603050405020304" pitchFamily="18" charset="0"/>
                <a:cs typeface="Times New Roman" panose="02020603050405020304" pitchFamily="18" charset="0"/>
              </a:rPr>
            </a:br>
            <a:r>
              <a:rPr lang="ru-RU" sz="4000" b="1" i="1" dirty="0">
                <a:solidFill>
                  <a:schemeClr val="tx1"/>
                </a:solidFill>
                <a:latin typeface="Times New Roman" panose="02020603050405020304" pitchFamily="18" charset="0"/>
                <a:cs typeface="Times New Roman" panose="02020603050405020304" pitchFamily="18" charset="0"/>
              </a:rPr>
              <a:t>городского округа Серебряные Пруды на 2021 год и на плановый период 2022 и 2023 годов </a:t>
            </a:r>
            <a:br>
              <a:rPr lang="ru-RU" sz="4000" b="1" i="1" dirty="0">
                <a:solidFill>
                  <a:schemeClr val="tx1"/>
                </a:solidFill>
                <a:latin typeface="Times New Roman" panose="02020603050405020304" pitchFamily="18" charset="0"/>
                <a:cs typeface="Times New Roman" panose="02020603050405020304" pitchFamily="18" charset="0"/>
              </a:rPr>
            </a:br>
            <a:r>
              <a:rPr lang="ru-RU" sz="4000" b="1" i="1" dirty="0">
                <a:solidFill>
                  <a:schemeClr val="tx1"/>
                </a:solidFill>
                <a:latin typeface="Times New Roman" panose="02020603050405020304" pitchFamily="18" charset="0"/>
                <a:cs typeface="Times New Roman" panose="02020603050405020304" pitchFamily="18" charset="0"/>
              </a:rPr>
              <a:t>для граждан</a:t>
            </a:r>
            <a:r>
              <a:rPr lang="ru-RU" b="1" i="1" dirty="0">
                <a:latin typeface="Times New Roman" pitchFamily="18" charset="0"/>
              </a:rPr>
              <a:t/>
            </a:r>
            <a:br>
              <a:rPr lang="ru-RU" b="1" i="1" dirty="0">
                <a:latin typeface="Times New Roman" pitchFamily="18" charset="0"/>
              </a:rPr>
            </a:br>
            <a:r>
              <a:rPr lang="ru-RU" sz="3100" b="1" i="1" dirty="0">
                <a:latin typeface="Times New Roman" pitchFamily="18" charset="0"/>
              </a:rPr>
              <a:t>(в соответствии с решением Совета депутатов городского округа Серебряные Пруды от 25.12.2020 </a:t>
            </a:r>
            <a:r>
              <a:rPr lang="ru-RU" sz="3100" b="1" i="1" dirty="0" smtClean="0">
                <a:latin typeface="Times New Roman" pitchFamily="18" charset="0"/>
              </a:rPr>
              <a:t>года №592/69)</a:t>
            </a:r>
            <a:r>
              <a:rPr lang="ru-RU" sz="2800" b="1" i="1" dirty="0">
                <a:solidFill>
                  <a:schemeClr val="tx1"/>
                </a:solidFill>
                <a:latin typeface="Times New Roman" pitchFamily="18" charset="0"/>
              </a:rPr>
              <a:t/>
            </a:r>
            <a:br>
              <a:rPr lang="ru-RU" sz="2800" b="1" i="1" dirty="0">
                <a:solidFill>
                  <a:schemeClr val="tx1"/>
                </a:solidFill>
                <a:latin typeface="Times New Roman" pitchFamily="18" charset="0"/>
              </a:rPr>
            </a:br>
            <a:r>
              <a:rPr lang="ru-RU" sz="2800" b="1" dirty="0">
                <a:solidFill>
                  <a:schemeClr val="tx1"/>
                </a:solidFill>
                <a:latin typeface="Times New Roman" pitchFamily="18" charset="0"/>
              </a:rPr>
              <a:t> </a:t>
            </a:r>
          </a:p>
        </p:txBody>
      </p:sp>
      <p:pic>
        <p:nvPicPr>
          <p:cNvPr id="3" name="Рисунок 2"/>
          <p:cNvPicPr>
            <a:picLocks noChangeAspect="1"/>
          </p:cNvPicPr>
          <p:nvPr/>
        </p:nvPicPr>
        <p:blipFill>
          <a:blip r:embed="rId3"/>
          <a:stretch>
            <a:fillRect/>
          </a:stretch>
        </p:blipFill>
        <p:spPr>
          <a:xfrm>
            <a:off x="2892425" y="222313"/>
            <a:ext cx="7604888" cy="36316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8673" name="Rectangle 2"/>
          <p:cNvSpPr>
            <a:spLocks noGrp="1"/>
          </p:cNvSpPr>
          <p:nvPr>
            <p:ph type="title"/>
          </p:nvPr>
        </p:nvSpPr>
        <p:spPr>
          <a:xfrm>
            <a:off x="1050324" y="222422"/>
            <a:ext cx="10033687" cy="605481"/>
          </a:xfrm>
        </p:spPr>
        <p:txBody>
          <a:bodyPr>
            <a:noAutofit/>
          </a:bodyPr>
          <a:lstStyle/>
          <a:p>
            <a:pPr algn="ctr"/>
            <a:r>
              <a:rPr lang="ru-RU" sz="2400" b="1" i="1" dirty="0">
                <a:solidFill>
                  <a:schemeClr val="bg1"/>
                </a:solidFill>
                <a:latin typeface="Times New Roman" pitchFamily="18" charset="0"/>
              </a:rPr>
              <a:t>Основные показатели прогноза социально-экономического развития городского округа Серебряные Пруды</a:t>
            </a:r>
          </a:p>
        </p:txBody>
      </p:sp>
      <p:graphicFrame>
        <p:nvGraphicFramePr>
          <p:cNvPr id="432227" name="Group 99"/>
          <p:cNvGraphicFramePr>
            <a:graphicFrameLocks noGrp="1"/>
          </p:cNvGraphicFramePr>
          <p:nvPr>
            <p:extLst>
              <p:ext uri="{D42A27DB-BD31-4B8C-83A1-F6EECF244321}">
                <p14:modId xmlns:p14="http://schemas.microsoft.com/office/powerpoint/2010/main" val="3808525957"/>
              </p:ext>
            </p:extLst>
          </p:nvPr>
        </p:nvGraphicFramePr>
        <p:xfrm>
          <a:off x="472273" y="1175655"/>
          <a:ext cx="11203913" cy="4890144"/>
        </p:xfrm>
        <a:graphic>
          <a:graphicData uri="http://schemas.openxmlformats.org/drawingml/2006/table">
            <a:tbl>
              <a:tblPr/>
              <a:tblGrid>
                <a:gridCol w="2978063">
                  <a:extLst>
                    <a:ext uri="{9D8B030D-6E8A-4147-A177-3AD203B41FA5}">
                      <a16:colId xmlns="" xmlns:a16="http://schemas.microsoft.com/office/drawing/2014/main" val="20000"/>
                    </a:ext>
                  </a:extLst>
                </a:gridCol>
                <a:gridCol w="1431102">
                  <a:extLst>
                    <a:ext uri="{9D8B030D-6E8A-4147-A177-3AD203B41FA5}">
                      <a16:colId xmlns="" xmlns:a16="http://schemas.microsoft.com/office/drawing/2014/main" val="20001"/>
                    </a:ext>
                  </a:extLst>
                </a:gridCol>
                <a:gridCol w="1103303">
                  <a:extLst>
                    <a:ext uri="{9D8B030D-6E8A-4147-A177-3AD203B41FA5}">
                      <a16:colId xmlns="" xmlns:a16="http://schemas.microsoft.com/office/drawing/2014/main" val="20002"/>
                    </a:ext>
                  </a:extLst>
                </a:gridCol>
                <a:gridCol w="1342816">
                  <a:extLst>
                    <a:ext uri="{9D8B030D-6E8A-4147-A177-3AD203B41FA5}">
                      <a16:colId xmlns="" xmlns:a16="http://schemas.microsoft.com/office/drawing/2014/main" val="20003"/>
                    </a:ext>
                  </a:extLst>
                </a:gridCol>
                <a:gridCol w="1112108">
                  <a:extLst>
                    <a:ext uri="{9D8B030D-6E8A-4147-A177-3AD203B41FA5}">
                      <a16:colId xmlns="" xmlns:a16="http://schemas.microsoft.com/office/drawing/2014/main" val="20004"/>
                    </a:ext>
                  </a:extLst>
                </a:gridCol>
                <a:gridCol w="1655805">
                  <a:extLst>
                    <a:ext uri="{9D8B030D-6E8A-4147-A177-3AD203B41FA5}">
                      <a16:colId xmlns="" xmlns:a16="http://schemas.microsoft.com/office/drawing/2014/main" val="20005"/>
                    </a:ext>
                  </a:extLst>
                </a:gridCol>
                <a:gridCol w="1580716">
                  <a:extLst>
                    <a:ext uri="{9D8B030D-6E8A-4147-A177-3AD203B41FA5}">
                      <a16:colId xmlns="" xmlns:a16="http://schemas.microsoft.com/office/drawing/2014/main" val="20006"/>
                    </a:ext>
                  </a:extLst>
                </a:gridCol>
              </a:tblGrid>
              <a:tr h="1222384">
                <a:tc>
                  <a:txBody>
                    <a:body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Показатели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Единицы измерения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2019 отчет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2020 оценка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2021</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прогноз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2022 </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прогноз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2023</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 прогноз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0"/>
                  </a:ext>
                </a:extLst>
              </a:tr>
              <a:tr h="804444">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Фонд заработной платы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млн.</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рублей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2123,0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2223,4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2335,6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2447,1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2565,8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1"/>
                  </a:ext>
                </a:extLst>
              </a:tr>
              <a:tr h="958940">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Среднемесячная номинальная начисленная заработная плата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рублей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40 773,6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41 370,8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43 338,5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45 306,6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47 325,5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2"/>
                  </a:ext>
                </a:extLst>
              </a:tr>
              <a:tr h="804444">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Потребительский рынок</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Оборот розничной торговли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млн.</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рублей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4 153,5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4 371,6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4 614,9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4 900,4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5 234,0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3"/>
                  </a:ext>
                </a:extLst>
              </a:tr>
              <a:tr h="671257">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Уровень обеспеченности населения жильем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кв.м. на человека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29,97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32,64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33,15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4"/>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992" y="109728"/>
            <a:ext cx="11679936" cy="2133600"/>
          </a:xfrm>
        </p:spPr>
        <p:txBody>
          <a:bodyPr>
            <a:normAutofit fontScale="90000"/>
          </a:bodyPr>
          <a:lstStyle/>
          <a:p>
            <a:pPr algn="ct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«Развитие инженерной инфраструктуры и </a:t>
            </a:r>
            <a:r>
              <a:rPr lang="ru-RU" sz="2700" b="1" i="1" dirty="0" err="1">
                <a:solidFill>
                  <a:schemeClr val="tx1"/>
                </a:solidFill>
                <a:latin typeface="Times New Roman" panose="02020603050405020304" pitchFamily="18" charset="0"/>
                <a:cs typeface="Times New Roman" panose="02020603050405020304" pitchFamily="18" charset="0"/>
              </a:rPr>
              <a:t>энергоэффективности</a:t>
            </a:r>
            <a:r>
              <a:rPr lang="ru-RU" sz="2700" b="1" i="1" dirty="0">
                <a:solidFill>
                  <a:schemeClr val="tx1"/>
                </a:solidFill>
                <a:latin typeface="Times New Roman" panose="02020603050405020304" pitchFamily="18" charset="0"/>
                <a:cs typeface="Times New Roman" panose="02020603050405020304" pitchFamily="18" charset="0"/>
              </a:rPr>
              <a:t>»</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2"/>
                </a:solidFill>
                <a:latin typeface="Times New Roman" panose="02020603050405020304" pitchFamily="18" charset="0"/>
                <a:cs typeface="Times New Roman" panose="02020603050405020304" pitchFamily="18" charset="0"/>
              </a:rPr>
              <a:t>Цели программы: повышение эффективности и надежности работы объектов ЖКХ;</a:t>
            </a:r>
            <a:br>
              <a:rPr lang="ru-RU" sz="2200" i="1" dirty="0">
                <a:solidFill>
                  <a:schemeClr val="tx2"/>
                </a:solidFill>
                <a:latin typeface="Times New Roman" panose="02020603050405020304" pitchFamily="18" charset="0"/>
                <a:cs typeface="Times New Roman" panose="02020603050405020304" pitchFamily="18" charset="0"/>
              </a:rPr>
            </a:br>
            <a:r>
              <a:rPr lang="ru-RU" sz="2200" i="1" dirty="0">
                <a:solidFill>
                  <a:schemeClr val="tx2"/>
                </a:solidFill>
                <a:latin typeface="Times New Roman" panose="02020603050405020304" pitchFamily="18" charset="0"/>
                <a:cs typeface="Times New Roman" panose="02020603050405020304" pitchFamily="18" charset="0"/>
              </a:rPr>
              <a:t>повышение энергетической эффективности жилищно-коммунального хозяйства,</a:t>
            </a:r>
            <a:br>
              <a:rPr lang="ru-RU" sz="2200" i="1" dirty="0">
                <a:solidFill>
                  <a:schemeClr val="tx2"/>
                </a:solidFill>
                <a:latin typeface="Times New Roman" panose="02020603050405020304" pitchFamily="18" charset="0"/>
                <a:cs typeface="Times New Roman" panose="02020603050405020304" pitchFamily="18" charset="0"/>
              </a:rPr>
            </a:br>
            <a:r>
              <a:rPr lang="ru-RU" sz="2200" i="1" dirty="0">
                <a:solidFill>
                  <a:schemeClr val="tx2"/>
                </a:solidFill>
                <a:latin typeface="Times New Roman" panose="02020603050405020304" pitchFamily="18" charset="0"/>
                <a:cs typeface="Times New Roman" panose="02020603050405020304" pitchFamily="18" charset="0"/>
              </a:rPr>
              <a:t>экономия бюджетных средств и средств потребителей энергоресурсов;</a:t>
            </a:r>
            <a:br>
              <a:rPr lang="ru-RU" sz="2200" i="1" dirty="0">
                <a:solidFill>
                  <a:schemeClr val="tx2"/>
                </a:solidFill>
                <a:latin typeface="Times New Roman" panose="02020603050405020304" pitchFamily="18" charset="0"/>
                <a:cs typeface="Times New Roman" panose="02020603050405020304" pitchFamily="18" charset="0"/>
              </a:rPr>
            </a:br>
            <a:r>
              <a:rPr lang="ru-RU" sz="2200" i="1" dirty="0">
                <a:solidFill>
                  <a:schemeClr val="tx2"/>
                </a:solidFill>
                <a:latin typeface="Times New Roman" panose="02020603050405020304" pitchFamily="18" charset="0"/>
                <a:cs typeface="Times New Roman" panose="02020603050405020304" pitchFamily="18" charset="0"/>
              </a:rPr>
              <a:t>обеспечение населённых пунктов источниками газификации – газопроводами высокого и низкого давления</a:t>
            </a:r>
            <a:br>
              <a:rPr lang="ru-RU" sz="2200" i="1" dirty="0">
                <a:solidFill>
                  <a:schemeClr val="tx2"/>
                </a:solidFill>
                <a:latin typeface="Times New Roman" panose="02020603050405020304" pitchFamily="18" charset="0"/>
                <a:cs typeface="Times New Roman" panose="02020603050405020304" pitchFamily="18" charset="0"/>
              </a:rPr>
            </a:br>
            <a:r>
              <a:rPr lang="ru-RU" sz="2200" i="1" dirty="0">
                <a:solidFill>
                  <a:schemeClr val="tx2"/>
                </a:solidFill>
                <a:latin typeface="Times New Roman" panose="02020603050405020304" pitchFamily="18" charset="0"/>
                <a:cs typeface="Times New Roman" panose="02020603050405020304" pitchFamily="18" charset="0"/>
              </a:rPr>
              <a:t/>
            </a:r>
            <a:br>
              <a:rPr lang="ru-RU" sz="2200" i="1" dirty="0">
                <a:solidFill>
                  <a:schemeClr val="tx2"/>
                </a:solidFill>
                <a:latin typeface="Times New Roman" panose="02020603050405020304" pitchFamily="18" charset="0"/>
                <a:cs typeface="Times New Roman" panose="02020603050405020304" pitchFamily="18" charset="0"/>
              </a:rPr>
            </a:br>
            <a:endParaRPr lang="ru-RU" sz="2200" i="1" dirty="0">
              <a:solidFill>
                <a:schemeClr val="tx2"/>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2481992335"/>
              </p:ext>
            </p:extLst>
          </p:nvPr>
        </p:nvGraphicFramePr>
        <p:xfrm>
          <a:off x="219456" y="1950720"/>
          <a:ext cx="11777472" cy="4681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2220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551754" cy="926592"/>
          </a:xfrm>
        </p:spPr>
        <p:txBody>
          <a:bodyPr>
            <a:normAutofit/>
          </a:bodyPr>
          <a:lstStyle/>
          <a:p>
            <a:pPr algn="ctr"/>
            <a:r>
              <a:rPr lang="ru-RU" sz="2400" i="1" dirty="0">
                <a:solidFill>
                  <a:schemeClr val="tx2"/>
                </a:solidFill>
                <a:latin typeface="Times New Roman" panose="02020603050405020304" pitchFamily="18" charset="0"/>
                <a:cs typeface="Times New Roman" panose="02020603050405020304" pitchFamily="18" charset="0"/>
              </a:rPr>
              <a:t>Показатели подпрограммы «Чистая вода»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64524844"/>
              </p:ext>
            </p:extLst>
          </p:nvPr>
        </p:nvGraphicFramePr>
        <p:xfrm>
          <a:off x="524257" y="1426465"/>
          <a:ext cx="11271502" cy="3291840"/>
        </p:xfrm>
        <a:graphic>
          <a:graphicData uri="http://schemas.openxmlformats.org/drawingml/2006/table">
            <a:tbl>
              <a:tblPr firstRow="1" bandRow="1">
                <a:tableStyleId>{5C22544A-7EE6-4342-B048-85BDC9FD1C3A}</a:tableStyleId>
              </a:tblPr>
              <a:tblGrid>
                <a:gridCol w="3727427">
                  <a:extLst>
                    <a:ext uri="{9D8B030D-6E8A-4147-A177-3AD203B41FA5}">
                      <a16:colId xmlns="" xmlns:a16="http://schemas.microsoft.com/office/drawing/2014/main" val="20000"/>
                    </a:ext>
                  </a:extLst>
                </a:gridCol>
                <a:gridCol w="1655533">
                  <a:extLst>
                    <a:ext uri="{9D8B030D-6E8A-4147-A177-3AD203B41FA5}">
                      <a16:colId xmlns="" xmlns:a16="http://schemas.microsoft.com/office/drawing/2014/main" val="20001"/>
                    </a:ext>
                  </a:extLst>
                </a:gridCol>
                <a:gridCol w="1209431">
                  <a:extLst>
                    <a:ext uri="{9D8B030D-6E8A-4147-A177-3AD203B41FA5}">
                      <a16:colId xmlns="" xmlns:a16="http://schemas.microsoft.com/office/drawing/2014/main" val="20002"/>
                    </a:ext>
                  </a:extLst>
                </a:gridCol>
                <a:gridCol w="1209431">
                  <a:extLst>
                    <a:ext uri="{9D8B030D-6E8A-4147-A177-3AD203B41FA5}">
                      <a16:colId xmlns="" xmlns:a16="http://schemas.microsoft.com/office/drawing/2014/main" val="20006"/>
                    </a:ext>
                  </a:extLst>
                </a:gridCol>
                <a:gridCol w="1140038">
                  <a:extLst>
                    <a:ext uri="{9D8B030D-6E8A-4147-A177-3AD203B41FA5}">
                      <a16:colId xmlns="" xmlns:a16="http://schemas.microsoft.com/office/drawing/2014/main" val="20003"/>
                    </a:ext>
                  </a:extLst>
                </a:gridCol>
                <a:gridCol w="1130124">
                  <a:extLst>
                    <a:ext uri="{9D8B030D-6E8A-4147-A177-3AD203B41FA5}">
                      <a16:colId xmlns="" xmlns:a16="http://schemas.microsoft.com/office/drawing/2014/main" val="20004"/>
                    </a:ext>
                  </a:extLst>
                </a:gridCol>
                <a:gridCol w="1199518">
                  <a:extLst>
                    <a:ext uri="{9D8B030D-6E8A-4147-A177-3AD203B41FA5}">
                      <a16:colId xmlns="" xmlns:a16="http://schemas.microsoft.com/office/drawing/2014/main" val="20005"/>
                    </a:ext>
                  </a:extLst>
                </a:gridCol>
              </a:tblGrid>
              <a:tr h="1112862">
                <a:tc>
                  <a:txBody>
                    <a:bodyPr/>
                    <a:lstStyle/>
                    <a:p>
                      <a:pPr algn="ctr"/>
                      <a:endParaRPr lang="ru-RU" sz="1400" i="1" dirty="0">
                        <a:solidFill>
                          <a:schemeClr val="tx2"/>
                        </a:solidFill>
                        <a:latin typeface="Times New Roman" panose="02020603050405020304" pitchFamily="18" charset="0"/>
                        <a:cs typeface="Times New Roman" panose="02020603050405020304" pitchFamily="18" charset="0"/>
                      </a:endParaRPr>
                    </a:p>
                    <a:p>
                      <a:pPr algn="ctr"/>
                      <a:r>
                        <a:rPr lang="ru-RU" sz="1400" i="1" dirty="0">
                          <a:solidFill>
                            <a:schemeClr val="tx2"/>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273242">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Увеличение доли населения, обеспеченного доброкачественной питьевой водой из централизованных источников водоснабжения</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 показатель </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94</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905736">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созданных и восстановленных ВЗУ, ВНС и станций водоподготовки</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 показатель</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11763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129856" cy="1036320"/>
          </a:xfrm>
        </p:spPr>
        <p:txBody>
          <a:bodyPr>
            <a:normAutofit/>
          </a:bodyPr>
          <a:lstStyle/>
          <a:p>
            <a:pPr algn="ctr"/>
            <a:r>
              <a:rPr lang="ru-RU" sz="2400" i="1" dirty="0">
                <a:solidFill>
                  <a:schemeClr val="tx2"/>
                </a:solidFill>
                <a:latin typeface="Times New Roman" panose="02020603050405020304" pitchFamily="18" charset="0"/>
                <a:cs typeface="Times New Roman" panose="02020603050405020304" pitchFamily="18" charset="0"/>
              </a:rPr>
              <a:t>Показатели подпрограммы «Создание условий для </a:t>
            </a:r>
            <a:br>
              <a:rPr lang="ru-RU" sz="24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обеспечения качественными коммунальными услугами»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002347018"/>
              </p:ext>
            </p:extLst>
          </p:nvPr>
        </p:nvGraphicFramePr>
        <p:xfrm>
          <a:off x="390145" y="1780032"/>
          <a:ext cx="11417048" cy="4796513"/>
        </p:xfrm>
        <a:graphic>
          <a:graphicData uri="http://schemas.openxmlformats.org/drawingml/2006/table">
            <a:tbl>
              <a:tblPr firstRow="1" bandRow="1">
                <a:tableStyleId>{5C22544A-7EE6-4342-B048-85BDC9FD1C3A}</a:tableStyleId>
              </a:tblPr>
              <a:tblGrid>
                <a:gridCol w="3200594">
                  <a:extLst>
                    <a:ext uri="{9D8B030D-6E8A-4147-A177-3AD203B41FA5}">
                      <a16:colId xmlns="" xmlns:a16="http://schemas.microsoft.com/office/drawing/2014/main" val="20000"/>
                    </a:ext>
                  </a:extLst>
                </a:gridCol>
                <a:gridCol w="1605074">
                  <a:extLst>
                    <a:ext uri="{9D8B030D-6E8A-4147-A177-3AD203B41FA5}">
                      <a16:colId xmlns="" xmlns:a16="http://schemas.microsoft.com/office/drawing/2014/main" val="20001"/>
                    </a:ext>
                  </a:extLst>
                </a:gridCol>
                <a:gridCol w="1796155">
                  <a:extLst>
                    <a:ext uri="{9D8B030D-6E8A-4147-A177-3AD203B41FA5}">
                      <a16:colId xmlns="" xmlns:a16="http://schemas.microsoft.com/office/drawing/2014/main" val="20002"/>
                    </a:ext>
                  </a:extLst>
                </a:gridCol>
                <a:gridCol w="1796155">
                  <a:extLst>
                    <a:ext uri="{9D8B030D-6E8A-4147-A177-3AD203B41FA5}">
                      <a16:colId xmlns="" xmlns:a16="http://schemas.microsoft.com/office/drawing/2014/main" val="20006"/>
                    </a:ext>
                  </a:extLst>
                </a:gridCol>
                <a:gridCol w="859862">
                  <a:extLst>
                    <a:ext uri="{9D8B030D-6E8A-4147-A177-3AD203B41FA5}">
                      <a16:colId xmlns="" xmlns:a16="http://schemas.microsoft.com/office/drawing/2014/main" val="20003"/>
                    </a:ext>
                  </a:extLst>
                </a:gridCol>
                <a:gridCol w="1108266">
                  <a:extLst>
                    <a:ext uri="{9D8B030D-6E8A-4147-A177-3AD203B41FA5}">
                      <a16:colId xmlns="" xmlns:a16="http://schemas.microsoft.com/office/drawing/2014/main" val="20004"/>
                    </a:ext>
                  </a:extLst>
                </a:gridCol>
                <a:gridCol w="1050942">
                  <a:extLst>
                    <a:ext uri="{9D8B030D-6E8A-4147-A177-3AD203B41FA5}">
                      <a16:colId xmlns="" xmlns:a16="http://schemas.microsoft.com/office/drawing/2014/main" val="20005"/>
                    </a:ext>
                  </a:extLst>
                </a:gridCol>
              </a:tblGrid>
              <a:tr h="792036">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002663">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созданных и восстановленных объектов коммунальной инфраструктуры</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 показатель</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571074">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Доля актуализированных схем теплоснабжения, водоснабжения, водоотведения, имеющих электронную модель, разработанную в соответствии с единым техническим заданием</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 показатель</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1430740">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Количество созданных и восстановленных объектов инженерной инфраструктуры на территории военных городков МО</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муниципальной программы</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372235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514666" cy="877824"/>
          </a:xfrm>
        </p:spPr>
        <p:txBody>
          <a:bodyPr>
            <a:normAutofit/>
          </a:bodyPr>
          <a:lstStyle/>
          <a:p>
            <a:pPr algn="ctr"/>
            <a:r>
              <a:rPr lang="ru-RU" sz="2400" i="1" dirty="0">
                <a:solidFill>
                  <a:schemeClr val="tx2"/>
                </a:solidFill>
                <a:latin typeface="Times New Roman" panose="02020603050405020304" pitchFamily="18" charset="0"/>
                <a:cs typeface="Times New Roman" panose="02020603050405020304" pitchFamily="18" charset="0"/>
              </a:rPr>
              <a:t>Показатели подпрограммы «Энергосбережения и повышение энергетической эффективности»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59414715"/>
              </p:ext>
            </p:extLst>
          </p:nvPr>
        </p:nvGraphicFramePr>
        <p:xfrm>
          <a:off x="677333" y="1930399"/>
          <a:ext cx="11036510" cy="4092446"/>
        </p:xfrm>
        <a:graphic>
          <a:graphicData uri="http://schemas.openxmlformats.org/drawingml/2006/table">
            <a:tbl>
              <a:tblPr firstRow="1" bandRow="1">
                <a:tableStyleId>{5C22544A-7EE6-4342-B048-85BDC9FD1C3A}</a:tableStyleId>
              </a:tblPr>
              <a:tblGrid>
                <a:gridCol w="5280495">
                  <a:extLst>
                    <a:ext uri="{9D8B030D-6E8A-4147-A177-3AD203B41FA5}">
                      <a16:colId xmlns="" xmlns:a16="http://schemas.microsoft.com/office/drawing/2014/main" val="20000"/>
                    </a:ext>
                  </a:extLst>
                </a:gridCol>
                <a:gridCol w="2045913">
                  <a:extLst>
                    <a:ext uri="{9D8B030D-6E8A-4147-A177-3AD203B41FA5}">
                      <a16:colId xmlns="" xmlns:a16="http://schemas.microsoft.com/office/drawing/2014/main" val="20001"/>
                    </a:ext>
                  </a:extLst>
                </a:gridCol>
                <a:gridCol w="792045">
                  <a:extLst>
                    <a:ext uri="{9D8B030D-6E8A-4147-A177-3AD203B41FA5}">
                      <a16:colId xmlns="" xmlns:a16="http://schemas.microsoft.com/office/drawing/2014/main" val="20002"/>
                    </a:ext>
                  </a:extLst>
                </a:gridCol>
                <a:gridCol w="792045">
                  <a:extLst>
                    <a:ext uri="{9D8B030D-6E8A-4147-A177-3AD203B41FA5}">
                      <a16:colId xmlns="" xmlns:a16="http://schemas.microsoft.com/office/drawing/2014/main" val="20006"/>
                    </a:ext>
                  </a:extLst>
                </a:gridCol>
                <a:gridCol w="635720">
                  <a:extLst>
                    <a:ext uri="{9D8B030D-6E8A-4147-A177-3AD203B41FA5}">
                      <a16:colId xmlns="" xmlns:a16="http://schemas.microsoft.com/office/drawing/2014/main" val="20003"/>
                    </a:ext>
                  </a:extLst>
                </a:gridCol>
                <a:gridCol w="604733">
                  <a:extLst>
                    <a:ext uri="{9D8B030D-6E8A-4147-A177-3AD203B41FA5}">
                      <a16:colId xmlns="" xmlns:a16="http://schemas.microsoft.com/office/drawing/2014/main" val="20004"/>
                    </a:ext>
                  </a:extLst>
                </a:gridCol>
                <a:gridCol w="885559">
                  <a:extLst>
                    <a:ext uri="{9D8B030D-6E8A-4147-A177-3AD203B41FA5}">
                      <a16:colId xmlns="" xmlns:a16="http://schemas.microsoft.com/office/drawing/2014/main" val="20005"/>
                    </a:ext>
                  </a:extLst>
                </a:gridCol>
              </a:tblGrid>
              <a:tr h="653282">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892530">
                <a:tc>
                  <a:txBody>
                    <a:bodyPr/>
                    <a:lstStyle/>
                    <a:p>
                      <a:pPr>
                        <a:lnSpc>
                          <a:spcPct val="115000"/>
                        </a:lnSpc>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 Доля зданий, строений, сооружений муниципальной собственности, соответствующих нормальному уровню энергетической эффективности и выше (А,В,С,</a:t>
                      </a:r>
                      <a:r>
                        <a:rPr lang="en-US"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spcAft>
                          <a:spcPts val="0"/>
                        </a:spcAft>
                      </a:pPr>
                      <a:r>
                        <a:rPr lang="ru-RU" sz="1400" b="0" i="1" kern="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 26</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953546">
                <a:tc>
                  <a:txBody>
                    <a:bodyPr/>
                    <a:lstStyle/>
                    <a:p>
                      <a:pPr>
                        <a:lnSpc>
                          <a:spcPct val="115000"/>
                        </a:lnSpc>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 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spcAft>
                          <a:spcPts val="0"/>
                        </a:spcAft>
                      </a:pPr>
                      <a:r>
                        <a:rPr lang="ru-RU" sz="1400" b="0" i="1" kern="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i="1" kern="15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i="1" kern="15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639542">
                <a:tc>
                  <a:txBody>
                    <a:bodyPr/>
                    <a:lstStyle/>
                    <a:p>
                      <a:pPr fontAlgn="base">
                        <a:lnSpc>
                          <a:spcPct val="115000"/>
                        </a:lnSpc>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 Бережливый учет – оснащенность многоквартирных домов приборами учета</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a:t>
                      </a:r>
                    </a:p>
                  </a:txBody>
                  <a:tcPr marL="39370" marR="39370" marT="64770" marB="64770">
                    <a:solidFill>
                      <a:schemeClr val="accent1">
                        <a:lumMod val="40000"/>
                        <a:lumOff val="60000"/>
                      </a:schemeClr>
                    </a:solidFill>
                  </a:tcPr>
                </a:tc>
                <a:tc>
                  <a:txBody>
                    <a:bodyPr/>
                    <a:lstStyle/>
                    <a:p>
                      <a:pPr algn="ctr" fontAlgn="base">
                        <a:lnSpc>
                          <a:spcPct val="115000"/>
                        </a:lnSpc>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fontAlgn="base">
                        <a:lnSpc>
                          <a:spcPct val="115000"/>
                        </a:lnSpc>
                        <a:spcAft>
                          <a:spcPts val="0"/>
                        </a:spcAft>
                        <a:tabLst>
                          <a:tab pos="2969895" algn="ctr"/>
                          <a:tab pos="5940425" algn="r"/>
                        </a:tabLst>
                      </a:pPr>
                      <a:r>
                        <a:rPr lang="ru-RU" sz="1400" b="0" i="1" kern="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24,5</a:t>
                      </a:r>
                      <a:endPar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fontAlgn="base">
                        <a:lnSpc>
                          <a:spcPct val="115000"/>
                        </a:lnSpc>
                        <a:spcAft>
                          <a:spcPts val="0"/>
                        </a:spcAft>
                        <a:tabLst>
                          <a:tab pos="2969895" algn="ctr"/>
                          <a:tab pos="5940425" algn="r"/>
                        </a:tabLs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43,5</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fontAlgn="base">
                        <a:lnSpc>
                          <a:spcPct val="115000"/>
                        </a:lnSpc>
                        <a:spcAft>
                          <a:spcPts val="0"/>
                        </a:spcAft>
                        <a:tabLst>
                          <a:tab pos="2969895" algn="ctr"/>
                          <a:tab pos="5940425" algn="r"/>
                        </a:tabLs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62,6</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fontAlgn="base">
                        <a:lnSpc>
                          <a:spcPct val="115000"/>
                        </a:lnSpc>
                        <a:spcAft>
                          <a:spcPts val="0"/>
                        </a:spcAft>
                        <a:tabLst>
                          <a:tab pos="2969895" algn="ctr"/>
                          <a:tab pos="5940425" algn="r"/>
                        </a:tabLs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72,6</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953546">
                <a:tc>
                  <a:txBody>
                    <a:bodyPr/>
                    <a:lstStyle/>
                    <a:p>
                      <a:pPr>
                        <a:lnSpc>
                          <a:spcPct val="115000"/>
                        </a:lnSpc>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Доля многоквартирных домов с присвоенными классами </a:t>
                      </a:r>
                      <a:r>
                        <a:rPr lang="ru-RU" sz="1400" i="1" kern="150" dirty="0" err="1">
                          <a:effectLst/>
                          <a:latin typeface="Times New Roman" panose="02020603050405020304" pitchFamily="18" charset="0"/>
                          <a:ea typeface="Times New Roman" panose="02020603050405020304" pitchFamily="18" charset="0"/>
                          <a:cs typeface="Times New Roman" panose="02020603050405020304" pitchFamily="18" charset="0"/>
                        </a:rPr>
                        <a:t>энергоэффективности</a:t>
                      </a: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целевой</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a:t>
                      </a:r>
                    </a:p>
                  </a:txBody>
                  <a:tcPr marL="39370" marR="39370" marT="64770" marB="64770">
                    <a:solidFill>
                      <a:schemeClr val="accent1">
                        <a:lumMod val="40000"/>
                        <a:lumOff val="60000"/>
                      </a:schemeClr>
                    </a:solidFill>
                  </a:tcPr>
                </a:tc>
                <a:tc>
                  <a:txBody>
                    <a:bodyPr/>
                    <a:lstStyle/>
                    <a:p>
                      <a:pPr algn="ctr">
                        <a:lnSpc>
                          <a:spcPct val="150000"/>
                        </a:lnSpc>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spcAft>
                          <a:spcPts val="0"/>
                        </a:spcAft>
                      </a:pPr>
                      <a:r>
                        <a:rPr lang="ru-RU" sz="1400" b="0" i="1" kern="1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43,8</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48,2</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52,5</a:t>
                      </a:r>
                    </a:p>
                  </a:txBody>
                  <a:tcPr marL="39370" marR="39370" marT="64770" marB="64770">
                    <a:solidFill>
                      <a:schemeClr val="accent1">
                        <a:lumMod val="40000"/>
                        <a:lumOff val="60000"/>
                      </a:schemeClr>
                    </a:solidFill>
                  </a:tcPr>
                </a:tc>
                <a:tc>
                  <a:txBody>
                    <a:bodyPr/>
                    <a:lstStyle/>
                    <a:p>
                      <a:pPr algn="ctr">
                        <a:spcAft>
                          <a:spcPts val="0"/>
                        </a:spcAft>
                      </a:pPr>
                      <a:r>
                        <a:rPr lang="ru-RU" sz="1400" i="1" kern="150" dirty="0">
                          <a:effectLst/>
                          <a:latin typeface="Times New Roman" panose="02020603050405020304" pitchFamily="18" charset="0"/>
                          <a:ea typeface="Times New Roman" panose="02020603050405020304" pitchFamily="18" charset="0"/>
                          <a:cs typeface="Times New Roman" panose="02020603050405020304" pitchFamily="18" charset="0"/>
                        </a:rPr>
                        <a:t>55,5</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752039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a:solidFill>
                  <a:schemeClr val="tx2"/>
                </a:solidFill>
                <a:latin typeface="Times New Roman" panose="02020603050405020304" pitchFamily="18" charset="0"/>
                <a:cs typeface="Times New Roman" panose="02020603050405020304" pitchFamily="18" charset="0"/>
              </a:rPr>
              <a:t>Показатели подпрограммы «Развитие газификации»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84364139"/>
              </p:ext>
            </p:extLst>
          </p:nvPr>
        </p:nvGraphicFramePr>
        <p:xfrm>
          <a:off x="524257" y="1877569"/>
          <a:ext cx="11324844" cy="3791710"/>
        </p:xfrm>
        <a:graphic>
          <a:graphicData uri="http://schemas.openxmlformats.org/drawingml/2006/table">
            <a:tbl>
              <a:tblPr firstRow="1" bandRow="1">
                <a:tableStyleId>{5C22544A-7EE6-4342-B048-85BDC9FD1C3A}</a:tableStyleId>
              </a:tblPr>
              <a:tblGrid>
                <a:gridCol w="4838952">
                  <a:extLst>
                    <a:ext uri="{9D8B030D-6E8A-4147-A177-3AD203B41FA5}">
                      <a16:colId xmlns="" xmlns:a16="http://schemas.microsoft.com/office/drawing/2014/main" val="20000"/>
                    </a:ext>
                  </a:extLst>
                </a:gridCol>
                <a:gridCol w="1640150">
                  <a:extLst>
                    <a:ext uri="{9D8B030D-6E8A-4147-A177-3AD203B41FA5}">
                      <a16:colId xmlns="" xmlns:a16="http://schemas.microsoft.com/office/drawing/2014/main" val="20001"/>
                    </a:ext>
                  </a:extLst>
                </a:gridCol>
                <a:gridCol w="1059476">
                  <a:extLst>
                    <a:ext uri="{9D8B030D-6E8A-4147-A177-3AD203B41FA5}">
                      <a16:colId xmlns="" xmlns:a16="http://schemas.microsoft.com/office/drawing/2014/main" val="20002"/>
                    </a:ext>
                  </a:extLst>
                </a:gridCol>
                <a:gridCol w="1059476">
                  <a:extLst>
                    <a:ext uri="{9D8B030D-6E8A-4147-A177-3AD203B41FA5}">
                      <a16:colId xmlns="" xmlns:a16="http://schemas.microsoft.com/office/drawing/2014/main" val="20006"/>
                    </a:ext>
                  </a:extLst>
                </a:gridCol>
                <a:gridCol w="855730">
                  <a:extLst>
                    <a:ext uri="{9D8B030D-6E8A-4147-A177-3AD203B41FA5}">
                      <a16:colId xmlns="" xmlns:a16="http://schemas.microsoft.com/office/drawing/2014/main" val="20003"/>
                    </a:ext>
                  </a:extLst>
                </a:gridCol>
                <a:gridCol w="988164">
                  <a:extLst>
                    <a:ext uri="{9D8B030D-6E8A-4147-A177-3AD203B41FA5}">
                      <a16:colId xmlns="" xmlns:a16="http://schemas.microsoft.com/office/drawing/2014/main" val="20004"/>
                    </a:ext>
                  </a:extLst>
                </a:gridCol>
                <a:gridCol w="882896">
                  <a:extLst>
                    <a:ext uri="{9D8B030D-6E8A-4147-A177-3AD203B41FA5}">
                      <a16:colId xmlns="" xmlns:a16="http://schemas.microsoft.com/office/drawing/2014/main" val="20005"/>
                    </a:ext>
                  </a:extLst>
                </a:gridCol>
              </a:tblGrid>
              <a:tr h="942734">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tx2">
                        <a:lumMod val="20000"/>
                        <a:lumOff val="8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tx2">
                        <a:lumMod val="20000"/>
                        <a:lumOff val="8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tx2">
                        <a:lumMod val="20000"/>
                        <a:lumOff val="8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tx2">
                        <a:lumMod val="20000"/>
                        <a:lumOff val="8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tx2">
                        <a:lumMod val="20000"/>
                        <a:lumOff val="8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tx2">
                        <a:lumMod val="20000"/>
                        <a:lumOff val="8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2022</a:t>
                      </a:r>
                    </a:p>
                  </a:txBody>
                  <a:tcPr>
                    <a:solidFill>
                      <a:schemeClr val="tx2">
                        <a:lumMod val="20000"/>
                        <a:lumOff val="80000"/>
                      </a:schemeClr>
                    </a:solidFill>
                  </a:tcPr>
                </a:tc>
                <a:extLst>
                  <a:ext uri="{0D108BD9-81ED-4DB2-BD59-A6C34878D82A}">
                    <a16:rowId xmlns="" xmlns:a16="http://schemas.microsoft.com/office/drawing/2014/main" val="10000"/>
                  </a:ext>
                </a:extLst>
              </a:tr>
              <a:tr h="1424488">
                <a:tc>
                  <a:txBody>
                    <a:bodyPr/>
                    <a:lstStyle/>
                    <a:p>
                      <a:pPr>
                        <a:lnSpc>
                          <a:spcPct val="115000"/>
                        </a:lnSpc>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cs typeface="Calibri" panose="020F0502020204030204" pitchFamily="34" charset="0"/>
                        </a:rPr>
                        <a:t>Количество построенных газопроводов к населённым пунктам с последующей газификацией</a:t>
                      </a:r>
                      <a:endParaRPr lang="ru-RU" sz="1400" i="1" kern="15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solidFill>
                      <a:schemeClr val="tx2">
                        <a:lumMod val="20000"/>
                        <a:lumOff val="8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муниципальной программы</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extLst>
                  <a:ext uri="{0D108BD9-81ED-4DB2-BD59-A6C34878D82A}">
                    <a16:rowId xmlns="" xmlns:a16="http://schemas.microsoft.com/office/drawing/2014/main" val="10001"/>
                  </a:ext>
                </a:extLst>
              </a:tr>
              <a:tr h="1424488">
                <a:tc>
                  <a:txBody>
                    <a:bodyPr/>
                    <a:lstStyle/>
                    <a:p>
                      <a:pPr>
                        <a:lnSpc>
                          <a:spcPct val="115000"/>
                        </a:lnSpc>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cs typeface="Calibri" panose="020F0502020204030204" pitchFamily="34" charset="0"/>
                        </a:rPr>
                        <a:t>Количество разработанной документации по газификации</a:t>
                      </a:r>
                      <a:endParaRPr lang="ru-RU" sz="1400" i="1" kern="15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endParaRPr>
                    </a:p>
                  </a:txBody>
                  <a:tcPr marL="39370" marR="39370" marT="64770" marB="64770">
                    <a:solidFill>
                      <a:schemeClr val="tx2">
                        <a:lumMod val="20000"/>
                        <a:lumOff val="80000"/>
                      </a:schemeClr>
                    </a:solidFill>
                  </a:tcPr>
                </a:tc>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муниципальной программы</a:t>
                      </a:r>
                      <a:endParaRPr lang="ru-RU" sz="140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Ед.</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1</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tc>
                  <a:txBody>
                    <a:bodyPr/>
                    <a:lstStyle/>
                    <a:p>
                      <a:pPr algn="ctr">
                        <a:spcAft>
                          <a:spcPts val="0"/>
                        </a:spcAft>
                      </a:pPr>
                      <a:r>
                        <a:rPr lang="ru-RU" sz="1400" i="1" kern="150" dirty="0">
                          <a:solidFill>
                            <a:schemeClr val="tx2"/>
                          </a:solidFill>
                          <a:effectLst/>
                          <a:latin typeface="Times New Roman" panose="02020603050405020304" pitchFamily="18" charset="0"/>
                          <a:ea typeface="Times New Roman" panose="02020603050405020304" pitchFamily="18" charset="0"/>
                        </a:rPr>
                        <a:t>0</a:t>
                      </a:r>
                    </a:p>
                  </a:txBody>
                  <a:tcPr marL="39370" marR="39370" marT="64770" marB="64770">
                    <a:solidFill>
                      <a:schemeClr val="tx2">
                        <a:lumMod val="20000"/>
                        <a:lumOff val="8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8497574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 y="-280416"/>
            <a:ext cx="8631936" cy="5937504"/>
          </a:xfrm>
        </p:spPr>
        <p:txBody>
          <a:bodyPr>
            <a:noAutofit/>
          </a:bodyPr>
          <a:lstStyle/>
          <a:p>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400" b="1" i="1" dirty="0">
                <a:solidFill>
                  <a:schemeClr val="tx2"/>
                </a:solidFill>
                <a:latin typeface="Times New Roman" panose="02020603050405020304" pitchFamily="18" charset="0"/>
                <a:cs typeface="Times New Roman" panose="02020603050405020304" pitchFamily="18" charset="0"/>
              </a:rPr>
              <a:t>Муниципальная программа</a:t>
            </a:r>
            <a:br>
              <a:rPr lang="ru-RU" sz="2400" b="1" i="1" dirty="0">
                <a:solidFill>
                  <a:schemeClr val="tx2"/>
                </a:solidFill>
                <a:latin typeface="Times New Roman" panose="02020603050405020304" pitchFamily="18" charset="0"/>
                <a:cs typeface="Times New Roman" panose="02020603050405020304" pitchFamily="18" charset="0"/>
              </a:rPr>
            </a:br>
            <a:r>
              <a:rPr lang="ru-RU" sz="2400" b="1" i="1" dirty="0">
                <a:solidFill>
                  <a:schemeClr val="tx2"/>
                </a:solidFill>
                <a:latin typeface="Times New Roman" panose="02020603050405020304" pitchFamily="18" charset="0"/>
                <a:cs typeface="Times New Roman" panose="02020603050405020304" pitchFamily="18" charset="0"/>
              </a:rPr>
              <a:t> «Предпринимательство»</a:t>
            </a:r>
            <a:br>
              <a:rPr lang="ru-RU" sz="2400" b="1" i="1" dirty="0">
                <a:solidFill>
                  <a:schemeClr val="tx2"/>
                </a:solidFill>
                <a:latin typeface="Times New Roman" panose="02020603050405020304" pitchFamily="18" charset="0"/>
                <a:cs typeface="Times New Roman" panose="02020603050405020304" pitchFamily="18" charset="0"/>
              </a:rPr>
            </a:br>
            <a:r>
              <a:rPr lang="ru-RU" sz="3200" b="1"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i="1" dirty="0">
                <a:solidFill>
                  <a:schemeClr val="tx2"/>
                </a:solidFill>
                <a:latin typeface="Times New Roman" panose="02020603050405020304" pitchFamily="18" charset="0"/>
                <a:cs typeface="Times New Roman" panose="02020603050405020304" pitchFamily="18" charset="0"/>
              </a:rPr>
              <a:t>Подпрограммы:</a:t>
            </a:r>
            <a:br>
              <a:rPr lang="ru-RU" sz="28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 «Инвестиции» </a:t>
            </a:r>
            <a:br>
              <a:rPr lang="ru-RU" sz="24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 « Развитие конкуренции»          </a:t>
            </a:r>
            <a:br>
              <a:rPr lang="ru-RU" sz="24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 «Развитие малого и среднего</a:t>
            </a:r>
            <a:br>
              <a:rPr lang="ru-RU" sz="24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 предпринимательства»                                                                 «Развитие потребительского </a:t>
            </a:r>
            <a:br>
              <a:rPr lang="ru-RU" sz="24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рынка и услуг»</a:t>
            </a:r>
            <a:br>
              <a:rPr lang="ru-RU" sz="2400" i="1" dirty="0">
                <a:solidFill>
                  <a:schemeClr val="tx2"/>
                </a:solidFill>
                <a:latin typeface="Times New Roman" panose="02020603050405020304" pitchFamily="18" charset="0"/>
                <a:cs typeface="Times New Roman" panose="02020603050405020304" pitchFamily="18" charset="0"/>
              </a:rPr>
            </a:br>
            <a:r>
              <a:rPr lang="ru-RU" sz="2400" i="1" dirty="0">
                <a:solidFill>
                  <a:schemeClr val="tx2"/>
                </a:solidFill>
                <a:latin typeface="Times New Roman" panose="02020603050405020304" pitchFamily="18" charset="0"/>
                <a:cs typeface="Times New Roman" panose="02020603050405020304" pitchFamily="18" charset="0"/>
              </a:rPr>
              <a:t>«Обеспечивающая  подпрограмма»</a:t>
            </a:r>
            <a:br>
              <a:rPr lang="ru-RU" sz="2400" i="1" dirty="0">
                <a:solidFill>
                  <a:schemeClr val="tx2"/>
                </a:solidFill>
                <a:latin typeface="Times New Roman" panose="02020603050405020304" pitchFamily="18" charset="0"/>
                <a:cs typeface="Times New Roman" panose="02020603050405020304" pitchFamily="18" charset="0"/>
              </a:rPr>
            </a:br>
            <a:endParaRPr lang="ru-RU" sz="2400" i="1" dirty="0">
              <a:solidFill>
                <a:schemeClr val="tx2"/>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330055801"/>
              </p:ext>
            </p:extLst>
          </p:nvPr>
        </p:nvGraphicFramePr>
        <p:xfrm>
          <a:off x="5303520" y="451104"/>
          <a:ext cx="6705600" cy="6406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49020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4287" y="182879"/>
            <a:ext cx="9746743" cy="621793"/>
          </a:xfrm>
        </p:spPr>
        <p:txBody>
          <a:bodyPr>
            <a:normAutofit/>
          </a:bodyPr>
          <a:lstStyle/>
          <a:p>
            <a:r>
              <a:rPr lang="ru-RU" sz="2400" i="1" dirty="0">
                <a:solidFill>
                  <a:schemeClr val="tx2"/>
                </a:solidFill>
                <a:latin typeface="Times New Roman" panose="02020603050405020304" pitchFamily="18" charset="0"/>
                <a:cs typeface="Times New Roman" panose="02020603050405020304" pitchFamily="18" charset="0"/>
              </a:rPr>
              <a:t>Показатели подпрограммы «Инвестиции»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25167405"/>
              </p:ext>
            </p:extLst>
          </p:nvPr>
        </p:nvGraphicFramePr>
        <p:xfrm>
          <a:off x="140969" y="780288"/>
          <a:ext cx="11910062" cy="5266182"/>
        </p:xfrm>
        <a:graphic>
          <a:graphicData uri="http://schemas.openxmlformats.org/drawingml/2006/table">
            <a:tbl>
              <a:tblPr firstRow="1" bandRow="1">
                <a:tableStyleId>{5C22544A-7EE6-4342-B048-85BDC9FD1C3A}</a:tableStyleId>
              </a:tblPr>
              <a:tblGrid>
                <a:gridCol w="7088887">
                  <a:extLst>
                    <a:ext uri="{9D8B030D-6E8A-4147-A177-3AD203B41FA5}">
                      <a16:colId xmlns="" xmlns:a16="http://schemas.microsoft.com/office/drawing/2014/main" val="20000"/>
                    </a:ext>
                  </a:extLst>
                </a:gridCol>
                <a:gridCol w="1265141">
                  <a:extLst>
                    <a:ext uri="{9D8B030D-6E8A-4147-A177-3AD203B41FA5}">
                      <a16:colId xmlns="" xmlns:a16="http://schemas.microsoft.com/office/drawing/2014/main" val="20001"/>
                    </a:ext>
                  </a:extLst>
                </a:gridCol>
                <a:gridCol w="849202">
                  <a:extLst>
                    <a:ext uri="{9D8B030D-6E8A-4147-A177-3AD203B41FA5}">
                      <a16:colId xmlns="" xmlns:a16="http://schemas.microsoft.com/office/drawing/2014/main" val="20002"/>
                    </a:ext>
                  </a:extLst>
                </a:gridCol>
                <a:gridCol w="849202">
                  <a:extLst>
                    <a:ext uri="{9D8B030D-6E8A-4147-A177-3AD203B41FA5}">
                      <a16:colId xmlns="" xmlns:a16="http://schemas.microsoft.com/office/drawing/2014/main" val="20006"/>
                    </a:ext>
                  </a:extLst>
                </a:gridCol>
                <a:gridCol w="605057">
                  <a:extLst>
                    <a:ext uri="{9D8B030D-6E8A-4147-A177-3AD203B41FA5}">
                      <a16:colId xmlns="" xmlns:a16="http://schemas.microsoft.com/office/drawing/2014/main" val="20003"/>
                    </a:ext>
                  </a:extLst>
                </a:gridCol>
                <a:gridCol w="700592">
                  <a:extLst>
                    <a:ext uri="{9D8B030D-6E8A-4147-A177-3AD203B41FA5}">
                      <a16:colId xmlns="" xmlns:a16="http://schemas.microsoft.com/office/drawing/2014/main" val="20004"/>
                    </a:ext>
                  </a:extLst>
                </a:gridCol>
                <a:gridCol w="551981">
                  <a:extLst>
                    <a:ext uri="{9D8B030D-6E8A-4147-A177-3AD203B41FA5}">
                      <a16:colId xmlns="" xmlns:a16="http://schemas.microsoft.com/office/drawing/2014/main" val="20005"/>
                    </a:ext>
                  </a:extLst>
                </a:gridCol>
              </a:tblGrid>
              <a:tr h="731520">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11992">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Объем инвестиций , привлеченных в основной капитал( без учета бюджетных  инвестиций), на душу населения</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Рейтинг- 50</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Тыс. рублей</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13,68</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13.99</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100" i="1" dirty="0">
                          <a:effectLst/>
                          <a:latin typeface="Calibri" panose="020F0502020204030204" pitchFamily="34" charset="0"/>
                          <a:ea typeface="Times New Roman" panose="02020603050405020304" pitchFamily="18" charset="0"/>
                          <a:cs typeface="Times New Roman" panose="02020603050405020304" pitchFamily="18" charset="0"/>
                        </a:rPr>
                        <a:t>14.43</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14.43</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548640">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 заполняемости многопрофильных индустриальных парков. технологических парков, промышленных площадок индустриальных парков</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20</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20</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595439">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Количество многопрофильных индустриальных парков, технологических парков, промышленных площадок</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Единиц </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396668">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Количество привлеченных резидентов на территории  муниципальных образований Московской области</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576940">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Площадь территории, на которую привлечены новые резиденты</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га</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8,24</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39.2</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40</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r h="396668">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Увеличение среднемесячной заработной платы работников организаций не относящихся  к субъектам малого предпринимательства</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104</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gridSpan="2">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104</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hMerge="1">
                  <a:txBody>
                    <a:bodyPr/>
                    <a:lstStyle/>
                    <a:p>
                      <a:endParaRPr lang="ru-RU"/>
                    </a:p>
                  </a:txBody>
                  <a:tcPr/>
                </a:tc>
                <a:extLst>
                  <a:ext uri="{0D108BD9-81ED-4DB2-BD59-A6C34878D82A}">
                    <a16:rowId xmlns="" xmlns:a16="http://schemas.microsoft.com/office/drawing/2014/main" val="10006"/>
                  </a:ext>
                </a:extLst>
              </a:tr>
              <a:tr h="396668">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высокопроизводительных рабочих мест во внебюджетном секторе</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gridSpan="2">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Указ</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Президента      единиц</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hMerge="1">
                  <a:txBody>
                    <a:bodyPr/>
                    <a:lstStyle/>
                    <a:p>
                      <a:endParaRPr lang="ru-RU" dirty="0"/>
                    </a:p>
                  </a:txBody>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gridSpan="2">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2              2</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hMerge="1">
                  <a:txBody>
                    <a:bodyPr/>
                    <a:lstStyle/>
                    <a:p>
                      <a:endParaRPr lang="ru-RU"/>
                    </a:p>
                  </a:txBody>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ru-RU" sz="11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26512334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6716" y="91441"/>
            <a:ext cx="10698480" cy="1314450"/>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 Развитие  малого и среднего предпринимательства»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27817827"/>
              </p:ext>
            </p:extLst>
          </p:nvPr>
        </p:nvGraphicFramePr>
        <p:xfrm>
          <a:off x="274319" y="1292352"/>
          <a:ext cx="11564111" cy="5318255"/>
        </p:xfrm>
        <a:graphic>
          <a:graphicData uri="http://schemas.openxmlformats.org/drawingml/2006/table">
            <a:tbl>
              <a:tblPr firstRow="1" bandRow="1">
                <a:tableStyleId>{5C22544A-7EE6-4342-B048-85BDC9FD1C3A}</a:tableStyleId>
              </a:tblPr>
              <a:tblGrid>
                <a:gridCol w="7032813">
                  <a:extLst>
                    <a:ext uri="{9D8B030D-6E8A-4147-A177-3AD203B41FA5}">
                      <a16:colId xmlns="" xmlns:a16="http://schemas.microsoft.com/office/drawing/2014/main" val="20000"/>
                    </a:ext>
                  </a:extLst>
                </a:gridCol>
                <a:gridCol w="1249320">
                  <a:extLst>
                    <a:ext uri="{9D8B030D-6E8A-4147-A177-3AD203B41FA5}">
                      <a16:colId xmlns="" xmlns:a16="http://schemas.microsoft.com/office/drawing/2014/main" val="20001"/>
                    </a:ext>
                  </a:extLst>
                </a:gridCol>
                <a:gridCol w="667740">
                  <a:extLst>
                    <a:ext uri="{9D8B030D-6E8A-4147-A177-3AD203B41FA5}">
                      <a16:colId xmlns="" xmlns:a16="http://schemas.microsoft.com/office/drawing/2014/main" val="20002"/>
                    </a:ext>
                  </a:extLst>
                </a:gridCol>
                <a:gridCol w="667740">
                  <a:extLst>
                    <a:ext uri="{9D8B030D-6E8A-4147-A177-3AD203B41FA5}">
                      <a16:colId xmlns="" xmlns:a16="http://schemas.microsoft.com/office/drawing/2014/main" val="20006"/>
                    </a:ext>
                  </a:extLst>
                </a:gridCol>
                <a:gridCol w="678510">
                  <a:extLst>
                    <a:ext uri="{9D8B030D-6E8A-4147-A177-3AD203B41FA5}">
                      <a16:colId xmlns="" xmlns:a16="http://schemas.microsoft.com/office/drawing/2014/main" val="20003"/>
                    </a:ext>
                  </a:extLst>
                </a:gridCol>
                <a:gridCol w="710820">
                  <a:extLst>
                    <a:ext uri="{9D8B030D-6E8A-4147-A177-3AD203B41FA5}">
                      <a16:colId xmlns="" xmlns:a16="http://schemas.microsoft.com/office/drawing/2014/main" val="20004"/>
                    </a:ext>
                  </a:extLst>
                </a:gridCol>
                <a:gridCol w="557168">
                  <a:extLst>
                    <a:ext uri="{9D8B030D-6E8A-4147-A177-3AD203B41FA5}">
                      <a16:colId xmlns="" xmlns:a16="http://schemas.microsoft.com/office/drawing/2014/main" val="20005"/>
                    </a:ext>
                  </a:extLst>
                </a:gridCol>
              </a:tblGrid>
              <a:tr h="624713">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805924">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среднесписочной численности работников </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без внешних совместителей)малых и средних  предприятий в среднесписочной численности работников (без внешних совместителей) всех  предприятий  и организаций</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a:t>
                      </a:r>
                      <a:r>
                        <a:rPr lang="ru-RU" sz="1400" i="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Президента</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18.25</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18.31</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19.0</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19.1</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351804">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Число  МСП в расчете  на 10 тыс. человек населения</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277.16</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277.38</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277.55</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277.59</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351804">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Малый бизнес большого региона.</a:t>
                      </a:r>
                      <a:endParaRPr lang="ru-RU" sz="11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Прирост количества субъектов малого и среднего предпринимательства на 10 тыс. населения</a:t>
                      </a:r>
                      <a:endParaRPr lang="ru-RU" sz="11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Рейтинг-50</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46.5</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46.65</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46.85</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46.87</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351804">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Вновь созданные предприятия МСП в сфере производства или услуг</a:t>
                      </a:r>
                      <a:endParaRPr lang="ru-RU" sz="11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10</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12</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14</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351804">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вновь созданных субъектов МСП участниками проекта</a:t>
                      </a:r>
                      <a:endParaRPr lang="ru-RU" sz="11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Нац. проекта </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Тыс. единиц</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0.003</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0.003</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0.002</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0.002</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r h="351804">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Численность  занятых в сфере малого и среднего предпринимательства, включая индивидуальных предпринимателей за отчетный период(прошедший год)</a:t>
                      </a:r>
                      <a:endParaRPr lang="ru-RU" sz="11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Человек</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1991</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2138</a:t>
                      </a:r>
                      <a:endParaRPr lang="ru-RU" sz="11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2273</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2273</a:t>
                      </a:r>
                      <a:endParaRPr lang="ru-RU" sz="11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7166499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944" y="195072"/>
            <a:ext cx="10899648" cy="1630553"/>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«Управление имуществом и муниципальными финансами» </a:t>
            </a:r>
            <a:br>
              <a:rPr lang="ru-RU" sz="24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Цель программы: повышение эффективности управления имуществом и финансами городского округа  </a:t>
            </a:r>
          </a:p>
        </p:txBody>
      </p:sp>
      <p:graphicFrame>
        <p:nvGraphicFramePr>
          <p:cNvPr id="13" name="Объект 12"/>
          <p:cNvGraphicFramePr>
            <a:graphicFrameLocks noGrp="1"/>
          </p:cNvGraphicFramePr>
          <p:nvPr>
            <p:ph idx="1"/>
            <p:extLst>
              <p:ext uri="{D42A27DB-BD31-4B8C-83A1-F6EECF244321}">
                <p14:modId xmlns:p14="http://schemas.microsoft.com/office/powerpoint/2010/main" val="246165684"/>
              </p:ext>
            </p:extLst>
          </p:nvPr>
        </p:nvGraphicFramePr>
        <p:xfrm>
          <a:off x="308610" y="1825625"/>
          <a:ext cx="11624310" cy="4792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4103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984" y="158496"/>
            <a:ext cx="10241280" cy="1771904"/>
          </a:xfrm>
        </p:spPr>
        <p:txBody>
          <a:bodyPr>
            <a:normAutofit/>
          </a:bodyPr>
          <a:lstStyle/>
          <a:p>
            <a:r>
              <a:rPr lang="ru-RU" sz="2400" b="1" dirty="0">
                <a:solidFill>
                  <a:schemeClr val="tx1"/>
                </a:solidFill>
                <a:latin typeface="Times New Roman" panose="02020603050405020304" pitchFamily="18" charset="0"/>
                <a:cs typeface="Times New Roman" panose="02020603050405020304" pitchFamily="18" charset="0"/>
              </a:rPr>
              <a:t>Показатели подпрограммы «Развитие имущественного комплекса»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062130606"/>
              </p:ext>
            </p:extLst>
          </p:nvPr>
        </p:nvGraphicFramePr>
        <p:xfrm>
          <a:off x="205741" y="719328"/>
          <a:ext cx="11830047" cy="5431499"/>
        </p:xfrm>
        <a:graphic>
          <a:graphicData uri="http://schemas.openxmlformats.org/drawingml/2006/table">
            <a:tbl>
              <a:tblPr firstRow="1" bandRow="1">
                <a:tableStyleId>{5C22544A-7EE6-4342-B048-85BDC9FD1C3A}</a:tableStyleId>
              </a:tblPr>
              <a:tblGrid>
                <a:gridCol w="6686549">
                  <a:extLst>
                    <a:ext uri="{9D8B030D-6E8A-4147-A177-3AD203B41FA5}">
                      <a16:colId xmlns="" xmlns:a16="http://schemas.microsoft.com/office/drawing/2014/main" val="20000"/>
                    </a:ext>
                  </a:extLst>
                </a:gridCol>
                <a:gridCol w="1165160">
                  <a:extLst>
                    <a:ext uri="{9D8B030D-6E8A-4147-A177-3AD203B41FA5}">
                      <a16:colId xmlns="" xmlns:a16="http://schemas.microsoft.com/office/drawing/2014/main" val="20001"/>
                    </a:ext>
                  </a:extLst>
                </a:gridCol>
                <a:gridCol w="965718">
                  <a:extLst>
                    <a:ext uri="{9D8B030D-6E8A-4147-A177-3AD203B41FA5}">
                      <a16:colId xmlns="" xmlns:a16="http://schemas.microsoft.com/office/drawing/2014/main" val="20002"/>
                    </a:ext>
                  </a:extLst>
                </a:gridCol>
                <a:gridCol w="965718">
                  <a:extLst>
                    <a:ext uri="{9D8B030D-6E8A-4147-A177-3AD203B41FA5}">
                      <a16:colId xmlns="" xmlns:a16="http://schemas.microsoft.com/office/drawing/2014/main" val="20006"/>
                    </a:ext>
                  </a:extLst>
                </a:gridCol>
                <a:gridCol w="682301">
                  <a:extLst>
                    <a:ext uri="{9D8B030D-6E8A-4147-A177-3AD203B41FA5}">
                      <a16:colId xmlns="" xmlns:a16="http://schemas.microsoft.com/office/drawing/2014/main" val="20003"/>
                    </a:ext>
                  </a:extLst>
                </a:gridCol>
                <a:gridCol w="724289">
                  <a:extLst>
                    <a:ext uri="{9D8B030D-6E8A-4147-A177-3AD203B41FA5}">
                      <a16:colId xmlns="" xmlns:a16="http://schemas.microsoft.com/office/drawing/2014/main" val="20004"/>
                    </a:ext>
                  </a:extLst>
                </a:gridCol>
                <a:gridCol w="640312">
                  <a:extLst>
                    <a:ext uri="{9D8B030D-6E8A-4147-A177-3AD203B41FA5}">
                      <a16:colId xmlns="" xmlns:a16="http://schemas.microsoft.com/office/drawing/2014/main" val="20005"/>
                    </a:ext>
                  </a:extLst>
                </a:gridCol>
              </a:tblGrid>
              <a:tr h="69494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60000"/>
                        <a:lumOff val="40000"/>
                      </a:schemeClr>
                    </a:solidFill>
                  </a:tcPr>
                </a:tc>
                <a:extLst>
                  <a:ext uri="{0D108BD9-81ED-4DB2-BD59-A6C34878D82A}">
                    <a16:rowId xmlns="" xmlns:a16="http://schemas.microsoft.com/office/drawing/2014/main" val="10000"/>
                  </a:ext>
                </a:extLst>
              </a:tr>
              <a:tr h="435315">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Эффективность работы по взысканию задолженности по арендной плате за земельные участки, государственная собственность на которые не разграничена</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1"/>
                  </a:ext>
                </a:extLst>
              </a:tr>
              <a:tr h="435315">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Эффективность работы по взысканию задолженности по арендной плате за муниципальное имущество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2"/>
                  </a:ext>
                </a:extLst>
              </a:tr>
              <a:tr h="433228">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Поступления средств в бюджет от аренды и продажи земельных участков, государственная собственность на которые не разграничена</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a:t>
                      </a:r>
                    </a:p>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3"/>
                  </a:ext>
                </a:extLst>
              </a:tr>
              <a:tr h="435315">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Поступления средств  от аренды и продажи муниципального имущества</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4"/>
                  </a:ext>
                </a:extLst>
              </a:tr>
              <a:tr h="435315">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Предоставление земельных участков многодетным семьям</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5"/>
                  </a:ext>
                </a:extLst>
              </a:tr>
              <a:tr h="435315">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Проверка использования земель</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6"/>
                  </a:ext>
                </a:extLst>
              </a:tr>
              <a:tr h="652973">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государственных и муниципальных услуг в области земельных отношений, по которым соблюдены регламентные сроки оказания услуг,</a:t>
                      </a:r>
                      <a:r>
                        <a:rPr lang="ru-RU" sz="1400" i="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 общему количеству государственных и муниципальных услуг в области земельных отношений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7"/>
                  </a:ext>
                </a:extLst>
              </a:tr>
              <a:tr h="435315">
                <a:tc>
                  <a:txBody>
                    <a:bodyPr/>
                    <a:lstStyle/>
                    <a:p>
                      <a:pP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Исключение незаконных решений по земле</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Шт.</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60000"/>
                        <a:lumOff val="40000"/>
                      </a:schemeClr>
                    </a:solidFill>
                  </a:tcPr>
                </a:tc>
                <a:extLst>
                  <a:ext uri="{0D108BD9-81ED-4DB2-BD59-A6C34878D82A}">
                    <a16:rowId xmlns="" xmlns:a16="http://schemas.microsoft.com/office/drawing/2014/main" val="10008"/>
                  </a:ext>
                </a:extLst>
              </a:tr>
              <a:tr h="435315">
                <a:tc>
                  <a:txBody>
                    <a:bodyPr/>
                    <a:lstStyle/>
                    <a:p>
                      <a:pP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Доля объектов недвижимого имущества, поставленных на кадастровый учет от выявленных земельных участков с объектами без прав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solidFill>
                      <a:schemeClr val="accent1">
                        <a:lumMod val="60000"/>
                        <a:lumOff val="40000"/>
                      </a:schemeClr>
                    </a:solidFill>
                  </a:tcPr>
                </a:tc>
                <a:extLst>
                  <a:ext uri="{0D108BD9-81ED-4DB2-BD59-A6C34878D82A}">
                    <a16:rowId xmlns="" xmlns:a16="http://schemas.microsoft.com/office/drawing/2014/main" val="10009"/>
                  </a:ext>
                </a:extLst>
              </a:tr>
              <a:tr h="435315">
                <a:tc>
                  <a:txBody>
                    <a:bodyPr/>
                    <a:lstStyle/>
                    <a:p>
                      <a:pP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Прирост земельного налога</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330041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34112"/>
            <a:ext cx="11923776" cy="5723298"/>
          </a:xfrm>
          <a:prstGeom prst="rect">
            <a:avLst/>
          </a:prstGeom>
        </p:spPr>
        <p:txBody>
          <a:bodyPr wrap="square">
            <a:spAutoFit/>
          </a:bodyPr>
          <a:lstStyle/>
          <a:p>
            <a:pPr>
              <a:lnSpc>
                <a:spcPct val="107000"/>
              </a:lnSpc>
              <a:spcAft>
                <a:spcPts val="0"/>
              </a:spcAft>
            </a:pPr>
            <a:r>
              <a:rPr lang="ru-RU" sz="2400" b="1" i="1" dirty="0">
                <a:latin typeface="Times New Roman" panose="02020603050405020304" pitchFamily="18" charset="0"/>
                <a:ea typeface="Calibri" panose="020F0502020204030204" pitchFamily="34" charset="0"/>
                <a:cs typeface="Times New Roman" panose="02020603050405020304" pitchFamily="18" charset="0"/>
              </a:rPr>
              <a:t>Предварительные итоги социально-экономического развития городского округа  </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sz="2400" b="1" i="1" dirty="0">
                <a:latin typeface="Times New Roman" panose="02020603050405020304" pitchFamily="18" charset="0"/>
                <a:ea typeface="Calibri" panose="020F0502020204030204" pitchFamily="34" charset="0"/>
                <a:cs typeface="Times New Roman" panose="02020603050405020304" pitchFamily="18" charset="0"/>
              </a:rPr>
              <a:t>за январь-сентябрь 2020 года и ожидаемые итоги социально-экономического развития  </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Анализ социально-экономического положения городского округа Серебряные Пруды Московской области в январе-сентябре 2020 года показывает следующие изменения:</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I</a:t>
            </a:r>
            <a:r>
              <a:rPr lang="ru-RU" b="1" i="1" dirty="0">
                <a:latin typeface="Times New Roman" panose="02020603050405020304" pitchFamily="18" charset="0"/>
                <a:ea typeface="Calibri" panose="020F0502020204030204" pitchFamily="34" charset="0"/>
                <a:cs typeface="Times New Roman" panose="02020603050405020304" pitchFamily="18" charset="0"/>
              </a:rPr>
              <a:t>. Демографические показатели</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Динамика общей численности населения отражает закономерности в тенденциях формирования его возрастной структуры, естественного воспроизводства и миграционного движения населения, сложившихся в городском округе Серебряные Пруды Московской области.</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Численность населения на 1 января 2020 года составила 23986 человек.</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Стимулирующую роль на показатели рождаемости продолжают оказывать меры поддержки семьям в форме выплаты материнского капитала, пособий.</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Миграционный прирост предположительно будет превалировать над естественным приростом населения, вследствие чего продолжится увеличение численности постоянного населения городского округа.</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2634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588074" cy="926592"/>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«Совершенствование муниципальной службы Московской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47884872"/>
              </p:ext>
            </p:extLst>
          </p:nvPr>
        </p:nvGraphicFramePr>
        <p:xfrm>
          <a:off x="320040" y="1825625"/>
          <a:ext cx="11601450" cy="2038095"/>
        </p:xfrm>
        <a:graphic>
          <a:graphicData uri="http://schemas.openxmlformats.org/drawingml/2006/table">
            <a:tbl>
              <a:tblPr firstRow="1" bandRow="1">
                <a:tableStyleId>{5C22544A-7EE6-4342-B048-85BDC9FD1C3A}</a:tableStyleId>
              </a:tblPr>
              <a:tblGrid>
                <a:gridCol w="4528683">
                  <a:extLst>
                    <a:ext uri="{9D8B030D-6E8A-4147-A177-3AD203B41FA5}">
                      <a16:colId xmlns="" xmlns:a16="http://schemas.microsoft.com/office/drawing/2014/main" val="20000"/>
                    </a:ext>
                  </a:extLst>
                </a:gridCol>
                <a:gridCol w="1826252">
                  <a:extLst>
                    <a:ext uri="{9D8B030D-6E8A-4147-A177-3AD203B41FA5}">
                      <a16:colId xmlns="" xmlns:a16="http://schemas.microsoft.com/office/drawing/2014/main" val="20001"/>
                    </a:ext>
                  </a:extLst>
                </a:gridCol>
                <a:gridCol w="897291">
                  <a:extLst>
                    <a:ext uri="{9D8B030D-6E8A-4147-A177-3AD203B41FA5}">
                      <a16:colId xmlns="" xmlns:a16="http://schemas.microsoft.com/office/drawing/2014/main" val="20002"/>
                    </a:ext>
                  </a:extLst>
                </a:gridCol>
                <a:gridCol w="897291">
                  <a:extLst>
                    <a:ext uri="{9D8B030D-6E8A-4147-A177-3AD203B41FA5}">
                      <a16:colId xmlns="" xmlns:a16="http://schemas.microsoft.com/office/drawing/2014/main" val="20006"/>
                    </a:ext>
                  </a:extLst>
                </a:gridCol>
                <a:gridCol w="1256208">
                  <a:extLst>
                    <a:ext uri="{9D8B030D-6E8A-4147-A177-3AD203B41FA5}">
                      <a16:colId xmlns="" xmlns:a16="http://schemas.microsoft.com/office/drawing/2014/main" val="20003"/>
                    </a:ext>
                  </a:extLst>
                </a:gridCol>
                <a:gridCol w="1002855">
                  <a:extLst>
                    <a:ext uri="{9D8B030D-6E8A-4147-A177-3AD203B41FA5}">
                      <a16:colId xmlns="" xmlns:a16="http://schemas.microsoft.com/office/drawing/2014/main" val="20004"/>
                    </a:ext>
                  </a:extLst>
                </a:gridCol>
                <a:gridCol w="1192870">
                  <a:extLst>
                    <a:ext uri="{9D8B030D-6E8A-4147-A177-3AD203B41FA5}">
                      <a16:colId xmlns="" xmlns:a16="http://schemas.microsoft.com/office/drawing/2014/main" val="20005"/>
                    </a:ext>
                  </a:extLst>
                </a:gridCol>
              </a:tblGrid>
              <a:tr h="445581">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192084">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работников ОМС, прошедших обучение по программам профессиональной подготовки и переподготовки, курсов повышения квалификации, от общего числа работников ОМС</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9272052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039178" cy="755904"/>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«Управление муниципальными финансами»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283290587"/>
              </p:ext>
            </p:extLst>
          </p:nvPr>
        </p:nvGraphicFramePr>
        <p:xfrm>
          <a:off x="308610" y="1520189"/>
          <a:ext cx="11590021" cy="3483866"/>
        </p:xfrm>
        <a:graphic>
          <a:graphicData uri="http://schemas.openxmlformats.org/drawingml/2006/table">
            <a:tbl>
              <a:tblPr firstRow="1" bandRow="1">
                <a:tableStyleId>{5C22544A-7EE6-4342-B048-85BDC9FD1C3A}</a:tableStyleId>
              </a:tblPr>
              <a:tblGrid>
                <a:gridCol w="5349240">
                  <a:extLst>
                    <a:ext uri="{9D8B030D-6E8A-4147-A177-3AD203B41FA5}">
                      <a16:colId xmlns="" xmlns:a16="http://schemas.microsoft.com/office/drawing/2014/main" val="20000"/>
                    </a:ext>
                  </a:extLst>
                </a:gridCol>
                <a:gridCol w="1373177">
                  <a:extLst>
                    <a:ext uri="{9D8B030D-6E8A-4147-A177-3AD203B41FA5}">
                      <a16:colId xmlns="" xmlns:a16="http://schemas.microsoft.com/office/drawing/2014/main" val="20001"/>
                    </a:ext>
                  </a:extLst>
                </a:gridCol>
                <a:gridCol w="1198968">
                  <a:extLst>
                    <a:ext uri="{9D8B030D-6E8A-4147-A177-3AD203B41FA5}">
                      <a16:colId xmlns="" xmlns:a16="http://schemas.microsoft.com/office/drawing/2014/main" val="20002"/>
                    </a:ext>
                  </a:extLst>
                </a:gridCol>
                <a:gridCol w="1198968">
                  <a:extLst>
                    <a:ext uri="{9D8B030D-6E8A-4147-A177-3AD203B41FA5}">
                      <a16:colId xmlns="" xmlns:a16="http://schemas.microsoft.com/office/drawing/2014/main" val="20006"/>
                    </a:ext>
                  </a:extLst>
                </a:gridCol>
                <a:gridCol w="707083">
                  <a:extLst>
                    <a:ext uri="{9D8B030D-6E8A-4147-A177-3AD203B41FA5}">
                      <a16:colId xmlns="" xmlns:a16="http://schemas.microsoft.com/office/drawing/2014/main" val="20003"/>
                    </a:ext>
                  </a:extLst>
                </a:gridCol>
                <a:gridCol w="871045">
                  <a:extLst>
                    <a:ext uri="{9D8B030D-6E8A-4147-A177-3AD203B41FA5}">
                      <a16:colId xmlns="" xmlns:a16="http://schemas.microsoft.com/office/drawing/2014/main" val="20004"/>
                    </a:ext>
                  </a:extLst>
                </a:gridCol>
                <a:gridCol w="891540">
                  <a:extLst>
                    <a:ext uri="{9D8B030D-6E8A-4147-A177-3AD203B41FA5}">
                      <a16:colId xmlns="" xmlns:a16="http://schemas.microsoft.com/office/drawing/2014/main" val="20005"/>
                    </a:ext>
                  </a:extLst>
                </a:gridCol>
              </a:tblGrid>
              <a:tr h="77299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90047">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Ежегодный прирост налоговых и неналоговых доходов бюджета городского округа в отчетном финансовом году к поступлениям в году, предшествующем отчетному финансовому году</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МП</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u="sng">
                          <a:effectLst/>
                          <a:latin typeface="Times New Roman" panose="02020603050405020304" pitchFamily="18" charset="0"/>
                          <a:ea typeface="Times New Roman" panose="02020603050405020304" pitchFamily="18" charset="0"/>
                          <a:cs typeface="Times New Roman" panose="02020603050405020304" pitchFamily="18" charset="0"/>
                        </a:rPr>
                        <a:t>&gt;</a:t>
                      </a: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u="sng">
                          <a:effectLst/>
                          <a:latin typeface="Times New Roman" panose="02020603050405020304" pitchFamily="18" charset="0"/>
                          <a:ea typeface="Times New Roman" panose="02020603050405020304" pitchFamily="18" charset="0"/>
                          <a:cs typeface="Times New Roman" panose="02020603050405020304" pitchFamily="18" charset="0"/>
                        </a:rPr>
                        <a:t>&gt;</a:t>
                      </a: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651510">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индикаторов качества управления муниципальными финансами в городском округе, соответствующих первой степени качества управления муниципальными финансами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МП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 </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85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85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90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391865">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нормативам отчислений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МП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US" sz="1400" b="0"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&lt;</a:t>
                      </a: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50</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en-US" sz="1400" i="1" u="sng" dirty="0">
                          <a:effectLst/>
                          <a:latin typeface="Times New Roman" panose="02020603050405020304" pitchFamily="18" charset="0"/>
                          <a:ea typeface="Times New Roman" panose="02020603050405020304" pitchFamily="18" charset="0"/>
                          <a:cs typeface="Times New Roman" panose="02020603050405020304" pitchFamily="18" charset="0"/>
                        </a:rPr>
                        <a:t> &lt;</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50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u="sng" dirty="0">
                          <a:effectLst/>
                          <a:latin typeface="Times New Roman" panose="02020603050405020304" pitchFamily="18" charset="0"/>
                          <a:ea typeface="Times New Roman" panose="02020603050405020304" pitchFamily="18" charset="0"/>
                          <a:cs typeface="Times New Roman" panose="02020603050405020304" pitchFamily="18" charset="0"/>
                        </a:rPr>
                        <a:t>&lt;</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50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u="sng" dirty="0">
                          <a:effectLst/>
                          <a:latin typeface="Times New Roman" panose="02020603050405020304" pitchFamily="18" charset="0"/>
                          <a:ea typeface="Times New Roman" panose="02020603050405020304" pitchFamily="18" charset="0"/>
                          <a:cs typeface="Times New Roman" panose="02020603050405020304" pitchFamily="18" charset="0"/>
                        </a:rPr>
                        <a:t>&lt;</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50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391865">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просроченной кредиторской задолженности в расходах  бюджета городского округа</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МП</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89446978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19570"/>
            <a:ext cx="10978218" cy="1011936"/>
          </a:xfrm>
        </p:spPr>
        <p:txBody>
          <a:bodyPr>
            <a:noAutofit/>
          </a:bodyPr>
          <a:lstStyle/>
          <a:p>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br>
              <a:rPr lang="ru-RU" sz="2400" b="1" i="1" dirty="0">
                <a:solidFill>
                  <a:schemeClr val="tx1"/>
                </a:solidFill>
                <a:latin typeface="Times New Roman" panose="02020603050405020304" pitchFamily="18" charset="0"/>
                <a:cs typeface="Times New Roman" panose="02020603050405020304" pitchFamily="18" charset="0"/>
              </a:rPr>
            </a:br>
            <a:endParaRPr lang="ru-RU" sz="2400" b="1" i="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4560764"/>
              </p:ext>
            </p:extLst>
          </p:nvPr>
        </p:nvGraphicFramePr>
        <p:xfrm>
          <a:off x="170688" y="243840"/>
          <a:ext cx="12021313" cy="6614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96184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 y="1"/>
            <a:ext cx="12275820" cy="1554479"/>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системы информирования населения о деятельности органов местного самоуправления Московской области, создание доступной современной </a:t>
            </a:r>
            <a:r>
              <a:rPr lang="ru-RU" sz="2400" i="1" dirty="0" err="1">
                <a:solidFill>
                  <a:schemeClr val="tx1"/>
                </a:solidFill>
                <a:latin typeface="Times New Roman" panose="02020603050405020304" pitchFamily="18" charset="0"/>
                <a:cs typeface="Times New Roman" panose="02020603050405020304" pitchFamily="18" charset="0"/>
              </a:rPr>
              <a:t>медиасреды</a:t>
            </a:r>
            <a:r>
              <a:rPr lang="ru-RU" sz="2400" i="1" dirty="0">
                <a:solidFill>
                  <a:schemeClr val="tx1"/>
                </a:solidFill>
                <a:latin typeface="Times New Roman" panose="02020603050405020304" pitchFamily="18" charset="0"/>
                <a:cs typeface="Times New Roman" panose="02020603050405020304" pitchFamily="18" charset="0"/>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58092507"/>
              </p:ext>
            </p:extLst>
          </p:nvPr>
        </p:nvGraphicFramePr>
        <p:xfrm>
          <a:off x="304799" y="1299042"/>
          <a:ext cx="11570209" cy="4030087"/>
        </p:xfrm>
        <a:graphic>
          <a:graphicData uri="http://schemas.openxmlformats.org/drawingml/2006/table">
            <a:tbl>
              <a:tblPr firstRow="1" bandRow="1">
                <a:tableStyleId>{5C22544A-7EE6-4342-B048-85BDC9FD1C3A}</a:tableStyleId>
              </a:tblPr>
              <a:tblGrid>
                <a:gridCol w="6791017">
                  <a:extLst>
                    <a:ext uri="{9D8B030D-6E8A-4147-A177-3AD203B41FA5}">
                      <a16:colId xmlns="" xmlns:a16="http://schemas.microsoft.com/office/drawing/2014/main" val="20000"/>
                    </a:ext>
                  </a:extLst>
                </a:gridCol>
                <a:gridCol w="1362944">
                  <a:extLst>
                    <a:ext uri="{9D8B030D-6E8A-4147-A177-3AD203B41FA5}">
                      <a16:colId xmlns="" xmlns:a16="http://schemas.microsoft.com/office/drawing/2014/main" val="20001"/>
                    </a:ext>
                  </a:extLst>
                </a:gridCol>
                <a:gridCol w="782211">
                  <a:extLst>
                    <a:ext uri="{9D8B030D-6E8A-4147-A177-3AD203B41FA5}">
                      <a16:colId xmlns="" xmlns:a16="http://schemas.microsoft.com/office/drawing/2014/main" val="20002"/>
                    </a:ext>
                  </a:extLst>
                </a:gridCol>
                <a:gridCol w="779732">
                  <a:extLst>
                    <a:ext uri="{9D8B030D-6E8A-4147-A177-3AD203B41FA5}">
                      <a16:colId xmlns="" xmlns:a16="http://schemas.microsoft.com/office/drawing/2014/main" val="20006"/>
                    </a:ext>
                  </a:extLst>
                </a:gridCol>
                <a:gridCol w="563463">
                  <a:extLst>
                    <a:ext uri="{9D8B030D-6E8A-4147-A177-3AD203B41FA5}">
                      <a16:colId xmlns="" xmlns:a16="http://schemas.microsoft.com/office/drawing/2014/main" val="20003"/>
                    </a:ext>
                  </a:extLst>
                </a:gridCol>
                <a:gridCol w="706889">
                  <a:extLst>
                    <a:ext uri="{9D8B030D-6E8A-4147-A177-3AD203B41FA5}">
                      <a16:colId xmlns="" xmlns:a16="http://schemas.microsoft.com/office/drawing/2014/main" val="20004"/>
                    </a:ext>
                  </a:extLst>
                </a:gridCol>
                <a:gridCol w="583953">
                  <a:extLst>
                    <a:ext uri="{9D8B030D-6E8A-4147-A177-3AD203B41FA5}">
                      <a16:colId xmlns="" xmlns:a16="http://schemas.microsoft.com/office/drawing/2014/main" val="20005"/>
                    </a:ext>
                  </a:extLst>
                </a:gridCol>
              </a:tblGrid>
              <a:tr h="1110906">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796019">
                <a:tc>
                  <a:txBody>
                    <a:bodyPr/>
                    <a:lstStyle/>
                    <a:p>
                      <a:pPr algn="just">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Информирование населения в средствах массовой информации</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Приоритетный </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157,22</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193,39</a:t>
                      </a:r>
                    </a:p>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209,57</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220,47</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481132">
                <a:tc>
                  <a:txBody>
                    <a:bodyPr/>
                    <a:lstStyle/>
                    <a:p>
                      <a:pPr algn="just">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Уровень информированности населения в социальных сетях</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Приоритетный </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балл</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796019">
                <a:tc>
                  <a:txBody>
                    <a:bodyPr/>
                    <a:lstStyle/>
                    <a:p>
                      <a:pP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Наличие незаконных рекламных конструкций, установленных на территории муниципального образования</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Приоритетный </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796019">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Наличие задолженности в</a:t>
                      </a:r>
                      <a:r>
                        <a:rPr lang="ru-RU" sz="1400" i="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муниципальный бюджет по платежам за установку и эксплуатацию рекламных конструкций</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Приоритетный </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0771198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 y="414528"/>
            <a:ext cx="11700508" cy="950976"/>
          </a:xfrm>
        </p:spPr>
        <p:txBody>
          <a:bodyPr>
            <a:normAutofit fontScale="90000"/>
          </a:bodyPr>
          <a:lstStyle/>
          <a:p>
            <a:pPr algn="ctr"/>
            <a:r>
              <a:rPr lang="ru-RU" sz="2700" i="1" dirty="0">
                <a:solidFill>
                  <a:schemeClr val="tx1"/>
                </a:solidFill>
                <a:latin typeface="Times New Roman" panose="02020603050405020304" pitchFamily="18" charset="0"/>
                <a:cs typeface="Times New Roman" panose="02020603050405020304" pitchFamily="18" charset="0"/>
              </a:rPr>
              <a:t>Показатели подпрограммы «Молодежь городского округа Серебряные Пруды Московской области»</a:t>
            </a:r>
            <a:br>
              <a:rPr lang="ru-RU" sz="2700" i="1" dirty="0">
                <a:solidFill>
                  <a:schemeClr val="tx1"/>
                </a:solidFill>
                <a:latin typeface="Times New Roman" panose="02020603050405020304" pitchFamily="18" charset="0"/>
                <a:cs typeface="Times New Roman" panose="02020603050405020304" pitchFamily="18" charset="0"/>
              </a:rPr>
            </a:br>
            <a:r>
              <a:rPr lang="ru-RU" sz="2400" dirty="0"/>
              <a:t> </a:t>
            </a:r>
            <a:br>
              <a:rPr lang="ru-RU" sz="2400" dirty="0"/>
            </a:br>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96654052"/>
              </p:ext>
            </p:extLst>
          </p:nvPr>
        </p:nvGraphicFramePr>
        <p:xfrm>
          <a:off x="342900" y="1690689"/>
          <a:ext cx="11601448" cy="2763974"/>
        </p:xfrm>
        <a:graphic>
          <a:graphicData uri="http://schemas.openxmlformats.org/drawingml/2006/table">
            <a:tbl>
              <a:tblPr firstRow="1" bandRow="1">
                <a:tableStyleId>{5C22544A-7EE6-4342-B048-85BDC9FD1C3A}</a:tableStyleId>
              </a:tblPr>
              <a:tblGrid>
                <a:gridCol w="3504240">
                  <a:extLst>
                    <a:ext uri="{9D8B030D-6E8A-4147-A177-3AD203B41FA5}">
                      <a16:colId xmlns="" xmlns:a16="http://schemas.microsoft.com/office/drawing/2014/main" val="20000"/>
                    </a:ext>
                  </a:extLst>
                </a:gridCol>
                <a:gridCol w="1963915">
                  <a:extLst>
                    <a:ext uri="{9D8B030D-6E8A-4147-A177-3AD203B41FA5}">
                      <a16:colId xmlns="" xmlns:a16="http://schemas.microsoft.com/office/drawing/2014/main" val="20001"/>
                    </a:ext>
                  </a:extLst>
                </a:gridCol>
                <a:gridCol w="1270768">
                  <a:extLst>
                    <a:ext uri="{9D8B030D-6E8A-4147-A177-3AD203B41FA5}">
                      <a16:colId xmlns="" xmlns:a16="http://schemas.microsoft.com/office/drawing/2014/main" val="20002"/>
                    </a:ext>
                  </a:extLst>
                </a:gridCol>
                <a:gridCol w="1270768">
                  <a:extLst>
                    <a:ext uri="{9D8B030D-6E8A-4147-A177-3AD203B41FA5}">
                      <a16:colId xmlns="" xmlns:a16="http://schemas.microsoft.com/office/drawing/2014/main" val="20006"/>
                    </a:ext>
                  </a:extLst>
                </a:gridCol>
                <a:gridCol w="1134239">
                  <a:extLst>
                    <a:ext uri="{9D8B030D-6E8A-4147-A177-3AD203B41FA5}">
                      <a16:colId xmlns="" xmlns:a16="http://schemas.microsoft.com/office/drawing/2014/main" val="20003"/>
                    </a:ext>
                  </a:extLst>
                </a:gridCol>
                <a:gridCol w="1228759">
                  <a:extLst>
                    <a:ext uri="{9D8B030D-6E8A-4147-A177-3AD203B41FA5}">
                      <a16:colId xmlns="" xmlns:a16="http://schemas.microsoft.com/office/drawing/2014/main" val="20004"/>
                    </a:ext>
                  </a:extLst>
                </a:gridCol>
                <a:gridCol w="1228759">
                  <a:extLst>
                    <a:ext uri="{9D8B030D-6E8A-4147-A177-3AD203B41FA5}">
                      <a16:colId xmlns="" xmlns:a16="http://schemas.microsoft.com/office/drawing/2014/main" val="20005"/>
                    </a:ext>
                  </a:extLst>
                </a:gridCol>
              </a:tblGrid>
              <a:tr h="694877">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977722">
                <a:tc>
                  <a:txBody>
                    <a:bodyPr/>
                    <a:lstStyle/>
                    <a:p>
                      <a:pPr>
                        <a:lnSpc>
                          <a:spcPct val="115000"/>
                        </a:lnSpc>
                        <a:spcAft>
                          <a:spcPts val="0"/>
                        </a:spcAft>
                      </a:pP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Доля граждан, вовлеченных в</a:t>
                      </a:r>
                      <a:b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добровольческую </a:t>
                      </a:r>
                      <a:b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деятельность</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15000"/>
                        </a:lnSpc>
                        <a:spcAft>
                          <a:spcPts val="1000"/>
                        </a:spcAft>
                      </a:pPr>
                      <a:r>
                        <a:rPr lang="ru-RU" sz="1400" i="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16,0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1000"/>
                        </a:spcAft>
                      </a:pPr>
                      <a:r>
                        <a:rPr lang="ru-RU" sz="1400" i="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17,0</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1000"/>
                        </a:spcAft>
                      </a:pPr>
                      <a:r>
                        <a:rPr lang="ru-RU" sz="1400" i="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1000"/>
                        </a:spcAft>
                      </a:pPr>
                      <a:r>
                        <a:rPr lang="ru-RU" sz="1400" i="1">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ru-RU" sz="1400" i="1">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511483">
                <a:tc>
                  <a:txBody>
                    <a:bodyPr/>
                    <a:lstStyle/>
                    <a:p>
                      <a:pPr>
                        <a:lnSpc>
                          <a:spcPct val="115000"/>
                        </a:lnSpc>
                        <a:spcAft>
                          <a:spcPts val="0"/>
                        </a:spcAft>
                      </a:pP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Доля молодежи, задействованной в </a:t>
                      </a:r>
                      <a:b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мероприятиях по вовлечению в </a:t>
                      </a:r>
                      <a:b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творческую деятельность, от общего</a:t>
                      </a:r>
                      <a:b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400" i="1" dirty="0">
                          <a:solidFill>
                            <a:srgbClr val="262626"/>
                          </a:solidFill>
                          <a:effectLst/>
                          <a:latin typeface="Times New Roman" panose="02020603050405020304" pitchFamily="18" charset="0"/>
                          <a:ea typeface="Calibri" panose="020F0502020204030204" pitchFamily="34" charset="0"/>
                          <a:cs typeface="Times New Roman" panose="02020603050405020304" pitchFamily="18" charset="0"/>
                        </a:rPr>
                        <a:t>числа молодёжи Московской области</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33,0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39,0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2807430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304" y="207265"/>
            <a:ext cx="12167616" cy="1926335"/>
          </a:xfrm>
        </p:spPr>
        <p:txBody>
          <a:bodyPr>
            <a:normAutofit fontScale="90000"/>
          </a:bodyPr>
          <a:lstStyle/>
          <a:p>
            <a:pPr algn="ctr"/>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«Развитие и функционирование дорожно-транспортного комплекса» </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Цели программы: </a:t>
            </a:r>
            <a:br>
              <a:rPr lang="ru-RU" sz="2200"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-повышение доступности и качества транспортных услуг для населения;</a:t>
            </a:r>
            <a:br>
              <a:rPr lang="ru-RU" sz="2200"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-развитие современной и эффективной транспортной инфраструктуры;</a:t>
            </a:r>
            <a:br>
              <a:rPr lang="ru-RU" sz="2200"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-повышение безопасности дорожно-транспортного комплекса.</a:t>
            </a:r>
            <a:br>
              <a:rPr lang="ru-RU" sz="2200"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
            </a:r>
            <a:br>
              <a:rPr lang="ru-RU" sz="2200" i="1" dirty="0">
                <a:solidFill>
                  <a:schemeClr val="tx1"/>
                </a:solidFill>
                <a:latin typeface="Times New Roman" panose="02020603050405020304" pitchFamily="18" charset="0"/>
                <a:cs typeface="Times New Roman" panose="02020603050405020304" pitchFamily="18" charset="0"/>
              </a:rPr>
            </a:br>
            <a:endParaRPr lang="ru-RU" sz="2200" i="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2120122454"/>
              </p:ext>
            </p:extLst>
          </p:nvPr>
        </p:nvGraphicFramePr>
        <p:xfrm>
          <a:off x="838200" y="2446020"/>
          <a:ext cx="10911840" cy="41948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40007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1267015" cy="743712"/>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«Пассажирский транспорт общего пользования»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73967419"/>
              </p:ext>
            </p:extLst>
          </p:nvPr>
        </p:nvGraphicFramePr>
        <p:xfrm>
          <a:off x="342900" y="1690689"/>
          <a:ext cx="11601448" cy="2307387"/>
        </p:xfrm>
        <a:graphic>
          <a:graphicData uri="http://schemas.openxmlformats.org/drawingml/2006/table">
            <a:tbl>
              <a:tblPr firstRow="1" bandRow="1">
                <a:tableStyleId>{5C22544A-7EE6-4342-B048-85BDC9FD1C3A}</a:tableStyleId>
              </a:tblPr>
              <a:tblGrid>
                <a:gridCol w="3504240">
                  <a:extLst>
                    <a:ext uri="{9D8B030D-6E8A-4147-A177-3AD203B41FA5}">
                      <a16:colId xmlns="" xmlns:a16="http://schemas.microsoft.com/office/drawing/2014/main" val="20000"/>
                    </a:ext>
                  </a:extLst>
                </a:gridCol>
                <a:gridCol w="1963915">
                  <a:extLst>
                    <a:ext uri="{9D8B030D-6E8A-4147-A177-3AD203B41FA5}">
                      <a16:colId xmlns="" xmlns:a16="http://schemas.microsoft.com/office/drawing/2014/main" val="20001"/>
                    </a:ext>
                  </a:extLst>
                </a:gridCol>
                <a:gridCol w="1270768">
                  <a:extLst>
                    <a:ext uri="{9D8B030D-6E8A-4147-A177-3AD203B41FA5}">
                      <a16:colId xmlns="" xmlns:a16="http://schemas.microsoft.com/office/drawing/2014/main" val="20002"/>
                    </a:ext>
                  </a:extLst>
                </a:gridCol>
                <a:gridCol w="1270768">
                  <a:extLst>
                    <a:ext uri="{9D8B030D-6E8A-4147-A177-3AD203B41FA5}">
                      <a16:colId xmlns="" xmlns:a16="http://schemas.microsoft.com/office/drawing/2014/main" val="20006"/>
                    </a:ext>
                  </a:extLst>
                </a:gridCol>
                <a:gridCol w="1134239">
                  <a:extLst>
                    <a:ext uri="{9D8B030D-6E8A-4147-A177-3AD203B41FA5}">
                      <a16:colId xmlns="" xmlns:a16="http://schemas.microsoft.com/office/drawing/2014/main" val="20003"/>
                    </a:ext>
                  </a:extLst>
                </a:gridCol>
                <a:gridCol w="1228759">
                  <a:extLst>
                    <a:ext uri="{9D8B030D-6E8A-4147-A177-3AD203B41FA5}">
                      <a16:colId xmlns="" xmlns:a16="http://schemas.microsoft.com/office/drawing/2014/main" val="20004"/>
                    </a:ext>
                  </a:extLst>
                </a:gridCol>
                <a:gridCol w="1228759">
                  <a:extLst>
                    <a:ext uri="{9D8B030D-6E8A-4147-A177-3AD203B41FA5}">
                      <a16:colId xmlns="" xmlns:a16="http://schemas.microsoft.com/office/drawing/2014/main" val="20005"/>
                    </a:ext>
                  </a:extLst>
                </a:gridCol>
              </a:tblGrid>
              <a:tr h="694877">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977722">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поездок, оплаченных посредством безналичных расчётов, в общем количестве оплаченных пассажирами поездок на конец года</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 </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511483">
                <a:tc>
                  <a:txBody>
                    <a:bodyPr/>
                    <a:lstStyle/>
                    <a:p>
                      <a:pP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Соблюдение расписания на автобусных маршрутах</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2305656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5974" y="620713"/>
            <a:ext cx="9600522" cy="785176"/>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«Дороги Подмосковья»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18192442"/>
              </p:ext>
            </p:extLst>
          </p:nvPr>
        </p:nvGraphicFramePr>
        <p:xfrm>
          <a:off x="445769" y="1405889"/>
          <a:ext cx="11361421" cy="4948149"/>
        </p:xfrm>
        <a:graphic>
          <a:graphicData uri="http://schemas.openxmlformats.org/drawingml/2006/table">
            <a:tbl>
              <a:tblPr firstRow="1" bandRow="1">
                <a:tableStyleId>{5C22544A-7EE6-4342-B048-85BDC9FD1C3A}</a:tableStyleId>
              </a:tblPr>
              <a:tblGrid>
                <a:gridCol w="4737344">
                  <a:extLst>
                    <a:ext uri="{9D8B030D-6E8A-4147-A177-3AD203B41FA5}">
                      <a16:colId xmlns="" xmlns:a16="http://schemas.microsoft.com/office/drawing/2014/main" val="20000"/>
                    </a:ext>
                  </a:extLst>
                </a:gridCol>
                <a:gridCol w="1261241">
                  <a:extLst>
                    <a:ext uri="{9D8B030D-6E8A-4147-A177-3AD203B41FA5}">
                      <a16:colId xmlns="" xmlns:a16="http://schemas.microsoft.com/office/drawing/2014/main" val="20001"/>
                    </a:ext>
                  </a:extLst>
                </a:gridCol>
                <a:gridCol w="1097176">
                  <a:extLst>
                    <a:ext uri="{9D8B030D-6E8A-4147-A177-3AD203B41FA5}">
                      <a16:colId xmlns="" xmlns:a16="http://schemas.microsoft.com/office/drawing/2014/main" val="20002"/>
                    </a:ext>
                  </a:extLst>
                </a:gridCol>
                <a:gridCol w="1097176">
                  <a:extLst>
                    <a:ext uri="{9D8B030D-6E8A-4147-A177-3AD203B41FA5}">
                      <a16:colId xmlns="" xmlns:a16="http://schemas.microsoft.com/office/drawing/2014/main" val="20006"/>
                    </a:ext>
                  </a:extLst>
                </a:gridCol>
                <a:gridCol w="1363781">
                  <a:extLst>
                    <a:ext uri="{9D8B030D-6E8A-4147-A177-3AD203B41FA5}">
                      <a16:colId xmlns="" xmlns:a16="http://schemas.microsoft.com/office/drawing/2014/main" val="20003"/>
                    </a:ext>
                  </a:extLst>
                </a:gridCol>
                <a:gridCol w="1004891">
                  <a:extLst>
                    <a:ext uri="{9D8B030D-6E8A-4147-A177-3AD203B41FA5}">
                      <a16:colId xmlns="" xmlns:a16="http://schemas.microsoft.com/office/drawing/2014/main" val="20004"/>
                    </a:ext>
                  </a:extLst>
                </a:gridCol>
                <a:gridCol w="799812">
                  <a:extLst>
                    <a:ext uri="{9D8B030D-6E8A-4147-A177-3AD203B41FA5}">
                      <a16:colId xmlns="" xmlns:a16="http://schemas.microsoft.com/office/drawing/2014/main" val="20005"/>
                    </a:ext>
                  </a:extLst>
                </a:gridCol>
              </a:tblGrid>
              <a:tr h="596895">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074264">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Объёмы ввода в эксплуатацию после строительства и реконструкции автомобильных дорог общего пользования местного значения (при наличии объектов в программе)</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 / </a:t>
                      </a:r>
                      <a:r>
                        <a:rPr lang="ru-RU" sz="1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пог.м</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878721">
                <a:tc>
                  <a:txBody>
                    <a:bodyPr/>
                    <a:lstStyle/>
                    <a:p>
                      <a:pP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Ремонт (капитальный ремонт) сети автомобильных дорог общего пользования местного значения (оценивается на конец года)</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a:t>
                      </a:r>
                      <a:r>
                        <a:rPr lang="ru-RU" sz="1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тыс.кв.м</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7/41</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7/41</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7/41</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7/41</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878721">
                <a:tc>
                  <a:txBody>
                    <a:bodyPr/>
                    <a:lstStyle/>
                    <a:p>
                      <a:pP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ДТП. Снижение смертности от дорожно-транспортных происшествий: на дорогах федерального значения, на дорогах регионального значения, на дорогах муниципального значения, на частных дорогах, количество погибших на 100 тыс. населения</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чел./100 тыс. населения</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8,4</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8,4</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8,4</a:t>
                      </a:r>
                    </a:p>
                  </a:txBody>
                  <a:tcPr marL="68580" marR="68580" marT="0" marB="0">
                    <a:solidFill>
                      <a:schemeClr val="accent1">
                        <a:lumMod val="40000"/>
                        <a:lumOff val="60000"/>
                      </a:schemeClr>
                    </a:solidFill>
                  </a:tcPr>
                </a:tc>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8,4</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1241645">
                <a:tc>
                  <a:txBody>
                    <a:bodyPr/>
                    <a:lstStyle/>
                    <a:p>
                      <a:pP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Объёмы ввода в эксплуатацию после строительства и реконструкции автомобильных дорог общего пользования местного значения (при наличии объектов в программе)</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 / </a:t>
                      </a:r>
                      <a:r>
                        <a:rPr lang="ru-RU" sz="1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пог.м</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r>
                        <a:rPr lang="ru-RU" sz="1400" b="0" i="1" dirty="0">
                          <a:solidFill>
                            <a:schemeClr val="tx1"/>
                          </a:solidFill>
                          <a:latin typeface="Times New Roman" panose="02020603050405020304" pitchFamily="18" charset="0"/>
                          <a:cs typeface="Times New Roman" panose="02020603050405020304" pitchFamily="18" charset="0"/>
                        </a:rPr>
                        <a:t>25</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25</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25</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25</a:t>
                      </a:r>
                    </a:p>
                  </a:txBody>
                  <a:tcPr>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0055546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770954" cy="1633728"/>
          </a:xfrm>
        </p:spPr>
        <p:txBody>
          <a:bodyPr>
            <a:normAutofit fontScale="90000"/>
          </a:bodyPr>
          <a:lstStyle/>
          <a:p>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«Цифровое муниципальное образование» </a:t>
            </a:r>
            <a:br>
              <a:rPr lang="ru-RU" sz="2700" b="1" i="1" dirty="0">
                <a:solidFill>
                  <a:schemeClr val="tx1"/>
                </a:solidFill>
                <a:latin typeface="Times New Roman" panose="02020603050405020304" pitchFamily="18" charset="0"/>
                <a:cs typeface="Times New Roman" panose="02020603050405020304" pitchFamily="18" charset="0"/>
              </a:rPr>
            </a:br>
            <a:r>
              <a:rPr lang="ru-RU" sz="2700" b="1" i="1" dirty="0">
                <a:solidFill>
                  <a:schemeClr val="tx1"/>
                </a:solidFill>
                <a:latin typeface="Times New Roman" panose="02020603050405020304" pitchFamily="18" charset="0"/>
                <a:cs typeface="Times New Roman" panose="02020603050405020304" pitchFamily="18" charset="0"/>
              </a:rPr>
              <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Цели программы: повышение эффективности государственного управления, развитие информационного общества в муниципальном образовании  и создание достаточных условий институционального и инфраструктурного характера для создания и (или) развития цифровой экономики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02993839"/>
              </p:ext>
            </p:extLst>
          </p:nvPr>
        </p:nvGraphicFramePr>
        <p:xfrm>
          <a:off x="388620" y="2011680"/>
          <a:ext cx="11555730"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6138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121921"/>
            <a:ext cx="11644884" cy="1169670"/>
          </a:xfrm>
        </p:spPr>
        <p:txBody>
          <a:bodyPr>
            <a:no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78000881"/>
              </p:ext>
            </p:extLst>
          </p:nvPr>
        </p:nvGraphicFramePr>
        <p:xfrm>
          <a:off x="274321" y="1825625"/>
          <a:ext cx="11692889" cy="2885384"/>
        </p:xfrm>
        <a:graphic>
          <a:graphicData uri="http://schemas.openxmlformats.org/drawingml/2006/table">
            <a:tbl>
              <a:tblPr firstRow="1" bandRow="1">
                <a:tableStyleId>{5C22544A-7EE6-4342-B048-85BDC9FD1C3A}</a:tableStyleId>
              </a:tblPr>
              <a:tblGrid>
                <a:gridCol w="4969845">
                  <a:extLst>
                    <a:ext uri="{9D8B030D-6E8A-4147-A177-3AD203B41FA5}">
                      <a16:colId xmlns="" xmlns:a16="http://schemas.microsoft.com/office/drawing/2014/main" val="20000"/>
                    </a:ext>
                  </a:extLst>
                </a:gridCol>
                <a:gridCol w="1386421">
                  <a:extLst>
                    <a:ext uri="{9D8B030D-6E8A-4147-A177-3AD203B41FA5}">
                      <a16:colId xmlns="" xmlns:a16="http://schemas.microsoft.com/office/drawing/2014/main" val="20001"/>
                    </a:ext>
                  </a:extLst>
                </a:gridCol>
                <a:gridCol w="979298">
                  <a:extLst>
                    <a:ext uri="{9D8B030D-6E8A-4147-A177-3AD203B41FA5}">
                      <a16:colId xmlns="" xmlns:a16="http://schemas.microsoft.com/office/drawing/2014/main" val="20002"/>
                    </a:ext>
                  </a:extLst>
                </a:gridCol>
                <a:gridCol w="979298">
                  <a:extLst>
                    <a:ext uri="{9D8B030D-6E8A-4147-A177-3AD203B41FA5}">
                      <a16:colId xmlns="" xmlns:a16="http://schemas.microsoft.com/office/drawing/2014/main" val="20006"/>
                    </a:ext>
                  </a:extLst>
                </a:gridCol>
                <a:gridCol w="1045318">
                  <a:extLst>
                    <a:ext uri="{9D8B030D-6E8A-4147-A177-3AD203B41FA5}">
                      <a16:colId xmlns="" xmlns:a16="http://schemas.microsoft.com/office/drawing/2014/main" val="20003"/>
                    </a:ext>
                  </a:extLst>
                </a:gridCol>
                <a:gridCol w="1034314">
                  <a:extLst>
                    <a:ext uri="{9D8B030D-6E8A-4147-A177-3AD203B41FA5}">
                      <a16:colId xmlns="" xmlns:a16="http://schemas.microsoft.com/office/drawing/2014/main" val="20004"/>
                    </a:ext>
                  </a:extLst>
                </a:gridCol>
                <a:gridCol w="1298395">
                  <a:extLst>
                    <a:ext uri="{9D8B030D-6E8A-4147-A177-3AD203B41FA5}">
                      <a16:colId xmlns="" xmlns:a16="http://schemas.microsoft.com/office/drawing/2014/main" val="20005"/>
                    </a:ext>
                  </a:extLst>
                </a:gridCol>
              </a:tblGrid>
              <a:tr h="604019">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a:solidFill>
                            <a:schemeClr val="tx1"/>
                          </a:solidFill>
                          <a:latin typeface="Times New Roman" panose="02020603050405020304" pitchFamily="18" charset="0"/>
                          <a:cs typeface="Times New Roman" panose="02020603050405020304" pitchFamily="18" charset="0"/>
                        </a:rPr>
                        <a:t>2023</a:t>
                      </a:r>
                      <a:endParaRPr lang="ru-RU" sz="1400" i="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 xmlns:a16="http://schemas.microsoft.com/office/drawing/2014/main" val="10000"/>
                  </a:ext>
                </a:extLst>
              </a:tr>
              <a:tr h="62331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граждан, имеющих доступ к получению государственных и муниципальных услуг по принципу «одного окна» по месту пребывания, в том числе в МФЦ*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Указной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415541">
                <a:tc>
                  <a:txBody>
                    <a:bodyPr/>
                    <a:lstStyle/>
                    <a:p>
                      <a:pPr>
                        <a:spcAft>
                          <a:spcPts val="0"/>
                        </a:spcAft>
                      </a:pPr>
                      <a:r>
                        <a:rPr lang="ru-RU" sz="1400" i="1">
                          <a:effectLst/>
                          <a:latin typeface="Times New Roman" panose="02020603050405020304" pitchFamily="18" charset="0"/>
                          <a:ea typeface="Times New Roman" panose="02020603050405020304" pitchFamily="18" charset="0"/>
                        </a:rPr>
                        <a:t>Уровень удовлетворенности граждан качеством предоставления государственных и муниципальных услуг</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Указной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94,6</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94,8</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95</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95</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415541">
                <a:tc>
                  <a:txBody>
                    <a:bodyPr/>
                    <a:lstStyle/>
                    <a:p>
                      <a:pPr>
                        <a:spcAft>
                          <a:spcPts val="0"/>
                        </a:spcAft>
                      </a:pPr>
                      <a:r>
                        <a:rPr lang="ru-RU" sz="1400" i="1">
                          <a:effectLst/>
                          <a:latin typeface="Times New Roman" panose="02020603050405020304" pitchFamily="18" charset="0"/>
                          <a:ea typeface="Times New Roman" panose="02020603050405020304" pitchFamily="18" charset="0"/>
                        </a:rPr>
                        <a:t>Среднее время ожидания в очереди для получения государственных (муниципальных) услуг</a:t>
                      </a:r>
                      <a:r>
                        <a:rPr lang="ru-RU" sz="1400" i="1" baseline="30000">
                          <a:effectLst/>
                          <a:latin typeface="Times New Roman" panose="02020603050405020304" pitchFamily="18" charset="0"/>
                          <a:ea typeface="Times New Roman" panose="02020603050405020304" pitchFamily="18" charset="0"/>
                        </a:rPr>
                        <a:t>34</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Указной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минута</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11,5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11</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11</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11</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361125">
                <a:tc>
                  <a:txBody>
                    <a:bodyPr/>
                    <a:lstStyle/>
                    <a:p>
                      <a:pPr>
                        <a:spcAft>
                          <a:spcPts val="0"/>
                        </a:spcAft>
                      </a:pPr>
                      <a:r>
                        <a:rPr lang="ru-RU" sz="1400" i="1">
                          <a:effectLst/>
                          <a:latin typeface="Times New Roman" panose="02020603050405020304" pitchFamily="18" charset="0"/>
                          <a:ea typeface="Times New Roman" panose="02020603050405020304" pitchFamily="18" charset="0"/>
                        </a:rPr>
                        <a:t>Доля заявителей МФЦ, ожидающих в очереди более 11,5 минут</a:t>
                      </a:r>
                      <a:r>
                        <a:rPr lang="ru-RU" sz="1400" i="1" baseline="30000">
                          <a:effectLst/>
                          <a:latin typeface="Times New Roman" panose="02020603050405020304" pitchFamily="18" charset="0"/>
                          <a:ea typeface="Times New Roman" panose="02020603050405020304" pitchFamily="18" charset="0"/>
                        </a:rPr>
                        <a:t>4</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361125">
                <a:tc>
                  <a:txBody>
                    <a:bodyPr/>
                    <a:lstStyle/>
                    <a:p>
                      <a:pPr>
                        <a:spcAft>
                          <a:spcPts val="0"/>
                        </a:spcAft>
                      </a:pPr>
                      <a:r>
                        <a:rPr lang="ru-RU" sz="1400" i="1">
                          <a:effectLst/>
                          <a:latin typeface="Times New Roman" panose="02020603050405020304" pitchFamily="18" charset="0"/>
                          <a:ea typeface="Times New Roman" panose="02020603050405020304" pitchFamily="18" charset="0"/>
                        </a:rPr>
                        <a:t>Выполнение требований комфортности и доступности МФЦ</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 </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5697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82880" y="0"/>
            <a:ext cx="12009120" cy="5723233"/>
          </a:xfrm>
          <a:prstGeom prst="rect">
            <a:avLst/>
          </a:prstGeom>
        </p:spPr>
        <p:txBody>
          <a:bodyPr wrap="square">
            <a:spAutoFit/>
          </a:bodyPr>
          <a:lstStyle/>
          <a:p>
            <a:pPr algn="just">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II</a:t>
            </a:r>
            <a:r>
              <a:rPr lang="ru-RU" b="1" i="1" dirty="0">
                <a:latin typeface="Times New Roman" panose="02020603050405020304" pitchFamily="18" charset="0"/>
                <a:ea typeface="Calibri" panose="020F0502020204030204" pitchFamily="34" charset="0"/>
                <a:cs typeface="Times New Roman" panose="02020603050405020304" pitchFamily="18" charset="0"/>
              </a:rPr>
              <a:t>.    Оборот организаций</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Оборот организаций в январе-сентябре 2020 года составил 4585.7 млн. рублей, увеличилось по отношению к соответствующему периоду предыдущего года на 20,7%.</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Наибольший рост оборота отмечается в предприятиях торговли (в 1.3 раза к январю-сентябрю 2019 года).</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III</a:t>
            </a:r>
            <a:r>
              <a:rPr lang="ru-RU" b="1" i="1" dirty="0">
                <a:latin typeface="Times New Roman" panose="02020603050405020304" pitchFamily="18" charset="0"/>
                <a:ea typeface="Calibri" panose="020F0502020204030204" pitchFamily="34" charset="0"/>
                <a:cs typeface="Times New Roman" panose="02020603050405020304" pitchFamily="18" charset="0"/>
              </a:rPr>
              <a:t>. Сельскохозяйственное производство</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За январь-сентябрь 2020 года в сельскохозяйственных предприятиях городского округа Серебряные Пруды Московской области произведено продукции:</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 молоко-23047 тонн (103,5% к соответствующему периоду 2019 года);</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 надой молока на 1 корову-5894 кг (101,5% к соответствующему периоду 2019 года).</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IV</a:t>
            </a:r>
            <a:r>
              <a:rPr lang="ru-RU" b="1" i="1" dirty="0">
                <a:latin typeface="Times New Roman" panose="02020603050405020304" pitchFamily="18" charset="0"/>
                <a:ea typeface="Calibri" panose="020F0502020204030204" pitchFamily="34" charset="0"/>
                <a:cs typeface="Times New Roman" panose="02020603050405020304" pitchFamily="18" charset="0"/>
              </a:rPr>
              <a:t>.Инвестиции</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За январь-сентябрь 2020 года организациями всех форм собственности городского округа Серебряные Пруды в целом по всем видам экономической деятельности инвестировано в основной капитал 304,0 млн. рублей.</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Инвестиции в основной капитал по крупным и средним организациям составили 298,7 млн. рублей.</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Основным источником финансирования инвестиций, по крупным и средним предприятиям, были собственные средства организаций, которые составили более половины от их общего объема (66,9%).</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По сравнению с прошлым годом в структуре привлеченных средств наблюдается увеличение доли бюджетных средств (с 3.2% до 13.8%).</a:t>
            </a:r>
            <a:endParaRPr lang="ru-RU" i="1" dirty="0"/>
          </a:p>
        </p:txBody>
      </p:sp>
    </p:spTree>
    <p:extLst>
      <p:ext uri="{BB962C8B-B14F-4D97-AF65-F5344CB8AC3E}">
        <p14:creationId xmlns:p14="http://schemas.microsoft.com/office/powerpoint/2010/main" val="14957201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 y="1"/>
            <a:ext cx="12275820" cy="1554479"/>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информационной и технологической инфраструктуры экосистемы цифровой экономики муниципального образования Московской области»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27108107"/>
              </p:ext>
            </p:extLst>
          </p:nvPr>
        </p:nvGraphicFramePr>
        <p:xfrm>
          <a:off x="262890" y="1207008"/>
          <a:ext cx="11761469" cy="5251707"/>
        </p:xfrm>
        <a:graphic>
          <a:graphicData uri="http://schemas.openxmlformats.org/drawingml/2006/table">
            <a:tbl>
              <a:tblPr firstRow="1" bandRow="1">
                <a:tableStyleId>{5C22544A-7EE6-4342-B048-85BDC9FD1C3A}</a:tableStyleId>
              </a:tblPr>
              <a:tblGrid>
                <a:gridCol w="7125462">
                  <a:extLst>
                    <a:ext uri="{9D8B030D-6E8A-4147-A177-3AD203B41FA5}">
                      <a16:colId xmlns="" xmlns:a16="http://schemas.microsoft.com/office/drawing/2014/main" val="20000"/>
                    </a:ext>
                  </a:extLst>
                </a:gridCol>
                <a:gridCol w="1121664">
                  <a:extLst>
                    <a:ext uri="{9D8B030D-6E8A-4147-A177-3AD203B41FA5}">
                      <a16:colId xmlns="" xmlns:a16="http://schemas.microsoft.com/office/drawing/2014/main" val="20001"/>
                    </a:ext>
                  </a:extLst>
                </a:gridCol>
                <a:gridCol w="742599">
                  <a:extLst>
                    <a:ext uri="{9D8B030D-6E8A-4147-A177-3AD203B41FA5}">
                      <a16:colId xmlns="" xmlns:a16="http://schemas.microsoft.com/office/drawing/2014/main" val="20002"/>
                    </a:ext>
                  </a:extLst>
                </a:gridCol>
                <a:gridCol w="864194">
                  <a:extLst>
                    <a:ext uri="{9D8B030D-6E8A-4147-A177-3AD203B41FA5}">
                      <a16:colId xmlns="" xmlns:a16="http://schemas.microsoft.com/office/drawing/2014/main" val="20006"/>
                    </a:ext>
                  </a:extLst>
                </a:gridCol>
                <a:gridCol w="579642">
                  <a:extLst>
                    <a:ext uri="{9D8B030D-6E8A-4147-A177-3AD203B41FA5}">
                      <a16:colId xmlns="" xmlns:a16="http://schemas.microsoft.com/office/drawing/2014/main" val="20003"/>
                    </a:ext>
                  </a:extLst>
                </a:gridCol>
                <a:gridCol w="727187">
                  <a:extLst>
                    <a:ext uri="{9D8B030D-6E8A-4147-A177-3AD203B41FA5}">
                      <a16:colId xmlns="" xmlns:a16="http://schemas.microsoft.com/office/drawing/2014/main" val="20004"/>
                    </a:ext>
                  </a:extLst>
                </a:gridCol>
                <a:gridCol w="600721">
                  <a:extLst>
                    <a:ext uri="{9D8B030D-6E8A-4147-A177-3AD203B41FA5}">
                      <a16:colId xmlns="" xmlns:a16="http://schemas.microsoft.com/office/drawing/2014/main" val="20005"/>
                    </a:ext>
                  </a:extLst>
                </a:gridCol>
              </a:tblGrid>
              <a:tr h="914400">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46764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437791">
                <a:tc>
                  <a:txBody>
                    <a:bodyPr/>
                    <a:lstStyle/>
                    <a:p>
                      <a:pPr>
                        <a:spcAft>
                          <a:spcPts val="0"/>
                        </a:spcAft>
                      </a:pPr>
                      <a:r>
                        <a:rPr lang="ru-RU" sz="1400" i="1">
                          <a:effectLst/>
                          <a:latin typeface="Times New Roman" panose="02020603050405020304" pitchFamily="18" charset="0"/>
                          <a:ea typeface="Times New Roman" panose="02020603050405020304" pitchFamily="18" charset="0"/>
                        </a:rPr>
                        <a:t>Стоимостная доля закупаемого и арендуемого ОМСУ муниципального образования Московской области иностранного ПО</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25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5</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5</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107952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97</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457425">
                <a:tc>
                  <a:txBody>
                    <a:bodyPr/>
                    <a:lstStyle/>
                    <a:p>
                      <a:pPr>
                        <a:spcAft>
                          <a:spcPts val="0"/>
                        </a:spcAft>
                      </a:pPr>
                      <a:r>
                        <a:rPr lang="ru-RU" sz="1400" i="1">
                          <a:effectLst/>
                          <a:latin typeface="Times New Roman" panose="02020603050405020304" pitchFamily="18" charset="0"/>
                          <a:ea typeface="Times New Roman" panose="02020603050405020304" pitchFamily="18" charset="0"/>
                        </a:rPr>
                        <a:t>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1059887">
                <a:tc>
                  <a:txBody>
                    <a:bodyPr/>
                    <a:lstStyle/>
                    <a:p>
                      <a:pPr>
                        <a:spcAft>
                          <a:spcPts val="0"/>
                        </a:spcAft>
                      </a:pPr>
                      <a:r>
                        <a:rPr lang="ru-RU" sz="1400" i="1">
                          <a:effectLst/>
                          <a:latin typeface="Times New Roman" panose="02020603050405020304" pitchFamily="18" charset="0"/>
                          <a:ea typeface="Times New Roman" panose="02020603050405020304" pitchFamily="18" charset="0"/>
                        </a:rPr>
                        <a:t>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 подведомственными ЦИОГВ и ГО Московской области организациями и учреждениями,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43779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Увеличение доли граждан, использующих механизм получения государственных и муниципальных услуг в электронной форме</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Указной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8</a:t>
                      </a:r>
                      <a:r>
                        <a:rPr lang="en-US" sz="1400" b="0" i="1" dirty="0">
                          <a:solidFill>
                            <a:schemeClr val="tx1"/>
                          </a:solidFill>
                          <a:effectLst/>
                          <a:latin typeface="Times New Roman" panose="02020603050405020304" pitchFamily="18" charset="0"/>
                          <a:ea typeface="Times New Roman" panose="02020603050405020304" pitchFamily="18" charset="0"/>
                        </a:rPr>
                        <a:t>5</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a:t>
                      </a:r>
                      <a:r>
                        <a:rPr lang="en-US" sz="1400" i="1" dirty="0">
                          <a:effectLst/>
                          <a:latin typeface="Times New Roman" panose="02020603050405020304" pitchFamily="18" charset="0"/>
                          <a:ea typeface="Times New Roman" panose="02020603050405020304" pitchFamily="18" charset="0"/>
                        </a:rPr>
                        <a:t>5</a:t>
                      </a:r>
                      <a:endParaRPr lang="ru-RU" sz="1400" i="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85</a:t>
                      </a: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5821190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4075110005"/>
              </p:ext>
            </p:extLst>
          </p:nvPr>
        </p:nvGraphicFramePr>
        <p:xfrm>
          <a:off x="121919" y="85129"/>
          <a:ext cx="11972545" cy="6583895"/>
        </p:xfrm>
        <a:graphic>
          <a:graphicData uri="http://schemas.openxmlformats.org/drawingml/2006/table">
            <a:tbl>
              <a:tblPr firstRow="1" bandRow="1">
                <a:tableStyleId>{5C22544A-7EE6-4342-B048-85BDC9FD1C3A}</a:tableStyleId>
              </a:tblPr>
              <a:tblGrid>
                <a:gridCol w="7290817">
                  <a:extLst>
                    <a:ext uri="{9D8B030D-6E8A-4147-A177-3AD203B41FA5}">
                      <a16:colId xmlns="" xmlns:a16="http://schemas.microsoft.com/office/drawing/2014/main" val="20000"/>
                    </a:ext>
                  </a:extLst>
                </a:gridCol>
                <a:gridCol w="1182624">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694944">
                  <a:extLst>
                    <a:ext uri="{9D8B030D-6E8A-4147-A177-3AD203B41FA5}">
                      <a16:colId xmlns="" xmlns:a16="http://schemas.microsoft.com/office/drawing/2014/main" val="20006"/>
                    </a:ext>
                  </a:extLst>
                </a:gridCol>
                <a:gridCol w="597408">
                  <a:extLst>
                    <a:ext uri="{9D8B030D-6E8A-4147-A177-3AD203B41FA5}">
                      <a16:colId xmlns="" xmlns:a16="http://schemas.microsoft.com/office/drawing/2014/main" val="20003"/>
                    </a:ext>
                  </a:extLst>
                </a:gridCol>
                <a:gridCol w="707136">
                  <a:extLst>
                    <a:ext uri="{9D8B030D-6E8A-4147-A177-3AD203B41FA5}">
                      <a16:colId xmlns="" xmlns:a16="http://schemas.microsoft.com/office/drawing/2014/main" val="20004"/>
                    </a:ext>
                  </a:extLst>
                </a:gridCol>
                <a:gridCol w="585216">
                  <a:extLst>
                    <a:ext uri="{9D8B030D-6E8A-4147-A177-3AD203B41FA5}">
                      <a16:colId xmlns="" xmlns:a16="http://schemas.microsoft.com/office/drawing/2014/main" val="20005"/>
                    </a:ext>
                  </a:extLst>
                </a:gridCol>
              </a:tblGrid>
              <a:tr h="84725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298330">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Увеличение доли граждан, зарегистрированных в ЕСИА</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75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80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80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434989">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Качественные услуги – Доля муниципальных (государственных) услуг, по которым нарушены регламентные сроки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2</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2</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2</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2</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65248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Удобные услуги – Доля муниципальных (государственных) услуг, по которым заявления поданы в электронном виде через региональный портал государственных и муниципальных услуг</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85</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90</a:t>
                      </a: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90</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90</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434989">
                <a:tc>
                  <a:txBody>
                    <a:bodyPr/>
                    <a:lstStyle/>
                    <a:p>
                      <a:pPr>
                        <a:spcAft>
                          <a:spcPts val="0"/>
                        </a:spcAft>
                      </a:pPr>
                      <a:r>
                        <a:rPr lang="ru-RU" sz="1400" i="1">
                          <a:effectLst/>
                          <a:latin typeface="Times New Roman" panose="02020603050405020304" pitchFamily="18" charset="0"/>
                          <a:ea typeface="Times New Roman" panose="02020603050405020304" pitchFamily="18" charset="0"/>
                        </a:rPr>
                        <a:t>Результативные услуги – Доля отказов в предоставлении муниципальных (государственных) услуг</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20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18</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15</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15</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434989">
                <a:tc>
                  <a:txBody>
                    <a:bodyPr/>
                    <a:lstStyle/>
                    <a:p>
                      <a:pPr>
                        <a:spcAft>
                          <a:spcPts val="0"/>
                        </a:spcAft>
                      </a:pPr>
                      <a:r>
                        <a:rPr lang="ru-RU" sz="1400" i="1">
                          <a:effectLst/>
                          <a:latin typeface="Times New Roman" panose="02020603050405020304" pitchFamily="18" charset="0"/>
                          <a:ea typeface="Times New Roman" panose="02020603050405020304" pitchFamily="18" charset="0"/>
                        </a:rPr>
                        <a:t>Повторные обращения – Доля обращений, поступивших на портал «Добродел», по которым поступили повторные обращения</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30</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dirty="0">
                          <a:effectLst/>
                          <a:latin typeface="Times New Roman" panose="02020603050405020304" pitchFamily="18" charset="0"/>
                          <a:ea typeface="Times New Roman" panose="02020603050405020304" pitchFamily="18" charset="0"/>
                        </a:rPr>
                        <a:t>30</a:t>
                      </a:r>
                      <a:endParaRPr lang="ru-RU" sz="1400" i="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30</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30</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443585">
                <a:tc>
                  <a:txBody>
                    <a:bodyPr/>
                    <a:lstStyle/>
                    <a:p>
                      <a:pPr>
                        <a:spcAft>
                          <a:spcPts val="0"/>
                        </a:spcAft>
                      </a:pPr>
                      <a:r>
                        <a:rPr lang="ru-RU" sz="1400" i="1">
                          <a:effectLst/>
                          <a:latin typeface="Times New Roman" panose="02020603050405020304" pitchFamily="18" charset="0"/>
                          <a:ea typeface="Times New Roman" panose="02020603050405020304" pitchFamily="18" charset="0"/>
                        </a:rPr>
                        <a:t>Отложенные решения – Доля отложенных решений от числа ответов, предоставленных на портале «Добродел» (по проблемам со сроком решения 8 р.д.)</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30</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dirty="0">
                          <a:effectLst/>
                          <a:latin typeface="Times New Roman" panose="02020603050405020304" pitchFamily="18" charset="0"/>
                          <a:ea typeface="Times New Roman" panose="02020603050405020304" pitchFamily="18" charset="0"/>
                        </a:rPr>
                        <a:t>30</a:t>
                      </a:r>
                      <a:endParaRPr lang="ru-RU" sz="1400" i="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a:effectLst/>
                          <a:latin typeface="Times New Roman" panose="02020603050405020304" pitchFamily="18" charset="0"/>
                          <a:ea typeface="Times New Roman" panose="02020603050405020304" pitchFamily="18" charset="0"/>
                        </a:rPr>
                        <a:t>30</a:t>
                      </a:r>
                      <a:endParaRPr lang="ru-RU" sz="1400" i="1">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dirty="0">
                          <a:effectLst/>
                          <a:latin typeface="Times New Roman" panose="02020603050405020304" pitchFamily="18" charset="0"/>
                          <a:ea typeface="Times New Roman" panose="02020603050405020304" pitchFamily="18" charset="0"/>
                        </a:rPr>
                        <a:t>30</a:t>
                      </a:r>
                      <a:endParaRPr lang="ru-RU" sz="1400" i="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r h="434989">
                <a:tc>
                  <a:txBody>
                    <a:bodyPr/>
                    <a:lstStyle/>
                    <a:p>
                      <a:pPr>
                        <a:spcAft>
                          <a:spcPts val="0"/>
                        </a:spcAft>
                      </a:pPr>
                      <a:r>
                        <a:rPr lang="ru-RU" sz="1400" i="1">
                          <a:effectLst/>
                          <a:latin typeface="Times New Roman" panose="02020603050405020304" pitchFamily="18" charset="0"/>
                          <a:ea typeface="Times New Roman" panose="02020603050405020304" pitchFamily="18" charset="0"/>
                        </a:rPr>
                        <a:t>Ответь вовремя – Доля жалоб, поступивших на портал «Добродел», по которым нарушен срок подготовки ответа</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Рейтинг-50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5</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5</a:t>
                      </a:r>
                    </a:p>
                  </a:txBody>
                  <a:tcPr marL="68580" marR="68580" marT="0" marB="0">
                    <a:solidFill>
                      <a:schemeClr val="accent1">
                        <a:lumMod val="40000"/>
                        <a:lumOff val="60000"/>
                      </a:schemeClr>
                    </a:solidFill>
                  </a:tcPr>
                </a:tc>
                <a:extLst>
                  <a:ext uri="{0D108BD9-81ED-4DB2-BD59-A6C34878D82A}">
                    <a16:rowId xmlns="" xmlns:a16="http://schemas.microsoft.com/office/drawing/2014/main" val="10007"/>
                  </a:ext>
                </a:extLst>
              </a:tr>
              <a:tr h="639777">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ОМСУ муниципального  и их подведомственных учреждений, использующих региональные межведомственные информационные системы поддержки обеспечивающих функций и контроля результативности деятельности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98</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8"/>
                  </a:ext>
                </a:extLst>
              </a:tr>
              <a:tr h="632305">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используемых в деятельности ОМСУ муниципального образования Московской области информационно-аналитических сервисов ЕИАС ЖКХ МО</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Показатель регионального проекта</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90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9"/>
                  </a:ext>
                </a:extLst>
              </a:tr>
              <a:tr h="1322124">
                <a:tc>
                  <a:txBody>
                    <a:bodyPr/>
                    <a:lstStyle/>
                    <a:p>
                      <a:pPr algn="just">
                        <a:spcAft>
                          <a:spcPts val="0"/>
                        </a:spcAft>
                      </a:pPr>
                      <a:r>
                        <a:rPr lang="ru-RU" sz="1400" i="1" dirty="0">
                          <a:effectLst/>
                          <a:latin typeface="Times New Roman" panose="02020603050405020304" pitchFamily="18" charset="0"/>
                          <a:ea typeface="Times New Roman" panose="02020603050405020304" pitchFamily="18" charset="0"/>
                        </a:rPr>
                        <a:t>Доля муниципальных дошкольных образовательных организаций и муниципальных общеобразовательных организаций  подключенных к сети Интернет на скорости:</a:t>
                      </a:r>
                    </a:p>
                    <a:p>
                      <a:pPr algn="just">
                        <a:spcAft>
                          <a:spcPts val="0"/>
                        </a:spcAft>
                      </a:pPr>
                      <a:r>
                        <a:rPr lang="ru-RU" sz="1400" i="1" dirty="0">
                          <a:effectLst/>
                          <a:latin typeface="Times New Roman" panose="02020603050405020304" pitchFamily="18" charset="0"/>
                          <a:ea typeface="Times New Roman" panose="02020603050405020304" pitchFamily="18" charset="0"/>
                        </a:rPr>
                        <a:t>для дошкольных образовательных организаций – не менее 2 Мбит/с;</a:t>
                      </a:r>
                    </a:p>
                    <a:p>
                      <a:pPr algn="just">
                        <a:spcAft>
                          <a:spcPts val="0"/>
                        </a:spcAft>
                      </a:pPr>
                      <a:r>
                        <a:rPr lang="ru-RU" sz="1400" i="1" dirty="0">
                          <a:effectLst/>
                          <a:latin typeface="Times New Roman" panose="02020603050405020304" pitchFamily="18" charset="0"/>
                          <a:ea typeface="Times New Roman" panose="02020603050405020304" pitchFamily="18" charset="0"/>
                        </a:rPr>
                        <a:t>для общеобразовательных организаций, расположенных в  городских округах, – не менее 100 Мбит/</a:t>
                      </a:r>
                      <a:r>
                        <a:rPr lang="ru-RU" sz="1400" i="1" dirty="0" err="1">
                          <a:effectLst/>
                          <a:latin typeface="Times New Roman" panose="02020603050405020304" pitchFamily="18" charset="0"/>
                          <a:ea typeface="Times New Roman" panose="02020603050405020304" pitchFamily="18" charset="0"/>
                        </a:rPr>
                        <a:t>с;для</a:t>
                      </a:r>
                      <a:r>
                        <a:rPr lang="ru-RU" sz="1400" i="1" dirty="0">
                          <a:effectLst/>
                          <a:latin typeface="Times New Roman" panose="02020603050405020304" pitchFamily="18" charset="0"/>
                          <a:ea typeface="Times New Roman" panose="02020603050405020304" pitchFamily="18" charset="0"/>
                        </a:rPr>
                        <a:t> общеобразовательных организаций, расположенных в сельских населенных пунктах, – не менее 50 Мбит/с</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Показатель регионального проекта</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75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5275436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4248503456"/>
              </p:ext>
            </p:extLst>
          </p:nvPr>
        </p:nvGraphicFramePr>
        <p:xfrm>
          <a:off x="320041" y="219456"/>
          <a:ext cx="11612878" cy="6337280"/>
        </p:xfrm>
        <a:graphic>
          <a:graphicData uri="http://schemas.openxmlformats.org/drawingml/2006/table">
            <a:tbl>
              <a:tblPr firstRow="1" bandRow="1">
                <a:tableStyleId>{5C22544A-7EE6-4342-B048-85BDC9FD1C3A}</a:tableStyleId>
              </a:tblPr>
              <a:tblGrid>
                <a:gridCol w="5983567">
                  <a:extLst>
                    <a:ext uri="{9D8B030D-6E8A-4147-A177-3AD203B41FA5}">
                      <a16:colId xmlns="" xmlns:a16="http://schemas.microsoft.com/office/drawing/2014/main" val="20000"/>
                    </a:ext>
                  </a:extLst>
                </a:gridCol>
                <a:gridCol w="1401736">
                  <a:extLst>
                    <a:ext uri="{9D8B030D-6E8A-4147-A177-3AD203B41FA5}">
                      <a16:colId xmlns="" xmlns:a16="http://schemas.microsoft.com/office/drawing/2014/main" val="20001"/>
                    </a:ext>
                  </a:extLst>
                </a:gridCol>
                <a:gridCol w="954720">
                  <a:extLst>
                    <a:ext uri="{9D8B030D-6E8A-4147-A177-3AD203B41FA5}">
                      <a16:colId xmlns="" xmlns:a16="http://schemas.microsoft.com/office/drawing/2014/main" val="20002"/>
                    </a:ext>
                  </a:extLst>
                </a:gridCol>
                <a:gridCol w="840033">
                  <a:extLst>
                    <a:ext uri="{9D8B030D-6E8A-4147-A177-3AD203B41FA5}">
                      <a16:colId xmlns="" xmlns:a16="http://schemas.microsoft.com/office/drawing/2014/main" val="20006"/>
                    </a:ext>
                  </a:extLst>
                </a:gridCol>
                <a:gridCol w="829124">
                  <a:extLst>
                    <a:ext uri="{9D8B030D-6E8A-4147-A177-3AD203B41FA5}">
                      <a16:colId xmlns="" xmlns:a16="http://schemas.microsoft.com/office/drawing/2014/main" val="20003"/>
                    </a:ext>
                  </a:extLst>
                </a:gridCol>
                <a:gridCol w="850942">
                  <a:extLst>
                    <a:ext uri="{9D8B030D-6E8A-4147-A177-3AD203B41FA5}">
                      <a16:colId xmlns="" xmlns:a16="http://schemas.microsoft.com/office/drawing/2014/main" val="20004"/>
                    </a:ext>
                  </a:extLst>
                </a:gridCol>
                <a:gridCol w="752756">
                  <a:extLst>
                    <a:ext uri="{9D8B030D-6E8A-4147-A177-3AD203B41FA5}">
                      <a16:colId xmlns="" xmlns:a16="http://schemas.microsoft.com/office/drawing/2014/main" val="20005"/>
                    </a:ext>
                  </a:extLst>
                </a:gridCol>
              </a:tblGrid>
              <a:tr h="829056">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373569">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образовательных организаций, у которых есть широкополосный доступ к сети Интернет (не менее 100 Мбит/с), за исключением дошкольных</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Указной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30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50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623805">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Количество современных компьютеров (со сроком эксплуатации не более семи лет) на 100 обучающихся в общеобразовательных организациях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Показатель регионального проекта</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единица</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13,8</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13,8</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13,8</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13,8</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81430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муниципальных организаций в муниципальном образовании Московской области обеспеченных современными аппаратно-программными комплексами со средствами криптографической защиты информации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Показатель регионального проекта</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en-US" sz="1400" i="1" dirty="0">
                          <a:effectLst/>
                          <a:latin typeface="Times New Roman" panose="02020603050405020304" pitchFamily="18" charset="0"/>
                          <a:ea typeface="Times New Roman" panose="02020603050405020304" pitchFamily="18" charset="0"/>
                        </a:rPr>
                        <a:t>100</a:t>
                      </a:r>
                      <a:endParaRPr lang="ru-RU" sz="1400" i="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847045">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Количество муниципальных образований Московской области, в которых внедрена целевая модель цифровой образовательной среды в образовательных организациях, реализующих образовательные программы общего образования и среднего профессионального образования</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Показатель регионального проекта</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единица</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831740">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Обращение Губернатора Московской области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en-US" sz="1400" b="0" i="1" dirty="0">
                          <a:solidFill>
                            <a:schemeClr val="tx1"/>
                          </a:solidFill>
                          <a:effectLst/>
                          <a:latin typeface="Times New Roman" panose="02020603050405020304" pitchFamily="18" charset="0"/>
                          <a:ea typeface="Times New Roman" panose="02020603050405020304" pitchFamily="18" charset="0"/>
                        </a:rPr>
                        <a:t>78</a:t>
                      </a:r>
                      <a:endParaRPr lang="ru-RU" sz="1400" b="0" i="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US" sz="1400" i="1" dirty="0">
                          <a:effectLst/>
                          <a:latin typeface="Times New Roman" panose="02020603050405020304" pitchFamily="18" charset="0"/>
                          <a:ea typeface="Times New Roman" panose="02020603050405020304" pitchFamily="18" charset="0"/>
                        </a:rPr>
                        <a:t>7</a:t>
                      </a:r>
                      <a:r>
                        <a:rPr lang="ru-RU" sz="1400" i="1" dirty="0">
                          <a:effectLst/>
                          <a:latin typeface="Times New Roman" panose="02020603050405020304" pitchFamily="18" charset="0"/>
                          <a:ea typeface="Times New Roman" panose="02020603050405020304" pitchFamily="18" charset="0"/>
                        </a:rPr>
                        <a:t>9</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81</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415870">
                <a:tc>
                  <a:txBody>
                    <a:bodyPr/>
                    <a:lstStyle/>
                    <a:p>
                      <a:pPr>
                        <a:spcAft>
                          <a:spcPts val="0"/>
                        </a:spcAft>
                      </a:pPr>
                      <a:r>
                        <a:rPr lang="ru-RU" sz="1400" i="1">
                          <a:effectLst/>
                          <a:latin typeface="Times New Roman" panose="02020603050405020304" pitchFamily="18" charset="0"/>
                          <a:ea typeface="Times New Roman" panose="02020603050405020304" pitchFamily="18" charset="0"/>
                        </a:rPr>
                        <a:t>Доля домашних хозяйств в муниципальном образовании Московской области, имеющих широкополосный доступ к сети Интернет</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90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97</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r h="1247611">
                <a:tc>
                  <a:txBody>
                    <a:bodyPr/>
                    <a:lstStyle/>
                    <a:p>
                      <a:pPr algn="just">
                        <a:spcAft>
                          <a:spcPts val="0"/>
                        </a:spcAft>
                      </a:pPr>
                      <a:r>
                        <a:rPr lang="ru-RU" sz="1400" i="1">
                          <a:effectLst/>
                          <a:latin typeface="Times New Roman" panose="02020603050405020304" pitchFamily="18" charset="0"/>
                          <a:ea typeface="Times New Roman" panose="02020603050405020304" pitchFamily="18" charset="0"/>
                        </a:rPr>
                        <a:t>Доля муниципальных учреждений культуры, обеспеченных доступом в информационно-телекоммуникационную сеть Интернет на скорости:</a:t>
                      </a:r>
                    </a:p>
                    <a:p>
                      <a:pPr algn="just">
                        <a:spcAft>
                          <a:spcPts val="0"/>
                        </a:spcAft>
                      </a:pPr>
                      <a:r>
                        <a:rPr lang="ru-RU" sz="1400" i="1">
                          <a:effectLst/>
                          <a:latin typeface="Times New Roman" panose="02020603050405020304" pitchFamily="18" charset="0"/>
                          <a:ea typeface="Times New Roman" panose="02020603050405020304" pitchFamily="18" charset="0"/>
                        </a:rPr>
                        <a:t>для учреждений культуры, расположенных в городских населенных пунктах, – не менее 50 Мбит/с;</a:t>
                      </a:r>
                    </a:p>
                    <a:p>
                      <a:pPr>
                        <a:spcAft>
                          <a:spcPts val="0"/>
                        </a:spcAft>
                      </a:pPr>
                      <a:r>
                        <a:rPr lang="ru-RU" sz="1400" i="1">
                          <a:effectLst/>
                          <a:latin typeface="Times New Roman" panose="02020603050405020304" pitchFamily="18" charset="0"/>
                          <a:ea typeface="Times New Roman" panose="02020603050405020304" pitchFamily="18" charset="0"/>
                        </a:rPr>
                        <a:t>для учреждений культуры, расположенных в сельских населенных пунктах, – не менее 10 Мбит/с</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Отраслевой</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1648034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6736" y="304801"/>
            <a:ext cx="10174224" cy="1831658"/>
          </a:xfrm>
        </p:spPr>
        <p:txBody>
          <a:bodyPr>
            <a:normAutofit fontScale="90000"/>
          </a:bodyPr>
          <a:lstStyle/>
          <a:p>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«Архитектура и градостроительство»</a:t>
            </a:r>
            <a:br>
              <a:rPr lang="ru-RU" sz="2700" b="1" i="1" dirty="0">
                <a:solidFill>
                  <a:schemeClr val="tx1"/>
                </a:solidFill>
                <a:latin typeface="Times New Roman" panose="02020603050405020304" pitchFamily="18" charset="0"/>
                <a:cs typeface="Times New Roman" panose="02020603050405020304" pitchFamily="18" charset="0"/>
              </a:rPr>
            </a:br>
            <a:r>
              <a:rPr lang="ru-RU" sz="2700" b="1" i="1" dirty="0">
                <a:solidFill>
                  <a:schemeClr val="tx1"/>
                </a:solidFill>
                <a:latin typeface="Times New Roman" panose="02020603050405020304" pitchFamily="18" charset="0"/>
                <a:cs typeface="Times New Roman" panose="02020603050405020304" pitchFamily="18" charset="0"/>
              </a:rPr>
              <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Цели программы: определение приоритетов и формирование политики пространственного развития городского округа, обеспечивающей градостроительными средствами преодоление негативных тенденций в застройке городов и других населенных мест, повышение качества жизни населения, формирование условий для устойчивого градостроительного развития.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765171690"/>
              </p:ext>
            </p:extLst>
          </p:nvPr>
        </p:nvGraphicFramePr>
        <p:xfrm>
          <a:off x="975360" y="2606040"/>
          <a:ext cx="10134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16832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429322" cy="670560"/>
          </a:xfrm>
        </p:spPr>
        <p:txBody>
          <a:bodyPr>
            <a:no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«Реализация политики пространственного развития»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85917557"/>
              </p:ext>
            </p:extLst>
          </p:nvPr>
        </p:nvGraphicFramePr>
        <p:xfrm>
          <a:off x="838200" y="1690689"/>
          <a:ext cx="10838933" cy="2534603"/>
        </p:xfrm>
        <a:graphic>
          <a:graphicData uri="http://schemas.openxmlformats.org/drawingml/2006/table">
            <a:tbl>
              <a:tblPr firstRow="1" bandRow="1">
                <a:tableStyleId>{5C22544A-7EE6-4342-B048-85BDC9FD1C3A}</a:tableStyleId>
              </a:tblPr>
              <a:tblGrid>
                <a:gridCol w="3722663">
                  <a:extLst>
                    <a:ext uri="{9D8B030D-6E8A-4147-A177-3AD203B41FA5}">
                      <a16:colId xmlns="" xmlns:a16="http://schemas.microsoft.com/office/drawing/2014/main" val="20000"/>
                    </a:ext>
                  </a:extLst>
                </a:gridCol>
                <a:gridCol w="1204125">
                  <a:extLst>
                    <a:ext uri="{9D8B030D-6E8A-4147-A177-3AD203B41FA5}">
                      <a16:colId xmlns="" xmlns:a16="http://schemas.microsoft.com/office/drawing/2014/main" val="20001"/>
                    </a:ext>
                  </a:extLst>
                </a:gridCol>
                <a:gridCol w="1323453">
                  <a:extLst>
                    <a:ext uri="{9D8B030D-6E8A-4147-A177-3AD203B41FA5}">
                      <a16:colId xmlns="" xmlns:a16="http://schemas.microsoft.com/office/drawing/2014/main" val="20002"/>
                    </a:ext>
                  </a:extLst>
                </a:gridCol>
                <a:gridCol w="1323453">
                  <a:extLst>
                    <a:ext uri="{9D8B030D-6E8A-4147-A177-3AD203B41FA5}">
                      <a16:colId xmlns="" xmlns:a16="http://schemas.microsoft.com/office/drawing/2014/main" val="20006"/>
                    </a:ext>
                  </a:extLst>
                </a:gridCol>
                <a:gridCol w="1160733">
                  <a:extLst>
                    <a:ext uri="{9D8B030D-6E8A-4147-A177-3AD203B41FA5}">
                      <a16:colId xmlns="" xmlns:a16="http://schemas.microsoft.com/office/drawing/2014/main" val="20003"/>
                    </a:ext>
                  </a:extLst>
                </a:gridCol>
                <a:gridCol w="1063101">
                  <a:extLst>
                    <a:ext uri="{9D8B030D-6E8A-4147-A177-3AD203B41FA5}">
                      <a16:colId xmlns="" xmlns:a16="http://schemas.microsoft.com/office/drawing/2014/main" val="20004"/>
                    </a:ext>
                  </a:extLst>
                </a:gridCol>
                <a:gridCol w="1041405">
                  <a:extLst>
                    <a:ext uri="{9D8B030D-6E8A-4147-A177-3AD203B41FA5}">
                      <a16:colId xmlns="" xmlns:a16="http://schemas.microsoft.com/office/drawing/2014/main" val="20005"/>
                    </a:ext>
                  </a:extLst>
                </a:gridCol>
              </a:tblGrid>
              <a:tr h="132740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109064">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Рейтинг 50</a:t>
                      </a:r>
                    </a:p>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единица</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9754524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678" y="231648"/>
            <a:ext cx="11429322" cy="1792224"/>
          </a:xfrm>
        </p:spPr>
        <p:txBody>
          <a:bodyPr>
            <a:normAutofit/>
          </a:bodyPr>
          <a:lstStyle/>
          <a:p>
            <a:pPr algn="ctr"/>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«Формирование современной комфортной городской среды»  </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Цели программы: обеспечение комфортного, безопасного проживания, повышение качества жизни и обеспечение доступности территорий общего пользования в городском округе Серебряные Пруды Московской области</a:t>
            </a:r>
          </a:p>
        </p:txBody>
      </p:sp>
      <p:graphicFrame>
        <p:nvGraphicFramePr>
          <p:cNvPr id="7" name="Объект 6"/>
          <p:cNvGraphicFramePr>
            <a:graphicFrameLocks noGrp="1"/>
          </p:cNvGraphicFramePr>
          <p:nvPr>
            <p:ph idx="1"/>
            <p:extLst>
              <p:ext uri="{D42A27DB-BD31-4B8C-83A1-F6EECF244321}">
                <p14:modId xmlns:p14="http://schemas.microsoft.com/office/powerpoint/2010/main" val="2305569454"/>
              </p:ext>
            </p:extLst>
          </p:nvPr>
        </p:nvGraphicFramePr>
        <p:xfrm>
          <a:off x="121920" y="2243328"/>
          <a:ext cx="12167616" cy="4413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5685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«Комфортная городская среда»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73765830"/>
              </p:ext>
            </p:extLst>
          </p:nvPr>
        </p:nvGraphicFramePr>
        <p:xfrm>
          <a:off x="135921" y="1376363"/>
          <a:ext cx="11874846" cy="5115053"/>
        </p:xfrm>
        <a:graphic>
          <a:graphicData uri="http://schemas.openxmlformats.org/drawingml/2006/table">
            <a:tbl>
              <a:tblPr firstRow="1" bandRow="1">
                <a:tableStyleId>{5C22544A-7EE6-4342-B048-85BDC9FD1C3A}</a:tableStyleId>
              </a:tblPr>
              <a:tblGrid>
                <a:gridCol w="5540104">
                  <a:extLst>
                    <a:ext uri="{9D8B030D-6E8A-4147-A177-3AD203B41FA5}">
                      <a16:colId xmlns="" xmlns:a16="http://schemas.microsoft.com/office/drawing/2014/main" val="20000"/>
                    </a:ext>
                  </a:extLst>
                </a:gridCol>
                <a:gridCol w="1734779">
                  <a:extLst>
                    <a:ext uri="{9D8B030D-6E8A-4147-A177-3AD203B41FA5}">
                      <a16:colId xmlns="" xmlns:a16="http://schemas.microsoft.com/office/drawing/2014/main" val="20001"/>
                    </a:ext>
                  </a:extLst>
                </a:gridCol>
                <a:gridCol w="1119213">
                  <a:extLst>
                    <a:ext uri="{9D8B030D-6E8A-4147-A177-3AD203B41FA5}">
                      <a16:colId xmlns="" xmlns:a16="http://schemas.microsoft.com/office/drawing/2014/main" val="20002"/>
                    </a:ext>
                  </a:extLst>
                </a:gridCol>
                <a:gridCol w="1119213">
                  <a:extLst>
                    <a:ext uri="{9D8B030D-6E8A-4147-A177-3AD203B41FA5}">
                      <a16:colId xmlns="" xmlns:a16="http://schemas.microsoft.com/office/drawing/2014/main" val="20006"/>
                    </a:ext>
                  </a:extLst>
                </a:gridCol>
                <a:gridCol w="738680">
                  <a:extLst>
                    <a:ext uri="{9D8B030D-6E8A-4147-A177-3AD203B41FA5}">
                      <a16:colId xmlns="" xmlns:a16="http://schemas.microsoft.com/office/drawing/2014/main" val="20003"/>
                    </a:ext>
                  </a:extLst>
                </a:gridCol>
                <a:gridCol w="772256">
                  <a:extLst>
                    <a:ext uri="{9D8B030D-6E8A-4147-A177-3AD203B41FA5}">
                      <a16:colId xmlns="" xmlns:a16="http://schemas.microsoft.com/office/drawing/2014/main" val="20004"/>
                    </a:ext>
                  </a:extLst>
                </a:gridCol>
                <a:gridCol w="850601">
                  <a:extLst>
                    <a:ext uri="{9D8B030D-6E8A-4147-A177-3AD203B41FA5}">
                      <a16:colId xmlns="" xmlns:a16="http://schemas.microsoft.com/office/drawing/2014/main" val="20005"/>
                    </a:ext>
                  </a:extLst>
                </a:gridCol>
              </a:tblGrid>
              <a:tr h="847853">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2020</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7962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Количество благоустроенных общественных территорий (пространств) (в разрезе видов территорий), в том числе: - зоны отдыха; пешеходные зоны; набережные; - скверы; - площади; -парки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Указ 204</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518160">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Количество разработанных концепций благоустройства общественных территорий</a:t>
                      </a:r>
                    </a:p>
                  </a:txBody>
                  <a:tcPr marL="68580" marR="68580" marT="0" marB="0">
                    <a:solidFill>
                      <a:schemeClr val="accent1">
                        <a:lumMod val="40000"/>
                        <a:lumOff val="60000"/>
                      </a:schemeClr>
                    </a:solidFill>
                  </a:tcPr>
                </a:tc>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Указ 204</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554407">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Количество разработанных проектов благоустройства общественных территорий</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Указ 204</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40530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Количество установленных детских игровых площадок</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Обращение Губернатора  </a:t>
                      </a:r>
                    </a:p>
                    <a:p>
                      <a:pP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3</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3</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3</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40547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Обеспеченность обустроенными дворовыми территориями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Обращение Губернатора  </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%/ед.</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73,24/52</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87,32/62</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100/71</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100/86</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40547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Количество объектов электросетевого хозяйства, систем наружного и архитектурно-художественного освещения на которых реализованы мероприятия по устройству и капитальному ремонт</a:t>
                      </a:r>
                    </a:p>
                  </a:txBody>
                  <a:tcPr marL="68580" marR="68580" marT="0" marB="0">
                    <a:solidFill>
                      <a:schemeClr val="accent1">
                        <a:lumMod val="40000"/>
                        <a:lumOff val="60000"/>
                      </a:schemeClr>
                    </a:solidFill>
                  </a:tcPr>
                </a:tc>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Отраслевой показатель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3</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9261710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1682746517"/>
              </p:ext>
            </p:extLst>
          </p:nvPr>
        </p:nvGraphicFramePr>
        <p:xfrm>
          <a:off x="280416" y="636293"/>
          <a:ext cx="11704320" cy="4813531"/>
        </p:xfrm>
        <a:graphic>
          <a:graphicData uri="http://schemas.openxmlformats.org/drawingml/2006/table">
            <a:tbl>
              <a:tblPr firstRow="1" bandRow="1">
                <a:tableStyleId>{5C22544A-7EE6-4342-B048-85BDC9FD1C3A}</a:tableStyleId>
              </a:tblPr>
              <a:tblGrid>
                <a:gridCol w="6178328">
                  <a:extLst>
                    <a:ext uri="{9D8B030D-6E8A-4147-A177-3AD203B41FA5}">
                      <a16:colId xmlns="" xmlns:a16="http://schemas.microsoft.com/office/drawing/2014/main" val="20000"/>
                    </a:ext>
                  </a:extLst>
                </a:gridCol>
                <a:gridCol w="1275228">
                  <a:extLst>
                    <a:ext uri="{9D8B030D-6E8A-4147-A177-3AD203B41FA5}">
                      <a16:colId xmlns="" xmlns:a16="http://schemas.microsoft.com/office/drawing/2014/main" val="20001"/>
                    </a:ext>
                  </a:extLst>
                </a:gridCol>
                <a:gridCol w="1044473">
                  <a:extLst>
                    <a:ext uri="{9D8B030D-6E8A-4147-A177-3AD203B41FA5}">
                      <a16:colId xmlns="" xmlns:a16="http://schemas.microsoft.com/office/drawing/2014/main" val="20002"/>
                    </a:ext>
                  </a:extLst>
                </a:gridCol>
                <a:gridCol w="1044473">
                  <a:extLst>
                    <a:ext uri="{9D8B030D-6E8A-4147-A177-3AD203B41FA5}">
                      <a16:colId xmlns="" xmlns:a16="http://schemas.microsoft.com/office/drawing/2014/main" val="20003"/>
                    </a:ext>
                  </a:extLst>
                </a:gridCol>
                <a:gridCol w="716558">
                  <a:extLst>
                    <a:ext uri="{9D8B030D-6E8A-4147-A177-3AD203B41FA5}">
                      <a16:colId xmlns="" xmlns:a16="http://schemas.microsoft.com/office/drawing/2014/main" val="20004"/>
                    </a:ext>
                  </a:extLst>
                </a:gridCol>
                <a:gridCol w="716558">
                  <a:extLst>
                    <a:ext uri="{9D8B030D-6E8A-4147-A177-3AD203B41FA5}">
                      <a16:colId xmlns="" xmlns:a16="http://schemas.microsoft.com/office/drawing/2014/main" val="20006"/>
                    </a:ext>
                  </a:extLst>
                </a:gridCol>
                <a:gridCol w="728702">
                  <a:extLst>
                    <a:ext uri="{9D8B030D-6E8A-4147-A177-3AD203B41FA5}">
                      <a16:colId xmlns="" xmlns:a16="http://schemas.microsoft.com/office/drawing/2014/main" val="20005"/>
                    </a:ext>
                  </a:extLst>
                </a:gridCol>
              </a:tblGrid>
              <a:tr h="64096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2020</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734469">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граждан, принявших участие в решении вопросов развития городской среды от общего количества граждан в возрасте от 14 лет</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Указ 204</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12</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927616">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Доля реализованных комплексных проектов благоустройства общественных территорий в общем количестве реализованных в течение планового года проектов благоустройства общественных территории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dirty="0">
                          <a:effectLst/>
                          <a:latin typeface="Times New Roman" panose="02020603050405020304" pitchFamily="18" charset="0"/>
                          <a:ea typeface="Times New Roman" panose="02020603050405020304" pitchFamily="18" charset="0"/>
                        </a:rPr>
                        <a:t>Соглашение с ФОИВ</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1128785">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 не менее единицы.</a:t>
                      </a:r>
                    </a:p>
                  </a:txBody>
                  <a:tcPr marL="68580" marR="68580" marT="0" marB="0">
                    <a:solidFill>
                      <a:schemeClr val="accent1">
                        <a:lumMod val="40000"/>
                        <a:lumOff val="60000"/>
                      </a:schemeClr>
                    </a:solidFill>
                  </a:tcPr>
                </a:tc>
                <a:tc>
                  <a:txBody>
                    <a:bodyPr/>
                    <a:lstStyle/>
                    <a:p>
                      <a:pPr>
                        <a:spcAft>
                          <a:spcPts val="0"/>
                        </a:spcAft>
                      </a:pPr>
                      <a:r>
                        <a:rPr lang="ru-RU" sz="1400" i="1" u="none" strike="noStrike" dirty="0">
                          <a:effectLst/>
                          <a:latin typeface="Times New Roman" panose="02020603050405020304" pitchFamily="18" charset="0"/>
                          <a:ea typeface="Times New Roman" panose="02020603050405020304" pitchFamily="18" charset="0"/>
                        </a:rPr>
                        <a:t> </a:t>
                      </a:r>
                      <a:endParaRPr lang="ru-RU" sz="1400" i="1" dirty="0">
                        <a:effectLst/>
                        <a:latin typeface="Times New Roman" panose="02020603050405020304" pitchFamily="18" charset="0"/>
                        <a:ea typeface="Times New Roman" panose="02020603050405020304" pitchFamily="18" charset="0"/>
                      </a:endParaRPr>
                    </a:p>
                    <a:p>
                      <a:pPr algn="ctr">
                        <a:spcAft>
                          <a:spcPts val="0"/>
                        </a:spcAft>
                      </a:pPr>
                      <a:r>
                        <a:rPr lang="ru-RU" sz="1400" i="1" u="none" dirty="0">
                          <a:effectLst/>
                          <a:latin typeface="Times New Roman" panose="02020603050405020304" pitchFamily="18" charset="0"/>
                          <a:ea typeface="Times New Roman" panose="02020603050405020304" pitchFamily="18" charset="0"/>
                        </a:rPr>
                        <a:t>Соглашение с ФОИВ</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49977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Соответствие нормативу обеспеченности парками культуры и отдыха</a:t>
                      </a:r>
                    </a:p>
                  </a:txBody>
                  <a:tcPr marL="68580" marR="68580" marT="0" marB="0">
                    <a:solidFill>
                      <a:schemeClr val="accent1">
                        <a:lumMod val="40000"/>
                        <a:lumOff val="60000"/>
                      </a:schemeClr>
                    </a:solidFill>
                  </a:tcPr>
                </a:tc>
                <a:tc>
                  <a:txBody>
                    <a:bodyPr/>
                    <a:lstStyle/>
                    <a:p>
                      <a:pPr algn="ctr">
                        <a:spcAft>
                          <a:spcPts val="0"/>
                        </a:spcAft>
                      </a:pPr>
                      <a:r>
                        <a:rPr lang="ru-RU" sz="1400" i="1" u="none" dirty="0">
                          <a:effectLst/>
                          <a:latin typeface="Times New Roman" panose="02020603050405020304" pitchFamily="18" charset="0"/>
                          <a:ea typeface="Times New Roman" panose="02020603050405020304" pitchFamily="18" charset="0"/>
                        </a:rPr>
                        <a:t>макро</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88192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Увеличение числа посетителей парков культуры и отдыха</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Обращение Губернатора  </a:t>
                      </a:r>
                    </a:p>
                    <a:p>
                      <a:pPr algn="ctr">
                        <a:spcAft>
                          <a:spcPts val="0"/>
                        </a:spcAft>
                      </a:pPr>
                      <a:r>
                        <a:rPr lang="ru-RU" sz="1400" i="1" dirty="0">
                          <a:effectLst/>
                          <a:latin typeface="Times New Roman" panose="02020603050405020304" pitchFamily="18" charset="0"/>
                          <a:ea typeface="Times New Roman" panose="02020603050405020304" pitchFamily="18" charset="0"/>
                        </a:rPr>
                        <a:t> </a:t>
                      </a:r>
                    </a:p>
                    <a:p>
                      <a:pPr algn="ctr">
                        <a:spcAft>
                          <a:spcPts val="0"/>
                        </a:spcAft>
                      </a:pPr>
                      <a:r>
                        <a:rPr lang="ru-RU" sz="1400" i="1" u="none" strike="noStrike" dirty="0">
                          <a:effectLst/>
                          <a:latin typeface="Times New Roman" panose="02020603050405020304" pitchFamily="18" charset="0"/>
                          <a:ea typeface="Times New Roman" panose="02020603050405020304" pitchFamily="18" charset="0"/>
                        </a:rPr>
                        <a:t> </a:t>
                      </a:r>
                      <a:endParaRPr lang="ru-RU" sz="1400" i="1" dirty="0">
                        <a:effectLst/>
                        <a:latin typeface="Times New Roman" panose="02020603050405020304" pitchFamily="18" charset="0"/>
                        <a:ea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102</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104</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106</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106</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546688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646112" y="452438"/>
            <a:ext cx="10753407" cy="5795962"/>
          </a:xfrm>
        </p:spPr>
        <p:txBody>
          <a:bodyPr>
            <a:normAutofit/>
          </a:bodyPr>
          <a:lstStyle/>
          <a:p>
            <a:pPr marL="0" indent="0">
              <a:buNone/>
            </a:pP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«Благоустройство территорий»  </a:t>
            </a:r>
          </a:p>
        </p:txBody>
      </p:sp>
      <p:graphicFrame>
        <p:nvGraphicFramePr>
          <p:cNvPr id="3" name="Таблица 2"/>
          <p:cNvGraphicFramePr>
            <a:graphicFrameLocks noGrp="1"/>
          </p:cNvGraphicFramePr>
          <p:nvPr>
            <p:extLst>
              <p:ext uri="{D42A27DB-BD31-4B8C-83A1-F6EECF244321}">
                <p14:modId xmlns:p14="http://schemas.microsoft.com/office/powerpoint/2010/main" val="1609089119"/>
              </p:ext>
            </p:extLst>
          </p:nvPr>
        </p:nvGraphicFramePr>
        <p:xfrm>
          <a:off x="321276" y="1376363"/>
          <a:ext cx="11257003" cy="1848751"/>
        </p:xfrm>
        <a:graphic>
          <a:graphicData uri="http://schemas.openxmlformats.org/drawingml/2006/table">
            <a:tbl>
              <a:tblPr firstRow="1" bandRow="1">
                <a:tableStyleId>{5C22544A-7EE6-4342-B048-85BDC9FD1C3A}</a:tableStyleId>
              </a:tblPr>
              <a:tblGrid>
                <a:gridCol w="3533640">
                  <a:extLst>
                    <a:ext uri="{9D8B030D-6E8A-4147-A177-3AD203B41FA5}">
                      <a16:colId xmlns="" xmlns:a16="http://schemas.microsoft.com/office/drawing/2014/main" val="20000"/>
                    </a:ext>
                  </a:extLst>
                </a:gridCol>
                <a:gridCol w="1369717">
                  <a:extLst>
                    <a:ext uri="{9D8B030D-6E8A-4147-A177-3AD203B41FA5}">
                      <a16:colId xmlns="" xmlns:a16="http://schemas.microsoft.com/office/drawing/2014/main" val="20001"/>
                    </a:ext>
                  </a:extLst>
                </a:gridCol>
                <a:gridCol w="943839">
                  <a:extLst>
                    <a:ext uri="{9D8B030D-6E8A-4147-A177-3AD203B41FA5}">
                      <a16:colId xmlns="" xmlns:a16="http://schemas.microsoft.com/office/drawing/2014/main" val="20006"/>
                    </a:ext>
                  </a:extLst>
                </a:gridCol>
                <a:gridCol w="943839">
                  <a:extLst>
                    <a:ext uri="{9D8B030D-6E8A-4147-A177-3AD203B41FA5}">
                      <a16:colId xmlns="" xmlns:a16="http://schemas.microsoft.com/office/drawing/2014/main" val="20002"/>
                    </a:ext>
                  </a:extLst>
                </a:gridCol>
                <a:gridCol w="1530861">
                  <a:extLst>
                    <a:ext uri="{9D8B030D-6E8A-4147-A177-3AD203B41FA5}">
                      <a16:colId xmlns="" xmlns:a16="http://schemas.microsoft.com/office/drawing/2014/main" val="20003"/>
                    </a:ext>
                  </a:extLst>
                </a:gridCol>
                <a:gridCol w="1473310">
                  <a:extLst>
                    <a:ext uri="{9D8B030D-6E8A-4147-A177-3AD203B41FA5}">
                      <a16:colId xmlns="" xmlns:a16="http://schemas.microsoft.com/office/drawing/2014/main" val="20004"/>
                    </a:ext>
                  </a:extLst>
                </a:gridCol>
                <a:gridCol w="1461797">
                  <a:extLst>
                    <a:ext uri="{9D8B030D-6E8A-4147-A177-3AD203B41FA5}">
                      <a16:colId xmlns="" xmlns:a16="http://schemas.microsoft.com/office/drawing/2014/main" val="20005"/>
                    </a:ext>
                  </a:extLst>
                </a:gridCol>
              </a:tblGrid>
              <a:tr h="721526">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2020</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52595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Уровень содержания памятников</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Показатель МП</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60127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Уровень благоустроенных зеленых насаждений общего пользования</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Показатель МП</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530510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944" y="134112"/>
            <a:ext cx="10875264" cy="1304544"/>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«Создание условий для обеспечения комфортного проживания жителей в многоквартирных домах Московской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00402464"/>
              </p:ext>
            </p:extLst>
          </p:nvPr>
        </p:nvGraphicFramePr>
        <p:xfrm>
          <a:off x="333632" y="1825625"/>
          <a:ext cx="11479428" cy="2215034"/>
        </p:xfrm>
        <a:graphic>
          <a:graphicData uri="http://schemas.openxmlformats.org/drawingml/2006/table">
            <a:tbl>
              <a:tblPr firstRow="1" bandRow="1">
                <a:tableStyleId>{5C22544A-7EE6-4342-B048-85BDC9FD1C3A}</a:tableStyleId>
              </a:tblPr>
              <a:tblGrid>
                <a:gridCol w="3479286">
                  <a:extLst>
                    <a:ext uri="{9D8B030D-6E8A-4147-A177-3AD203B41FA5}">
                      <a16:colId xmlns="" xmlns:a16="http://schemas.microsoft.com/office/drawing/2014/main" val="20000"/>
                    </a:ext>
                  </a:extLst>
                </a:gridCol>
                <a:gridCol w="2138542">
                  <a:extLst>
                    <a:ext uri="{9D8B030D-6E8A-4147-A177-3AD203B41FA5}">
                      <a16:colId xmlns="" xmlns:a16="http://schemas.microsoft.com/office/drawing/2014/main" val="20001"/>
                    </a:ext>
                  </a:extLst>
                </a:gridCol>
                <a:gridCol w="930765">
                  <a:extLst>
                    <a:ext uri="{9D8B030D-6E8A-4147-A177-3AD203B41FA5}">
                      <a16:colId xmlns="" xmlns:a16="http://schemas.microsoft.com/office/drawing/2014/main" val="20002"/>
                    </a:ext>
                  </a:extLst>
                </a:gridCol>
                <a:gridCol w="1185617">
                  <a:extLst>
                    <a:ext uri="{9D8B030D-6E8A-4147-A177-3AD203B41FA5}">
                      <a16:colId xmlns="" xmlns:a16="http://schemas.microsoft.com/office/drawing/2014/main" val="20003"/>
                    </a:ext>
                  </a:extLst>
                </a:gridCol>
                <a:gridCol w="1185617">
                  <a:extLst>
                    <a:ext uri="{9D8B030D-6E8A-4147-A177-3AD203B41FA5}">
                      <a16:colId xmlns="" xmlns:a16="http://schemas.microsoft.com/office/drawing/2014/main" val="20006"/>
                    </a:ext>
                  </a:extLst>
                </a:gridCol>
                <a:gridCol w="1407227">
                  <a:extLst>
                    <a:ext uri="{9D8B030D-6E8A-4147-A177-3AD203B41FA5}">
                      <a16:colId xmlns="" xmlns:a16="http://schemas.microsoft.com/office/drawing/2014/main" val="20004"/>
                    </a:ext>
                  </a:extLst>
                </a:gridCol>
                <a:gridCol w="1152374">
                  <a:extLst>
                    <a:ext uri="{9D8B030D-6E8A-4147-A177-3AD203B41FA5}">
                      <a16:colId xmlns="" xmlns:a16="http://schemas.microsoft.com/office/drawing/2014/main" val="20005"/>
                    </a:ext>
                  </a:extLst>
                </a:gridCol>
              </a:tblGrid>
              <a:tr h="64997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2020</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70738">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Количество отремонтированных подъездов МКД</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Обращение Губернатора Московской области</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160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110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110</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110</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894318">
                <a:tc>
                  <a:txBody>
                    <a:bodyPr/>
                    <a:lstStyle/>
                    <a:p>
                      <a:pPr>
                        <a:spcAft>
                          <a:spcPts val="0"/>
                        </a:spcAft>
                      </a:pPr>
                      <a:r>
                        <a:rPr lang="ru-RU" sz="1400" i="1">
                          <a:effectLst/>
                          <a:latin typeface="Times New Roman" panose="02020603050405020304" pitchFamily="18" charset="0"/>
                          <a:ea typeface="Times New Roman" panose="02020603050405020304" pitchFamily="18" charset="0"/>
                        </a:rPr>
                        <a:t>Количество МКД, в которых проведен капитальный ремонт в рамках региональной программы</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Обращение Губернатора Московской области</a:t>
                      </a:r>
                    </a:p>
                    <a:p>
                      <a:pPr algn="ctr">
                        <a:spcAft>
                          <a:spcPts val="0"/>
                        </a:spcAft>
                      </a:pPr>
                      <a:r>
                        <a:rPr lang="ru-RU" sz="1400" i="1">
                          <a:effectLst/>
                          <a:latin typeface="Times New Roman" panose="02020603050405020304" pitchFamily="18" charset="0"/>
                          <a:ea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 </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9</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2880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85344" y="146304"/>
            <a:ext cx="11765280" cy="7012388"/>
          </a:xfrm>
          <a:prstGeom prst="rect">
            <a:avLst/>
          </a:prstGeom>
        </p:spPr>
        <p:txBody>
          <a:bodyPr wrap="square">
            <a:spAutoFit/>
          </a:bodyPr>
          <a:lstStyle/>
          <a:p>
            <a:pPr algn="just">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V</a:t>
            </a:r>
            <a:r>
              <a:rPr lang="ru-RU" b="1" i="1" dirty="0">
                <a:latin typeface="Times New Roman" panose="02020603050405020304" pitchFamily="18" charset="0"/>
                <a:ea typeface="Calibri" panose="020F0502020204030204" pitchFamily="34" charset="0"/>
                <a:cs typeface="Times New Roman" panose="02020603050405020304" pitchFamily="18" charset="0"/>
              </a:rPr>
              <a:t>. Строительство</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Ввод жилья в январе-сентябре 2020 года составил 7165 кв. метров. В городском округе продолжается рост </a:t>
            </a: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ввода жилья, построенного населением.</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VI</a:t>
            </a:r>
            <a:r>
              <a:rPr lang="ru-RU" b="1" i="1" dirty="0">
                <a:latin typeface="Times New Roman" panose="02020603050405020304" pitchFamily="18" charset="0"/>
                <a:ea typeface="Calibri" panose="020F0502020204030204" pitchFamily="34" charset="0"/>
                <a:cs typeface="Times New Roman" panose="02020603050405020304" pitchFamily="18" charset="0"/>
              </a:rPr>
              <a:t>. Финансовые результаты деятельности организаций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В январе-сентябре 2020 года прибыль прибыльных организаций составила 4041 тыс. рублей, убыток </a:t>
            </a: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убыточных организаций -167196 тыс. рублей.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Кредиторская задолженность организаций на 01.10.2020 года составила 1732220 тыс. рублей.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Дебиторская задолженность на 01.10.2020 года составила 1123960 тыс. рублей.     </a:t>
            </a:r>
          </a:p>
          <a:p>
            <a:pPr algn="just">
              <a:lnSpc>
                <a:spcPct val="107000"/>
              </a:lnSpc>
              <a:spcAft>
                <a:spcPts val="0"/>
              </a:spcAft>
            </a:pP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VII</a:t>
            </a:r>
            <a:r>
              <a:rPr lang="ru-RU" b="1" i="1" dirty="0">
                <a:latin typeface="Times New Roman" panose="02020603050405020304" pitchFamily="18" charset="0"/>
                <a:ea typeface="Calibri" panose="020F0502020204030204" pitchFamily="34" charset="0"/>
                <a:cs typeface="Times New Roman" panose="02020603050405020304" pitchFamily="18" charset="0"/>
              </a:rPr>
              <a:t>. Заработная плата  </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Среднемесячная начисленная заработная плата работников ( по полному кругу организаций) за январь-сентябрь   выросла к соответствующему периоду 2019 года на 10,1% и составила 46 849 рублей.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В январе-сентябре 2020 года заработная плата работников организаций в сфере:</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-образования составила- 35 704 рублей;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 здравоохранения- 54 809 рублей;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 культуры и спорта- 39 137 рублей;</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-сельское хозяйство- 57 391 рублей (106,7% к январю-сентябрю 2019 года).</a:t>
            </a:r>
            <a:r>
              <a:rPr lang="ru-RU" b="1" i="1"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VIII</a:t>
            </a:r>
            <a:r>
              <a:rPr lang="ru-RU" b="1" i="1" dirty="0">
                <a:latin typeface="Times New Roman" panose="02020603050405020304" pitchFamily="18" charset="0"/>
                <a:ea typeface="Calibri" panose="020F0502020204030204" pitchFamily="34" charset="0"/>
                <a:cs typeface="Times New Roman" panose="02020603050405020304" pitchFamily="18" charset="0"/>
              </a:rPr>
              <a:t>. Рынок труда</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ru-RU" i="1" dirty="0">
                <a:latin typeface="Times New Roman" panose="02020603050405020304" pitchFamily="18" charset="0"/>
                <a:ea typeface="Calibri" panose="020F0502020204030204" pitchFamily="34" charset="0"/>
                <a:cs typeface="Times New Roman" panose="02020603050405020304" pitchFamily="18" charset="0"/>
              </a:rPr>
              <a:t>На конец сентября 2020 года численность официально зарегистрированных безработных составила 601 человек.</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Уровень безработицы составил 4,52 %.</a:t>
            </a:r>
            <a:endParaRPr lang="ru-RU" sz="1400"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p>
        </p:txBody>
      </p:sp>
    </p:spTree>
    <p:extLst>
      <p:ext uri="{BB962C8B-B14F-4D97-AF65-F5344CB8AC3E}">
        <p14:creationId xmlns:p14="http://schemas.microsoft.com/office/powerpoint/2010/main" val="40246473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i="1" dirty="0">
                <a:latin typeface="Times New Roman" panose="02020603050405020304" pitchFamily="18" charset="0"/>
                <a:cs typeface="Times New Roman" panose="02020603050405020304" pitchFamily="18" charset="0"/>
              </a:rPr>
              <a:t>Муниципальная программа «Переселение граждан из аварийного жилищного фонда»  </a:t>
            </a:r>
            <a:br>
              <a:rPr lang="ru-RU" sz="2400" b="1" i="1" dirty="0">
                <a:latin typeface="Times New Roman" panose="02020603050405020304" pitchFamily="18" charset="0"/>
                <a:cs typeface="Times New Roman" panose="02020603050405020304" pitchFamily="18" charset="0"/>
              </a:rPr>
            </a:br>
            <a:r>
              <a:rPr lang="ru-RU" sz="2400" i="1" dirty="0">
                <a:latin typeface="Times New Roman" panose="02020603050405020304" pitchFamily="18" charset="0"/>
                <a:cs typeface="Times New Roman" panose="02020603050405020304" pitchFamily="18" charset="0"/>
              </a:rPr>
              <a:t> </a:t>
            </a:r>
            <a:endParaRPr lang="ru-RU" sz="2400" dirty="0"/>
          </a:p>
        </p:txBody>
      </p:sp>
      <p:sp>
        <p:nvSpPr>
          <p:cNvPr id="3" name="Объект 2"/>
          <p:cNvSpPr>
            <a:spLocks noGrp="1"/>
          </p:cNvSpPr>
          <p:nvPr>
            <p:ph idx="1"/>
          </p:nvPr>
        </p:nvSpPr>
        <p:spPr>
          <a:xfrm>
            <a:off x="341376" y="1304545"/>
            <a:ext cx="11850624" cy="4791455"/>
          </a:xfrm>
        </p:spPr>
        <p:txBody>
          <a:bodyPr>
            <a:normAutofit/>
          </a:bodyPr>
          <a:lstStyle/>
          <a:p>
            <a:r>
              <a:rPr lang="ru-RU" sz="1800" i="1" dirty="0">
                <a:latin typeface="Times New Roman" panose="02020603050405020304" pitchFamily="18" charset="0"/>
                <a:cs typeface="Times New Roman" panose="02020603050405020304" pitchFamily="18" charset="0"/>
              </a:rPr>
              <a:t>Цели программы:</a:t>
            </a:r>
          </a:p>
          <a:p>
            <a:pPr marL="0" indent="0">
              <a:buNone/>
            </a:pPr>
            <a:r>
              <a:rPr lang="ru-RU" sz="1800" i="1" dirty="0">
                <a:latin typeface="Times New Roman" panose="02020603050405020304" pitchFamily="18" charset="0"/>
                <a:cs typeface="Times New Roman" panose="02020603050405020304" pitchFamily="18" charset="0"/>
              </a:rPr>
              <a:t>-Обеспечение расселения многоквартирных домов, признанных в установленном законодательством Российской Федерации порядке аварийными и подлежащими сносу или реконструкции в связи с физическим износом в процессе эксплуатации. </a:t>
            </a:r>
          </a:p>
          <a:p>
            <a:pPr marL="0" indent="0">
              <a:buNone/>
            </a:pPr>
            <a:r>
              <a:rPr lang="ru-RU" sz="1800" i="1" dirty="0">
                <a:latin typeface="Times New Roman" panose="02020603050405020304" pitchFamily="18" charset="0"/>
                <a:cs typeface="Times New Roman" panose="02020603050405020304" pitchFamily="18" charset="0"/>
              </a:rPr>
              <a:t>-Создание безопасных и благоприятных условий проживания граждан и внедрение ресурсосберегающих, </a:t>
            </a:r>
            <a:r>
              <a:rPr lang="ru-RU" sz="1800" i="1" dirty="0" err="1">
                <a:latin typeface="Times New Roman" panose="02020603050405020304" pitchFamily="18" charset="0"/>
                <a:cs typeface="Times New Roman" panose="02020603050405020304" pitchFamily="18" charset="0"/>
              </a:rPr>
              <a:t>энергоэффективных</a:t>
            </a:r>
            <a:r>
              <a:rPr lang="ru-RU" sz="1800" i="1" dirty="0">
                <a:latin typeface="Times New Roman" panose="02020603050405020304" pitchFamily="18" charset="0"/>
                <a:cs typeface="Times New Roman" panose="02020603050405020304" pitchFamily="18" charset="0"/>
              </a:rPr>
              <a:t> технологий.</a:t>
            </a:r>
          </a:p>
          <a:p>
            <a:pPr marL="0" indent="0">
              <a:buNone/>
            </a:pPr>
            <a:r>
              <a:rPr lang="ru-RU" sz="1800" i="1" dirty="0">
                <a:latin typeface="Times New Roman" panose="02020603050405020304" pitchFamily="18" charset="0"/>
                <a:cs typeface="Times New Roman" panose="02020603050405020304" pitchFamily="18" charset="0"/>
              </a:rPr>
              <a:t>-Финансовое и организационное обеспечение переселения граждан из непригодного для проживания жилищного фонда.</a:t>
            </a:r>
          </a:p>
          <a:p>
            <a:endParaRPr lang="ru-RU" sz="1800" i="1" dirty="0">
              <a:latin typeface="Times New Roman" panose="02020603050405020304" pitchFamily="18" charset="0"/>
              <a:cs typeface="Times New Roman" panose="02020603050405020304" pitchFamily="18" charset="0"/>
            </a:endParaRPr>
          </a:p>
          <a:p>
            <a:endParaRPr lang="ru-RU" sz="1800" i="1" dirty="0">
              <a:latin typeface="Times New Roman" panose="02020603050405020304" pitchFamily="18" charset="0"/>
              <a:cs typeface="Times New Roman" panose="02020603050405020304" pitchFamily="18" charset="0"/>
            </a:endParaRPr>
          </a:p>
          <a:p>
            <a:pPr marL="0" indent="0" algn="ctr">
              <a:buNone/>
            </a:pPr>
            <a:r>
              <a:rPr lang="ru-RU" b="1" i="1" dirty="0">
                <a:latin typeface="Times New Roman" panose="02020603050405020304" pitchFamily="18" charset="0"/>
                <a:cs typeface="Times New Roman" panose="02020603050405020304" pitchFamily="18" charset="0"/>
              </a:rPr>
              <a:t>Финансирование: 2023 год-1 955,12 тыс. рублей</a:t>
            </a:r>
          </a:p>
        </p:txBody>
      </p:sp>
    </p:spTree>
    <p:extLst>
      <p:ext uri="{BB962C8B-B14F-4D97-AF65-F5344CB8AC3E}">
        <p14:creationId xmlns:p14="http://schemas.microsoft.com/office/powerpoint/2010/main" val="42707404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2480" y="-195071"/>
            <a:ext cx="11155680" cy="1353311"/>
          </a:xfrm>
        </p:spPr>
        <p:txBody>
          <a:bodyPr>
            <a:normAutofit/>
          </a:bodyPr>
          <a:lstStyle/>
          <a:p>
            <a:pPr algn="ctr"/>
            <a:r>
              <a:rPr lang="ru-RU" sz="2400" i="1" dirty="0">
                <a:latin typeface="Times New Roman" panose="02020603050405020304" pitchFamily="18" charset="0"/>
                <a:cs typeface="Times New Roman" panose="02020603050405020304" pitchFamily="18" charset="0"/>
              </a:rPr>
              <a:t>Показатели подпрограммы  «Обеспечение устойчивого сокращения непригодного для проживания жилищного фонда»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52953254"/>
              </p:ext>
            </p:extLst>
          </p:nvPr>
        </p:nvGraphicFramePr>
        <p:xfrm>
          <a:off x="353568" y="1033957"/>
          <a:ext cx="11692127" cy="4866971"/>
        </p:xfrm>
        <a:graphic>
          <a:graphicData uri="http://schemas.openxmlformats.org/drawingml/2006/table">
            <a:tbl>
              <a:tblPr firstRow="1" bandRow="1">
                <a:tableStyleId>{5C22544A-7EE6-4342-B048-85BDC9FD1C3A}</a:tableStyleId>
              </a:tblPr>
              <a:tblGrid>
                <a:gridCol w="4081442">
                  <a:extLst>
                    <a:ext uri="{9D8B030D-6E8A-4147-A177-3AD203B41FA5}">
                      <a16:colId xmlns="" xmlns:a16="http://schemas.microsoft.com/office/drawing/2014/main" val="20000"/>
                    </a:ext>
                  </a:extLst>
                </a:gridCol>
                <a:gridCol w="2400847">
                  <a:extLst>
                    <a:ext uri="{9D8B030D-6E8A-4147-A177-3AD203B41FA5}">
                      <a16:colId xmlns="" xmlns:a16="http://schemas.microsoft.com/office/drawing/2014/main" val="20001"/>
                    </a:ext>
                  </a:extLst>
                </a:gridCol>
                <a:gridCol w="1728610">
                  <a:extLst>
                    <a:ext uri="{9D8B030D-6E8A-4147-A177-3AD203B41FA5}">
                      <a16:colId xmlns="" xmlns:a16="http://schemas.microsoft.com/office/drawing/2014/main" val="20002"/>
                    </a:ext>
                  </a:extLst>
                </a:gridCol>
                <a:gridCol w="900318">
                  <a:extLst>
                    <a:ext uri="{9D8B030D-6E8A-4147-A177-3AD203B41FA5}">
                      <a16:colId xmlns="" xmlns:a16="http://schemas.microsoft.com/office/drawing/2014/main" val="20003"/>
                    </a:ext>
                  </a:extLst>
                </a:gridCol>
                <a:gridCol w="828292">
                  <a:extLst>
                    <a:ext uri="{9D8B030D-6E8A-4147-A177-3AD203B41FA5}">
                      <a16:colId xmlns="" xmlns:a16="http://schemas.microsoft.com/office/drawing/2014/main" val="20004"/>
                    </a:ext>
                  </a:extLst>
                </a:gridCol>
                <a:gridCol w="1008356">
                  <a:extLst>
                    <a:ext uri="{9D8B030D-6E8A-4147-A177-3AD203B41FA5}">
                      <a16:colId xmlns="" xmlns:a16="http://schemas.microsoft.com/office/drawing/2014/main" val="20005"/>
                    </a:ext>
                  </a:extLst>
                </a:gridCol>
                <a:gridCol w="744262">
                  <a:extLst>
                    <a:ext uri="{9D8B030D-6E8A-4147-A177-3AD203B41FA5}">
                      <a16:colId xmlns="" xmlns:a16="http://schemas.microsoft.com/office/drawing/2014/main" val="20006"/>
                    </a:ext>
                  </a:extLst>
                </a:gridCol>
              </a:tblGrid>
              <a:tr h="732983">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2020</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71460">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Общая площадь аварийного фонда, подлежащая расселению до 01.09.2025, в том числе:</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endParaRPr lang="ru-RU" sz="1400" i="1"/>
                    </a:p>
                  </a:txBody>
                  <a:tcPr>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Тысяча квадратных метров</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851508">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Количество квадратных метров расселенного аварийного жилищного фонда за счет средств консолидированного бюджета</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Отраслевой приоритетный показатель</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Тысяча квадратных метров</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851508">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Количество квадратных метров расселенного аварийного жилищного фонда за счет внебюджетных источников</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Отраслевой приоритетный показатель</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Тысяча квадратных метров</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774943">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квадратных метров расселенного аварийного жилищного фонда</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федеральным органом исполнительной власти</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Тысяча квадратных метров</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774943">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граждан, расселенных из аварийного жилищного фонда</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федеральным органом исполнительной власти</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Тысяча человек</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627499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i="1" dirty="0">
                <a:latin typeface="Times New Roman" panose="02020603050405020304" pitchFamily="18" charset="0"/>
                <a:cs typeface="Times New Roman" panose="02020603050405020304" pitchFamily="18" charset="0"/>
              </a:rPr>
              <a:t>Показатели подпрограммы  «Обеспечение мероприятий по переселению граждан  из аварийного жилищного фонда в Московской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25653389"/>
              </p:ext>
            </p:extLst>
          </p:nvPr>
        </p:nvGraphicFramePr>
        <p:xfrm>
          <a:off x="524255" y="1816661"/>
          <a:ext cx="11436096" cy="3462474"/>
        </p:xfrm>
        <a:graphic>
          <a:graphicData uri="http://schemas.openxmlformats.org/drawingml/2006/table">
            <a:tbl>
              <a:tblPr firstRow="1" bandRow="1">
                <a:tableStyleId>{5C22544A-7EE6-4342-B048-85BDC9FD1C3A}</a:tableStyleId>
              </a:tblPr>
              <a:tblGrid>
                <a:gridCol w="1962913">
                  <a:extLst>
                    <a:ext uri="{9D8B030D-6E8A-4147-A177-3AD203B41FA5}">
                      <a16:colId xmlns="" xmlns:a16="http://schemas.microsoft.com/office/drawing/2014/main" val="20000"/>
                    </a:ext>
                  </a:extLst>
                </a:gridCol>
                <a:gridCol w="1536192">
                  <a:extLst>
                    <a:ext uri="{9D8B030D-6E8A-4147-A177-3AD203B41FA5}">
                      <a16:colId xmlns="" xmlns:a16="http://schemas.microsoft.com/office/drawing/2014/main" val="20001"/>
                    </a:ext>
                  </a:extLst>
                </a:gridCol>
                <a:gridCol w="1402079">
                  <a:extLst>
                    <a:ext uri="{9D8B030D-6E8A-4147-A177-3AD203B41FA5}">
                      <a16:colId xmlns="" xmlns:a16="http://schemas.microsoft.com/office/drawing/2014/main" val="20002"/>
                    </a:ext>
                  </a:extLst>
                </a:gridCol>
                <a:gridCol w="1633728">
                  <a:extLst>
                    <a:ext uri="{9D8B030D-6E8A-4147-A177-3AD203B41FA5}">
                      <a16:colId xmlns="" xmlns:a16="http://schemas.microsoft.com/office/drawing/2014/main" val="20003"/>
                    </a:ext>
                  </a:extLst>
                </a:gridCol>
                <a:gridCol w="1633728">
                  <a:extLst>
                    <a:ext uri="{9D8B030D-6E8A-4147-A177-3AD203B41FA5}">
                      <a16:colId xmlns="" xmlns:a16="http://schemas.microsoft.com/office/drawing/2014/main" val="20004"/>
                    </a:ext>
                  </a:extLst>
                </a:gridCol>
                <a:gridCol w="1633728">
                  <a:extLst>
                    <a:ext uri="{9D8B030D-6E8A-4147-A177-3AD203B41FA5}">
                      <a16:colId xmlns="" xmlns:a16="http://schemas.microsoft.com/office/drawing/2014/main" val="20005"/>
                    </a:ext>
                  </a:extLst>
                </a:gridCol>
                <a:gridCol w="1633728">
                  <a:extLst>
                    <a:ext uri="{9D8B030D-6E8A-4147-A177-3AD203B41FA5}">
                      <a16:colId xmlns="" xmlns:a16="http://schemas.microsoft.com/office/drawing/2014/main" val="20006"/>
                    </a:ext>
                  </a:extLst>
                </a:gridCol>
              </a:tblGrid>
              <a:tr h="74016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2020</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361153">
                <a:tc>
                  <a:txBody>
                    <a:bodyPr/>
                    <a:lstStyle/>
                    <a:p>
                      <a:pP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Количество переселенных жителей из аварийного жилищного фонда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Московской области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Тысяча человек</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361153">
                <a:tc>
                  <a:txBody>
                    <a:bodyPr/>
                    <a:lstStyle/>
                    <a:p>
                      <a:pP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Количество граждан, переселенных из аварийного жилищного фонда</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Московской области</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Тысяча человек</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8990970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20865" name="Rectangle 2"/>
          <p:cNvSpPr>
            <a:spLocks noGrp="1"/>
          </p:cNvSpPr>
          <p:nvPr>
            <p:ph type="title"/>
          </p:nvPr>
        </p:nvSpPr>
        <p:spPr>
          <a:xfrm>
            <a:off x="563632" y="4018490"/>
            <a:ext cx="8534400" cy="1507067"/>
          </a:xfrm>
        </p:spPr>
        <p:txBody>
          <a:bodyPr/>
          <a:lstStyle/>
          <a:p>
            <a:r>
              <a:rPr lang="ru-RU" dirty="0"/>
              <a:t> </a:t>
            </a:r>
          </a:p>
        </p:txBody>
      </p:sp>
      <p:sp>
        <p:nvSpPr>
          <p:cNvPr id="420866" name="Rectangle 3"/>
          <p:cNvSpPr>
            <a:spLocks noGrp="1"/>
          </p:cNvSpPr>
          <p:nvPr>
            <p:ph idx="1"/>
          </p:nvPr>
        </p:nvSpPr>
        <p:spPr>
          <a:xfrm>
            <a:off x="1708220" y="0"/>
            <a:ext cx="9254899" cy="4772024"/>
          </a:xfrm>
        </p:spPr>
        <p:txBody>
          <a:bodyPr>
            <a:normAutofit/>
          </a:bodyPr>
          <a:lstStyle/>
          <a:p>
            <a:pPr algn="ctr">
              <a:buFont typeface="Wingdings 3" pitchFamily="18" charset="2"/>
              <a:buNone/>
            </a:pPr>
            <a:r>
              <a:rPr lang="ru-RU" sz="2400" b="1" dirty="0">
                <a:latin typeface="Times New Roman" pitchFamily="18" charset="0"/>
              </a:rPr>
              <a:t>Источники внутреннего финансирования дефицита бюджета городского округа Серебряные Пруды</a:t>
            </a:r>
          </a:p>
        </p:txBody>
      </p:sp>
      <p:pic>
        <p:nvPicPr>
          <p:cNvPr id="49156" name="Picture 4" descr="http://v-salda.ru/upload/medialibrary/4d3/slayd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700" y="909323"/>
            <a:ext cx="7737231" cy="58029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224" y="231648"/>
            <a:ext cx="12131040" cy="463296"/>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Динамика и структура источников внутреннего финансирования дефицита бюджета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11237386"/>
              </p:ext>
            </p:extLst>
          </p:nvPr>
        </p:nvGraphicFramePr>
        <p:xfrm>
          <a:off x="268224" y="804672"/>
          <a:ext cx="11709411" cy="5782412"/>
        </p:xfrm>
        <a:graphic>
          <a:graphicData uri="http://schemas.openxmlformats.org/drawingml/2006/table">
            <a:tbl>
              <a:tblPr firstRow="1" bandRow="1">
                <a:tableStyleId>{5C22544A-7EE6-4342-B048-85BDC9FD1C3A}</a:tableStyleId>
              </a:tblPr>
              <a:tblGrid>
                <a:gridCol w="5599255">
                  <a:extLst>
                    <a:ext uri="{9D8B030D-6E8A-4147-A177-3AD203B41FA5}">
                      <a16:colId xmlns="" xmlns:a16="http://schemas.microsoft.com/office/drawing/2014/main" val="20000"/>
                    </a:ext>
                  </a:extLst>
                </a:gridCol>
                <a:gridCol w="1550802">
                  <a:extLst>
                    <a:ext uri="{9D8B030D-6E8A-4147-A177-3AD203B41FA5}">
                      <a16:colId xmlns="" xmlns:a16="http://schemas.microsoft.com/office/drawing/2014/main" val="20001"/>
                    </a:ext>
                  </a:extLst>
                </a:gridCol>
                <a:gridCol w="1137254">
                  <a:extLst>
                    <a:ext uri="{9D8B030D-6E8A-4147-A177-3AD203B41FA5}">
                      <a16:colId xmlns="" xmlns:a16="http://schemas.microsoft.com/office/drawing/2014/main" val="20002"/>
                    </a:ext>
                  </a:extLst>
                </a:gridCol>
                <a:gridCol w="1147593">
                  <a:extLst>
                    <a:ext uri="{9D8B030D-6E8A-4147-A177-3AD203B41FA5}">
                      <a16:colId xmlns="" xmlns:a16="http://schemas.microsoft.com/office/drawing/2014/main" val="20003"/>
                    </a:ext>
                  </a:extLst>
                </a:gridCol>
                <a:gridCol w="1147593">
                  <a:extLst>
                    <a:ext uri="{9D8B030D-6E8A-4147-A177-3AD203B41FA5}">
                      <a16:colId xmlns="" xmlns:a16="http://schemas.microsoft.com/office/drawing/2014/main" val="20004"/>
                    </a:ext>
                  </a:extLst>
                </a:gridCol>
                <a:gridCol w="1126914">
                  <a:extLst>
                    <a:ext uri="{9D8B030D-6E8A-4147-A177-3AD203B41FA5}">
                      <a16:colId xmlns="" xmlns:a16="http://schemas.microsoft.com/office/drawing/2014/main" val="20005"/>
                    </a:ext>
                  </a:extLst>
                </a:gridCol>
              </a:tblGrid>
              <a:tr h="8534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Century Gothic" pitchFamily="34" charset="0"/>
                        </a:rPr>
                        <a:t> </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2019</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отчетность об исполнении бюджета</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 </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2020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ожидаемое исполнение</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2021</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2022</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rPr>
                        <a:t>2023</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extLst>
                  <a:ext uri="{0D108BD9-81ED-4DB2-BD59-A6C34878D82A}">
                    <a16:rowId xmlns="" xmlns:a16="http://schemas.microsoft.com/office/drawing/2014/main" val="10000"/>
                  </a:ext>
                </a:extLst>
              </a:tr>
              <a:tr h="4714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cs typeface="Times New Roman" pitchFamily="18" charset="0"/>
                        </a:rPr>
                        <a:t>Дефицит бюджета городского округа</a:t>
                      </a: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-106 551,97</a:t>
                      </a:r>
                    </a:p>
                  </a:txBody>
                  <a:tcPr marL="9525" marR="9525" marT="9525" marB="0" anchor="ctr">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30 000,00</a:t>
                      </a: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-46 581,00</a:t>
                      </a: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-25000,00</a:t>
                      </a:r>
                    </a:p>
                  </a:txBody>
                  <a:tcPr marL="42525" marR="42525" marT="0" marB="0" horzOverflow="overflow">
                    <a:solidFill>
                      <a:schemeClr val="accent6">
                        <a:lumMod val="60000"/>
                        <a:lumOff val="40000"/>
                      </a:schemeClr>
                    </a:solidFill>
                  </a:tcPr>
                </a:tc>
                <a:extLst>
                  <a:ext uri="{0D108BD9-81ED-4DB2-BD59-A6C34878D82A}">
                    <a16:rowId xmlns="" xmlns:a16="http://schemas.microsoft.com/office/drawing/2014/main" val="10011"/>
                  </a:ext>
                </a:extLst>
              </a:tr>
              <a:tr h="4511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Источники внутреннего финансирования дефицитов бюджетов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106 551,97</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-30 000,00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46 581,00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25000,00</a:t>
                      </a:r>
                    </a:p>
                  </a:txBody>
                  <a:tcPr>
                    <a:solidFill>
                      <a:schemeClr val="accent6">
                        <a:lumMod val="60000"/>
                        <a:lumOff val="40000"/>
                      </a:schemeClr>
                    </a:solidFill>
                  </a:tcPr>
                </a:tc>
                <a:extLst>
                  <a:ext uri="{0D108BD9-81ED-4DB2-BD59-A6C34878D82A}">
                    <a16:rowId xmlns="" xmlns:a16="http://schemas.microsoft.com/office/drawing/2014/main" val="10001"/>
                  </a:ext>
                </a:extLst>
              </a:tr>
              <a:tr h="306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Кредиты кредитных организаций  </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9 900,00</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9 500,00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20</a:t>
                      </a:r>
                      <a:r>
                        <a:rPr lang="ru-RU" sz="1400" b="0" i="1" baseline="0" dirty="0">
                          <a:latin typeface="Times New Roman" panose="02020603050405020304" pitchFamily="18" charset="0"/>
                          <a:cs typeface="Times New Roman" panose="02020603050405020304" pitchFamily="18" charset="0"/>
                        </a:rPr>
                        <a:t> 000,00</a:t>
                      </a:r>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25000,00</a:t>
                      </a:r>
                    </a:p>
                  </a:txBody>
                  <a:tcPr>
                    <a:solidFill>
                      <a:schemeClr val="accent6">
                        <a:lumMod val="60000"/>
                        <a:lumOff val="40000"/>
                      </a:schemeClr>
                    </a:solidFill>
                  </a:tcPr>
                </a:tc>
                <a:extLst>
                  <a:ext uri="{0D108BD9-81ED-4DB2-BD59-A6C34878D82A}">
                    <a16:rowId xmlns="" xmlns:a16="http://schemas.microsoft.com/office/drawing/2014/main" val="10002"/>
                  </a:ext>
                </a:extLst>
              </a:tr>
              <a:tr h="306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Получение кредитов  </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52 100,00</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62 100,00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81 600,00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81 600,00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106600,00</a:t>
                      </a:r>
                    </a:p>
                  </a:txBody>
                  <a:tcPr>
                    <a:solidFill>
                      <a:schemeClr val="accent6">
                        <a:lumMod val="60000"/>
                        <a:lumOff val="40000"/>
                      </a:schemeClr>
                    </a:solidFill>
                  </a:tcPr>
                </a:tc>
                <a:extLst>
                  <a:ext uri="{0D108BD9-81ED-4DB2-BD59-A6C34878D82A}">
                    <a16:rowId xmlns="" xmlns:a16="http://schemas.microsoft.com/office/drawing/2014/main" val="10003"/>
                  </a:ext>
                </a:extLst>
              </a:tr>
              <a:tr h="306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Погашение кредитов </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-42 200,00</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-52 100,00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-61 600,00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-81600,00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-81600,00</a:t>
                      </a:r>
                    </a:p>
                  </a:txBody>
                  <a:tcPr>
                    <a:solidFill>
                      <a:schemeClr val="accent6">
                        <a:lumMod val="60000"/>
                        <a:lumOff val="40000"/>
                      </a:schemeClr>
                    </a:solidFill>
                  </a:tcPr>
                </a:tc>
                <a:extLst>
                  <a:ext uri="{0D108BD9-81ED-4DB2-BD59-A6C34878D82A}">
                    <a16:rowId xmlns="" xmlns:a16="http://schemas.microsoft.com/office/drawing/2014/main" val="10004"/>
                  </a:ext>
                </a:extLst>
              </a:tr>
              <a:tr h="5334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cs typeface="Times New Roman" pitchFamily="18" charset="0"/>
                        </a:rPr>
                        <a:t>Бюджетные кредиты от других бюджетов бюджетной системы Российской Федерации</a:t>
                      </a: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-6 000,00</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-24 000,00</a:t>
                      </a: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 xmlns:a16="http://schemas.microsoft.com/office/drawing/2014/main" val="10005"/>
                  </a:ext>
                </a:extLst>
              </a:tr>
              <a:tr h="3063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Получение кредитов  </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24 000,00</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a:t>
                      </a:r>
                    </a:p>
                  </a:txBody>
                  <a:tcPr>
                    <a:solidFill>
                      <a:schemeClr val="accent6">
                        <a:lumMod val="60000"/>
                        <a:lumOff val="40000"/>
                      </a:schemeClr>
                    </a:solidFill>
                  </a:tcPr>
                </a:tc>
                <a:tc>
                  <a:txBody>
                    <a:bodyPr/>
                    <a:lstStyle/>
                    <a:p>
                      <a:endParaRPr lang="ru-RU" sz="1400" b="0" i="1">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 xmlns:a16="http://schemas.microsoft.com/office/drawing/2014/main" val="10006"/>
                  </a:ext>
                </a:extLst>
              </a:tr>
              <a:tr h="5208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Погашение кредитов </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a:r>
                        <a:rPr lang="ru-RU" sz="1400" b="0" i="1" dirty="0">
                          <a:latin typeface="Times New Roman" panose="02020603050405020304" pitchFamily="18" charset="0"/>
                          <a:cs typeface="Times New Roman" panose="02020603050405020304" pitchFamily="18" charset="0"/>
                        </a:rPr>
                        <a:t>30 000,00</a:t>
                      </a:r>
                    </a:p>
                  </a:txBody>
                  <a:tcP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400" b="0" i="1" dirty="0">
                          <a:latin typeface="Times New Roman" panose="02020603050405020304" pitchFamily="18" charset="0"/>
                          <a:cs typeface="Times New Roman" panose="02020603050405020304" pitchFamily="18" charset="0"/>
                        </a:rPr>
                        <a:t> -24 000,00</a:t>
                      </a:r>
                    </a:p>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 xmlns:a16="http://schemas.microsoft.com/office/drawing/2014/main" val="10007"/>
                  </a:ext>
                </a:extLst>
              </a:tr>
              <a:tr h="375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Изменение остатков средств </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102 651,97</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-15 500,00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26</a:t>
                      </a:r>
                      <a:r>
                        <a:rPr lang="ru-RU" sz="1400" b="0" i="1" baseline="0" dirty="0">
                          <a:latin typeface="Times New Roman" panose="02020603050405020304" pitchFamily="18" charset="0"/>
                          <a:cs typeface="Times New Roman" panose="02020603050405020304" pitchFamily="18" charset="0"/>
                        </a:rPr>
                        <a:t> 581,00</a:t>
                      </a:r>
                      <a:endParaRPr lang="ru-RU" sz="1400" b="0" i="1"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0</a:t>
                      </a:r>
                    </a:p>
                  </a:txBody>
                  <a:tcPr>
                    <a:solidFill>
                      <a:schemeClr val="accent6">
                        <a:lumMod val="60000"/>
                        <a:lumOff val="40000"/>
                      </a:schemeClr>
                    </a:solidFill>
                  </a:tcPr>
                </a:tc>
                <a:extLst>
                  <a:ext uri="{0D108BD9-81ED-4DB2-BD59-A6C34878D82A}">
                    <a16:rowId xmlns="" xmlns:a16="http://schemas.microsoft.com/office/drawing/2014/main" val="10008"/>
                  </a:ext>
                </a:extLst>
              </a:tr>
              <a:tr h="375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Увеличение остатков средств бюджетов</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-1 615 522,32</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-1915033,18</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-1740472,00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-1892012,88</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-1561284,12</a:t>
                      </a:r>
                    </a:p>
                  </a:txBody>
                  <a:tcPr>
                    <a:solidFill>
                      <a:schemeClr val="accent6">
                        <a:lumMod val="60000"/>
                        <a:lumOff val="40000"/>
                      </a:schemeClr>
                    </a:solidFill>
                  </a:tcPr>
                </a:tc>
                <a:extLst>
                  <a:ext uri="{0D108BD9-81ED-4DB2-BD59-A6C34878D82A}">
                    <a16:rowId xmlns="" xmlns:a16="http://schemas.microsoft.com/office/drawing/2014/main" val="10009"/>
                  </a:ext>
                </a:extLst>
              </a:tr>
              <a:tr h="375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1" u="none" strike="noStrike" cap="none" normalizeH="0" baseline="0" dirty="0">
                          <a:ln>
                            <a:noFill/>
                          </a:ln>
                          <a:solidFill>
                            <a:schemeClr val="tx1"/>
                          </a:solidFill>
                          <a:effectLst/>
                          <a:latin typeface="Times New Roman" pitchFamily="18" charset="0"/>
                        </a:rPr>
                        <a:t>Уменьшение остатков средств бюджетов</a:t>
                      </a:r>
                      <a:endParaRPr kumimoji="0" lang="ru-RU" sz="1800" b="0" i="1" u="none" strike="noStrike" cap="none" normalizeH="0" baseline="0" dirty="0">
                        <a:ln>
                          <a:noFill/>
                        </a:ln>
                        <a:solidFill>
                          <a:schemeClr val="tx1"/>
                        </a:solidFill>
                        <a:effectLst/>
                        <a:latin typeface="Times New Roman" pitchFamily="18" charset="0"/>
                        <a:cs typeface="Times New Roman" pitchFamily="18" charset="0"/>
                      </a:endParaRPr>
                    </a:p>
                  </a:txBody>
                  <a:tcPr marL="42525" marR="42525" marT="0" marB="0" horzOverflow="overflow">
                    <a:solidFill>
                      <a:schemeClr val="accent6">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1 718 174,29</a:t>
                      </a:r>
                    </a:p>
                  </a:txBody>
                  <a:tcPr marL="9525" marR="9525" marT="9525" marB="0" anchor="ct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1899533,18</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1767053,00</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1892012,88</a:t>
                      </a:r>
                    </a:p>
                  </a:txBody>
                  <a:tcPr>
                    <a:solidFill>
                      <a:schemeClr val="accent6">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1561284,12</a:t>
                      </a:r>
                    </a:p>
                  </a:txBody>
                  <a:tcPr>
                    <a:solidFill>
                      <a:schemeClr val="accent6">
                        <a:lumMod val="60000"/>
                        <a:lumOff val="4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42764057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22913" name="Rectangle 2"/>
          <p:cNvSpPr>
            <a:spLocks noGrp="1"/>
          </p:cNvSpPr>
          <p:nvPr>
            <p:ph type="title"/>
          </p:nvPr>
        </p:nvSpPr>
        <p:spPr/>
        <p:txBody>
          <a:bodyPr/>
          <a:lstStyle/>
          <a:p>
            <a:r>
              <a:rPr lang="ru-RU" dirty="0"/>
              <a:t> </a:t>
            </a:r>
          </a:p>
        </p:txBody>
      </p:sp>
      <p:sp>
        <p:nvSpPr>
          <p:cNvPr id="422914" name="Rectangle 3"/>
          <p:cNvSpPr>
            <a:spLocks noGrp="1"/>
          </p:cNvSpPr>
          <p:nvPr>
            <p:ph idx="1"/>
          </p:nvPr>
        </p:nvSpPr>
        <p:spPr>
          <a:xfrm>
            <a:off x="1245996" y="70338"/>
            <a:ext cx="8962431" cy="5170527"/>
          </a:xfrm>
        </p:spPr>
        <p:txBody>
          <a:bodyPr>
            <a:normAutofit/>
          </a:bodyPr>
          <a:lstStyle/>
          <a:p>
            <a:pPr algn="ctr">
              <a:buFont typeface="Wingdings 3" pitchFamily="18" charset="2"/>
              <a:buNone/>
            </a:pPr>
            <a:r>
              <a:rPr lang="ru-RU" sz="2400" b="1" i="1" dirty="0">
                <a:latin typeface="Times New Roman" pitchFamily="18" charset="0"/>
              </a:rPr>
              <a:t>Муниципальный долг городского округа Серебряные Пруды</a:t>
            </a:r>
          </a:p>
        </p:txBody>
      </p:sp>
      <p:sp>
        <p:nvSpPr>
          <p:cNvPr id="3" name="Прямоугольник 2"/>
          <p:cNvSpPr/>
          <p:nvPr/>
        </p:nvSpPr>
        <p:spPr>
          <a:xfrm>
            <a:off x="280416" y="495733"/>
            <a:ext cx="11648652" cy="5324535"/>
          </a:xfrm>
          <a:prstGeom prst="rect">
            <a:avLst/>
          </a:prstGeom>
        </p:spPr>
        <p:txBody>
          <a:bodyPr wrap="square">
            <a:spAutoFit/>
          </a:bodyPr>
          <a:lstStyle/>
          <a:p>
            <a:pPr algn="l"/>
            <a:r>
              <a:rPr lang="ru-RU" sz="2000" b="1" i="1" dirty="0">
                <a:latin typeface="Times New Roman" panose="02020603050405020304" pitchFamily="18" charset="0"/>
                <a:cs typeface="Times New Roman" panose="02020603050405020304" pitchFamily="18" charset="0"/>
              </a:rPr>
              <a:t>Муниципальный долг </a:t>
            </a:r>
            <a:r>
              <a:rPr lang="ru-RU" sz="2000" i="1" dirty="0">
                <a:latin typeface="Times New Roman" panose="02020603050405020304" pitchFamily="18" charset="0"/>
                <a:cs typeface="Times New Roman" panose="02020603050405020304" pitchFamily="18" charset="0"/>
              </a:rPr>
              <a:t>-финансовые обязательства, возникающие в связи с привлечением кредитов в кредитных организациях, получением бюджетных кредитов   и предоставлением муниципальных гарантий, а также по выпущенным ценным бумагам</a:t>
            </a:r>
          </a:p>
          <a:p>
            <a:pPr algn="l"/>
            <a:endParaRPr lang="ru-RU" sz="2000" i="1" dirty="0">
              <a:latin typeface="Times New Roman" panose="02020603050405020304" pitchFamily="18" charset="0"/>
              <a:cs typeface="Times New Roman" panose="02020603050405020304" pitchFamily="18" charset="0"/>
            </a:endParaRPr>
          </a:p>
          <a:p>
            <a:pPr algn="l"/>
            <a:r>
              <a:rPr lang="ru-RU" sz="2000" b="1" i="1" dirty="0">
                <a:latin typeface="Times New Roman" panose="02020603050405020304" pitchFamily="18" charset="0"/>
                <a:cs typeface="Times New Roman" panose="02020603050405020304" pitchFamily="18" charset="0"/>
              </a:rPr>
              <a:t>Бюджетный кредит- </a:t>
            </a:r>
            <a:r>
              <a:rPr lang="ru-RU" sz="2000" i="1" dirty="0">
                <a:latin typeface="Times New Roman" panose="02020603050405020304" pitchFamily="18" charset="0"/>
                <a:cs typeface="Times New Roman" panose="02020603050405020304" pitchFamily="18" charset="0"/>
              </a:rPr>
              <a:t>денежные средства, предоставляемые одним бюджетов другому бюджету или юридическому лицу на определенный срок на возвратной основе</a:t>
            </a:r>
          </a:p>
          <a:p>
            <a:pPr algn="l"/>
            <a:endParaRPr lang="ru-RU" sz="2000" i="1" dirty="0">
              <a:latin typeface="Times New Roman" panose="02020603050405020304" pitchFamily="18" charset="0"/>
              <a:cs typeface="Times New Roman" panose="02020603050405020304" pitchFamily="18" charset="0"/>
            </a:endParaRPr>
          </a:p>
          <a:p>
            <a:pPr algn="l"/>
            <a:r>
              <a:rPr lang="ru-RU" sz="2000" b="1" i="1" dirty="0">
                <a:latin typeface="Times New Roman" panose="02020603050405020304" pitchFamily="18" charset="0"/>
                <a:cs typeface="Times New Roman" panose="02020603050405020304" pitchFamily="18" charset="0"/>
              </a:rPr>
              <a:t>Кредиты от кредитных организаций </a:t>
            </a:r>
            <a:r>
              <a:rPr lang="ru-RU" sz="2000" i="1" dirty="0">
                <a:latin typeface="Times New Roman" panose="02020603050405020304" pitchFamily="18" charset="0"/>
                <a:cs typeface="Times New Roman" panose="02020603050405020304" pitchFamily="18" charset="0"/>
              </a:rPr>
              <a:t>– предоставляются банками, иными кредитно-финансовыми </a:t>
            </a:r>
          </a:p>
          <a:p>
            <a:pPr algn="l"/>
            <a:r>
              <a:rPr lang="ru-RU" sz="2000" i="1" dirty="0">
                <a:latin typeface="Times New Roman" panose="02020603050405020304" pitchFamily="18" charset="0"/>
                <a:cs typeface="Times New Roman" panose="02020603050405020304" pitchFamily="18" charset="0"/>
              </a:rPr>
              <a:t>институтами на погашение дефицита бюджета и погашение долговых обязательств</a:t>
            </a:r>
            <a:endParaRPr lang="ru-RU" sz="2000" b="1" i="1" dirty="0">
              <a:latin typeface="Times New Roman" panose="02020603050405020304" pitchFamily="18" charset="0"/>
              <a:cs typeface="Times New Roman" panose="02020603050405020304" pitchFamily="18" charset="0"/>
            </a:endParaRPr>
          </a:p>
          <a:p>
            <a:pPr algn="l"/>
            <a:r>
              <a:rPr lang="ru-RU" sz="2000" b="1" i="1" dirty="0">
                <a:latin typeface="Times New Roman" panose="02020603050405020304" pitchFamily="18" charset="0"/>
                <a:cs typeface="Times New Roman" panose="02020603050405020304" pitchFamily="18" charset="0"/>
              </a:rPr>
              <a:t>Муниципальная гарантия </a:t>
            </a:r>
            <a:r>
              <a:rPr lang="ru-RU" sz="2000" i="1" dirty="0">
                <a:latin typeface="Times New Roman" panose="02020603050405020304" pitchFamily="18" charset="0"/>
                <a:cs typeface="Times New Roman" panose="02020603050405020304" pitchFamily="18" charset="0"/>
              </a:rPr>
              <a:t>-обязанность муниципального образования уплатить кредитору</a:t>
            </a:r>
          </a:p>
          <a:p>
            <a:pPr algn="l"/>
            <a:r>
              <a:rPr lang="ru-RU" sz="2000" i="1" dirty="0">
                <a:latin typeface="Times New Roman" panose="02020603050405020304" pitchFamily="18" charset="0"/>
                <a:cs typeface="Times New Roman" panose="02020603050405020304" pitchFamily="18" charset="0"/>
              </a:rPr>
              <a:t> определенную денежную сумму за должника из средств местного бюджета при наступлении</a:t>
            </a:r>
          </a:p>
          <a:p>
            <a:pPr algn="l"/>
            <a:r>
              <a:rPr lang="ru-RU" sz="2000" i="1" dirty="0">
                <a:latin typeface="Times New Roman" panose="02020603050405020304" pitchFamily="18" charset="0"/>
                <a:cs typeface="Times New Roman" panose="02020603050405020304" pitchFamily="18" charset="0"/>
              </a:rPr>
              <a:t> гарантийного случая</a:t>
            </a:r>
          </a:p>
          <a:p>
            <a:pPr algn="l"/>
            <a:endParaRPr lang="ru-RU" sz="2000" i="1" dirty="0">
              <a:latin typeface="Times New Roman" panose="02020603050405020304" pitchFamily="18" charset="0"/>
              <a:cs typeface="Times New Roman" panose="02020603050405020304" pitchFamily="18" charset="0"/>
            </a:endParaRPr>
          </a:p>
          <a:p>
            <a:pPr algn="l"/>
            <a:r>
              <a:rPr lang="ru-RU" sz="2000" b="1" i="1" dirty="0">
                <a:latin typeface="Times New Roman" panose="02020603050405020304" pitchFamily="18" charset="0"/>
                <a:cs typeface="Times New Roman" panose="02020603050405020304" pitchFamily="18" charset="0"/>
              </a:rPr>
              <a:t>Расходы на обслуживание муниципального долга</a:t>
            </a:r>
          </a:p>
          <a:p>
            <a:pPr marL="342900" indent="-342900" algn="l">
              <a:buFontTx/>
              <a:buChar char="-"/>
            </a:pPr>
            <a:r>
              <a:rPr lang="ru-RU" sz="2000" i="1" dirty="0">
                <a:latin typeface="Times New Roman" panose="02020603050405020304" pitchFamily="18" charset="0"/>
                <a:cs typeface="Times New Roman" panose="02020603050405020304" pitchFamily="18" charset="0"/>
              </a:rPr>
              <a:t>денежные средства, направленные на выплату </a:t>
            </a:r>
          </a:p>
          <a:p>
            <a:pPr marL="342900" indent="-342900" algn="l">
              <a:buFontTx/>
              <a:buChar char="-"/>
            </a:pPr>
            <a:r>
              <a:rPr lang="ru-RU" sz="2000" i="1" dirty="0">
                <a:latin typeface="Times New Roman" panose="02020603050405020304" pitchFamily="18" charset="0"/>
                <a:cs typeface="Times New Roman" panose="02020603050405020304" pitchFamily="18" charset="0"/>
              </a:rPr>
              <a:t>процентов по долгу </a:t>
            </a:r>
          </a:p>
          <a:p>
            <a:pPr algn="l"/>
            <a:endParaRPr lang="ru-RU" sz="20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3312" y="292608"/>
            <a:ext cx="10143744" cy="1304544"/>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Расходы на обслуживание муниципального внутреннего долга</a:t>
            </a:r>
          </a:p>
        </p:txBody>
      </p:sp>
      <p:graphicFrame>
        <p:nvGraphicFramePr>
          <p:cNvPr id="9" name="Объект 8"/>
          <p:cNvGraphicFramePr>
            <a:graphicFrameLocks noGrp="1"/>
          </p:cNvGraphicFramePr>
          <p:nvPr>
            <p:ph idx="1"/>
            <p:extLst>
              <p:ext uri="{D42A27DB-BD31-4B8C-83A1-F6EECF244321}">
                <p14:modId xmlns:p14="http://schemas.microsoft.com/office/powerpoint/2010/main" val="2152046554"/>
              </p:ext>
            </p:extLst>
          </p:nvPr>
        </p:nvGraphicFramePr>
        <p:xfrm>
          <a:off x="1075174" y="1316334"/>
          <a:ext cx="10278625" cy="533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576101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25985" name="Rectangle 2"/>
          <p:cNvSpPr>
            <a:spLocks noGrp="1"/>
          </p:cNvSpPr>
          <p:nvPr>
            <p:ph type="title"/>
          </p:nvPr>
        </p:nvSpPr>
        <p:spPr>
          <a:xfrm>
            <a:off x="524256" y="462224"/>
            <a:ext cx="10900720" cy="537519"/>
          </a:xfrm>
        </p:spPr>
        <p:txBody>
          <a:bodyPr>
            <a:normAutofit fontScale="90000"/>
          </a:bodyPr>
          <a:lstStyle/>
          <a:p>
            <a:pPr algn="ctr"/>
            <a:r>
              <a:rPr lang="ru-RU" sz="2400" b="1" i="1" dirty="0">
                <a:solidFill>
                  <a:schemeClr val="tx1"/>
                </a:solidFill>
                <a:latin typeface="Times New Roman" pitchFamily="18" charset="0"/>
              </a:rPr>
              <a:t>Информация о состоянии муниципального долга городского округа Серебряные Пруды на 01 января 2020-2024 годов, тыс. рублей</a:t>
            </a:r>
          </a:p>
        </p:txBody>
      </p:sp>
      <p:graphicFrame>
        <p:nvGraphicFramePr>
          <p:cNvPr id="291896" name="Group 56"/>
          <p:cNvGraphicFramePr>
            <a:graphicFrameLocks noGrp="1"/>
          </p:cNvGraphicFramePr>
          <p:nvPr>
            <p:extLst>
              <p:ext uri="{D42A27DB-BD31-4B8C-83A1-F6EECF244321}">
                <p14:modId xmlns:p14="http://schemas.microsoft.com/office/powerpoint/2010/main" val="3337507643"/>
              </p:ext>
            </p:extLst>
          </p:nvPr>
        </p:nvGraphicFramePr>
        <p:xfrm>
          <a:off x="1165609" y="1376623"/>
          <a:ext cx="10259367" cy="3999244"/>
        </p:xfrm>
        <a:graphic>
          <a:graphicData uri="http://schemas.openxmlformats.org/drawingml/2006/table">
            <a:tbl>
              <a:tblPr/>
              <a:tblGrid>
                <a:gridCol w="4676396">
                  <a:extLst>
                    <a:ext uri="{9D8B030D-6E8A-4147-A177-3AD203B41FA5}">
                      <a16:colId xmlns="" xmlns:a16="http://schemas.microsoft.com/office/drawing/2014/main" val="20000"/>
                    </a:ext>
                  </a:extLst>
                </a:gridCol>
                <a:gridCol w="5582971">
                  <a:extLst>
                    <a:ext uri="{9D8B030D-6E8A-4147-A177-3AD203B41FA5}">
                      <a16:colId xmlns="" xmlns:a16="http://schemas.microsoft.com/office/drawing/2014/main" val="20001"/>
                    </a:ext>
                  </a:extLst>
                </a:gridCol>
              </a:tblGrid>
              <a:tr h="814946">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На 01.01.2020 года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76 100,00 по кредитам, привлеченных в коммерческих банках и бюджетному кредиту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813406">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На 01.01.2021 года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61 600,00-по кредитам, привлеченных в коммерческих банках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814946">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На 01.01.2022 года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81 600,0-по кредитам, привлеченных в коммерческих банках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2"/>
                  </a:ext>
                </a:extLst>
              </a:tr>
              <a:tr h="813406">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на 01.01.2023 года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81 600,0-по кредитам, привлеченных в коммерческих банках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r h="742540">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На 01.01.2024 года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106 600,0-по кредитам, привлеченных в коммерческих банках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40292" name="Заголовок 1"/>
          <p:cNvSpPr>
            <a:spLocks noGrp="1"/>
          </p:cNvSpPr>
          <p:nvPr>
            <p:ph type="title"/>
          </p:nvPr>
        </p:nvSpPr>
        <p:spPr>
          <a:xfrm>
            <a:off x="1497203" y="452439"/>
            <a:ext cx="8553259" cy="1145250"/>
          </a:xfrm>
        </p:spPr>
        <p:txBody>
          <a:bodyPr>
            <a:normAutofit fontScale="90000"/>
          </a:bodyPr>
          <a:lstStyle/>
          <a:p>
            <a:pPr algn="ctr" eaLnBrk="1" hangingPunct="1"/>
            <a:r>
              <a:rPr lang="ru-RU" sz="3100" b="1" i="1" dirty="0">
                <a:solidFill>
                  <a:schemeClr val="tx1"/>
                </a:solidFill>
                <a:latin typeface="Times New Roman" pitchFamily="18" charset="0"/>
              </a:rPr>
              <a:t>Муниципальный долг</a:t>
            </a:r>
            <a:br>
              <a:rPr lang="ru-RU" sz="3100" b="1" i="1" dirty="0">
                <a:solidFill>
                  <a:schemeClr val="tx1"/>
                </a:solidFill>
                <a:latin typeface="Times New Roman" pitchFamily="18" charset="0"/>
              </a:rPr>
            </a:br>
            <a:r>
              <a:rPr lang="ru-RU" dirty="0"/>
              <a:t> </a:t>
            </a:r>
            <a:br>
              <a:rPr lang="ru-RU" dirty="0"/>
            </a:br>
            <a:endParaRPr lang="ru-RU" dirty="0"/>
          </a:p>
        </p:txBody>
      </p:sp>
      <p:graphicFrame>
        <p:nvGraphicFramePr>
          <p:cNvPr id="11" name="Объект 10"/>
          <p:cNvGraphicFramePr>
            <a:graphicFrameLocks noGrp="1"/>
          </p:cNvGraphicFramePr>
          <p:nvPr>
            <p:ph sz="half" idx="1"/>
            <p:extLst>
              <p:ext uri="{D42A27DB-BD31-4B8C-83A1-F6EECF244321}">
                <p14:modId xmlns:p14="http://schemas.microsoft.com/office/powerpoint/2010/main" val="911905478"/>
              </p:ext>
            </p:extLst>
          </p:nvPr>
        </p:nvGraphicFramePr>
        <p:xfrm>
          <a:off x="999744" y="1125537"/>
          <a:ext cx="10399775" cy="5348415"/>
        </p:xfrm>
        <a:graphic>
          <a:graphicData uri="http://schemas.openxmlformats.org/drawingml/2006/chart">
            <c:chart xmlns:c="http://schemas.openxmlformats.org/drawingml/2006/chart" xmlns:r="http://schemas.openxmlformats.org/officeDocument/2006/relationships" r:id="rId3"/>
          </a:graphicData>
        </a:graphic>
      </p:graphicFrame>
      <p:sp>
        <p:nvSpPr>
          <p:cNvPr id="4" name="Текст 3"/>
          <p:cNvSpPr>
            <a:spLocks noGrp="1"/>
          </p:cNvSpPr>
          <p:nvPr>
            <p:ph type="body" sz="half" idx="2"/>
          </p:nvPr>
        </p:nvSpPr>
        <p:spPr>
          <a:xfrm>
            <a:off x="5653088" y="813916"/>
            <a:ext cx="5560872" cy="5434484"/>
          </a:xfrm>
        </p:spPr>
        <p:txBody>
          <a:bodyPr/>
          <a:lstStyle/>
          <a:p>
            <a:r>
              <a:rPr lang="ru-RU" dirty="0"/>
              <a:t>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987552" y="-1146048"/>
            <a:ext cx="11058144" cy="5724644"/>
          </a:xfrm>
          <a:prstGeom prst="rect">
            <a:avLst/>
          </a:prstGeom>
        </p:spPr>
        <p:txBody>
          <a:bodyPr wrap="square">
            <a:spAutoFit/>
          </a:bodyPr>
          <a:lstStyle/>
          <a:p>
            <a:r>
              <a:rPr lang="ru-RU" dirty="0"/>
              <a:t> </a:t>
            </a:r>
          </a:p>
          <a:p>
            <a:endParaRPr lang="ru-RU" sz="2400" b="1" dirty="0">
              <a:latin typeface="Times New Roman" panose="02020603050405020304" pitchFamily="18" charset="0"/>
              <a:cs typeface="Times New Roman" panose="02020603050405020304" pitchFamily="18" charset="0"/>
            </a:endParaRPr>
          </a:p>
          <a:p>
            <a:endParaRPr lang="ru-RU" sz="2400" b="1" dirty="0">
              <a:latin typeface="Times New Roman" panose="02020603050405020304" pitchFamily="18" charset="0"/>
              <a:cs typeface="Times New Roman" panose="02020603050405020304" pitchFamily="18" charset="0"/>
            </a:endParaRPr>
          </a:p>
          <a:p>
            <a:endParaRPr lang="ru-RU" sz="2400" b="1" dirty="0">
              <a:latin typeface="Times New Roman" panose="02020603050405020304" pitchFamily="18" charset="0"/>
              <a:cs typeface="Times New Roman" panose="02020603050405020304" pitchFamily="18" charset="0"/>
            </a:endParaRPr>
          </a:p>
          <a:p>
            <a:endParaRPr lang="ru-RU" sz="2400" b="1" dirty="0">
              <a:latin typeface="Times New Roman" panose="02020603050405020304" pitchFamily="18" charset="0"/>
              <a:cs typeface="Times New Roman" panose="02020603050405020304" pitchFamily="18" charset="0"/>
            </a:endParaRPr>
          </a:p>
          <a:p>
            <a:r>
              <a:rPr lang="ru-RU" sz="2400" b="1" i="1" dirty="0">
                <a:latin typeface="Times New Roman" panose="02020603050405020304" pitchFamily="18" charset="0"/>
                <a:cs typeface="Times New Roman" panose="02020603050405020304" pitchFamily="18" charset="0"/>
              </a:rPr>
              <a:t>Политика в области муниципального долга</a:t>
            </a:r>
          </a:p>
          <a:p>
            <a:endParaRPr lang="ru-RU" sz="2400" b="1" i="1" dirty="0">
              <a:latin typeface="Times New Roman" panose="02020603050405020304" pitchFamily="18" charset="0"/>
              <a:cs typeface="Times New Roman" panose="02020603050405020304" pitchFamily="18" charset="0"/>
            </a:endParaRPr>
          </a:p>
          <a:p>
            <a:pPr algn="just"/>
            <a:r>
              <a:rPr lang="ru-RU" sz="2400"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В целях обеспечения финансовой устойчивости городского округа Серебряные Пруды  долговая политика  в 2021-2023 годах будет направлена на поддержание умеренной долговой нагрузки на бюджет городского округа.</a:t>
            </a:r>
          </a:p>
          <a:p>
            <a:pPr algn="just"/>
            <a:r>
              <a:rPr lang="ru-RU" sz="2000" i="1" dirty="0">
                <a:latin typeface="Times New Roman" panose="02020603050405020304" pitchFamily="18" charset="0"/>
                <a:cs typeface="Times New Roman" panose="02020603050405020304" pitchFamily="18" charset="0"/>
              </a:rPr>
              <a:t>         Основными направлениями долговой политики городского округа являются: </a:t>
            </a:r>
          </a:p>
          <a:p>
            <a:pPr algn="just"/>
            <a:r>
              <a:rPr lang="ru-RU" sz="2000" i="1" dirty="0">
                <a:latin typeface="Times New Roman" panose="02020603050405020304" pitchFamily="18" charset="0"/>
                <a:cs typeface="Times New Roman" panose="02020603050405020304" pitchFamily="18" charset="0"/>
              </a:rPr>
              <a:t>         поддержание объема муниципального долга на экономически безопасном уровне;</a:t>
            </a:r>
          </a:p>
          <a:p>
            <a:pPr algn="just"/>
            <a:r>
              <a:rPr lang="ru-RU" sz="2000" i="1" dirty="0">
                <a:latin typeface="Times New Roman" panose="02020603050405020304" pitchFamily="18" charset="0"/>
                <a:cs typeface="Times New Roman" panose="02020603050405020304" pitchFamily="18" charset="0"/>
              </a:rPr>
              <a:t>         минимизация стоимости заимствований;</a:t>
            </a:r>
          </a:p>
          <a:p>
            <a:pPr algn="just"/>
            <a:r>
              <a:rPr lang="ru-RU" sz="2000" i="1" dirty="0">
                <a:latin typeface="Times New Roman" panose="02020603050405020304" pitchFamily="18" charset="0"/>
                <a:cs typeface="Times New Roman" panose="02020603050405020304" pitchFamily="18" charset="0"/>
              </a:rPr>
              <a:t>        соблюдение ограничений, установленных Бюджетным кодексом Российской Федерации в отношении  объема муниципальных заимствований, верхнего предела муниципального долга и расходов на его обслуживание. </a:t>
            </a:r>
          </a:p>
          <a:p>
            <a:pPr algn="just"/>
            <a:r>
              <a:rPr lang="ru-RU" sz="2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753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402336" y="195073"/>
            <a:ext cx="11643360" cy="5925311"/>
          </a:xfrm>
          <a:prstGeom prst="rect">
            <a:avLst/>
          </a:prstGeom>
        </p:spPr>
        <p:txBody>
          <a:bodyPr wrap="square">
            <a:spAutoFit/>
          </a:bodyPr>
          <a:lstStyle/>
          <a:p>
            <a:pPr algn="just">
              <a:lnSpc>
                <a:spcPct val="107000"/>
              </a:lnSpc>
              <a:spcAft>
                <a:spcPts val="0"/>
              </a:spcAft>
            </a:pPr>
            <a:r>
              <a:rPr lang="en-US" b="1" i="1" dirty="0">
                <a:latin typeface="Times New Roman" panose="02020603050405020304" pitchFamily="18" charset="0"/>
                <a:ea typeface="Calibri" panose="020F0502020204030204" pitchFamily="34" charset="0"/>
                <a:cs typeface="Times New Roman" panose="02020603050405020304" pitchFamily="18" charset="0"/>
              </a:rPr>
              <a:t>IX</a:t>
            </a:r>
            <a:r>
              <a:rPr lang="ru-RU" b="1" i="1" dirty="0">
                <a:latin typeface="Times New Roman" panose="02020603050405020304" pitchFamily="18" charset="0"/>
                <a:ea typeface="Calibri" panose="020F0502020204030204" pitchFamily="34" charset="0"/>
                <a:cs typeface="Times New Roman" panose="02020603050405020304" pitchFamily="18" charset="0"/>
              </a:rPr>
              <a:t>. Потребительский рынок</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Потребительский рынок городского округа Серебряные Пруды представлен розничной торговлей, общественным питанием и оказанием платных услуг населению.</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Розничную торговлю в округе осуществляют организации различных видов экономической деятельности, а также физические лица, занимающиеся индивидуальной предпринимательской деятельностью.</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В январе-сентябре 2020 года оборот розничной торговли составил 3094,1 млн. рублей, темп роста к уровню прошлого года составил 110,7%.</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   </a:t>
            </a:r>
            <a:r>
              <a:rPr lang="en-US" b="1" i="1" dirty="0">
                <a:latin typeface="Times New Roman" panose="02020603050405020304" pitchFamily="18" charset="0"/>
                <a:ea typeface="Calibri" panose="020F0502020204030204" pitchFamily="34" charset="0"/>
                <a:cs typeface="Times New Roman" panose="02020603050405020304" pitchFamily="18" charset="0"/>
              </a:rPr>
              <a:t>X</a:t>
            </a:r>
            <a:r>
              <a:rPr lang="ru-RU" b="1" i="1" dirty="0">
                <a:latin typeface="Times New Roman" panose="02020603050405020304" pitchFamily="18" charset="0"/>
                <a:ea typeface="Calibri" panose="020F0502020204030204" pitchFamily="34" charset="0"/>
                <a:cs typeface="Times New Roman" panose="02020603050405020304" pitchFamily="18" charset="0"/>
              </a:rPr>
              <a:t>. Ожидаемые итоги социально-экономического развития городского округа Серебряные Пруды за 2020 год</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По оценке, в 2020 году по сравнению с 2019 годом ожидается рост:</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-объем отгруженных товаров собственного производства, выполненных работ и услуг собственными силами по промышленным видам деятельности на 6,3%,</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-оборота розничной торговли-5,3%;</a:t>
            </a:r>
            <a:endParaRPr lang="ru-RU" i="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     -среднемесячной заработной платы (по полному кругу организаций) -1,5%.</a:t>
            </a: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ru-RU" b="1" dirty="0">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16282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28033" name="Заголовок 1"/>
          <p:cNvSpPr>
            <a:spLocks noGrp="1"/>
          </p:cNvSpPr>
          <p:nvPr>
            <p:ph type="title"/>
          </p:nvPr>
        </p:nvSpPr>
        <p:spPr>
          <a:xfrm>
            <a:off x="1539875" y="922338"/>
            <a:ext cx="8826500" cy="566737"/>
          </a:xfrm>
        </p:spPr>
        <p:txBody>
          <a:bodyPr>
            <a:noAutofit/>
          </a:bodyPr>
          <a:lstStyle/>
          <a:p>
            <a:pPr algn="ctr" eaLnBrk="1" hangingPunct="1"/>
            <a:r>
              <a:rPr lang="ru-RU" b="1" i="1" dirty="0">
                <a:solidFill>
                  <a:schemeClr val="tx1"/>
                </a:solidFill>
                <a:latin typeface="Times New Roman" pitchFamily="18" charset="0"/>
              </a:rPr>
              <a:t>Финансовое управление администрации городского округа Серебряные Пруды Московской области </a:t>
            </a:r>
            <a:br>
              <a:rPr lang="ru-RU" b="1" i="1" dirty="0">
                <a:solidFill>
                  <a:schemeClr val="tx1"/>
                </a:solidFill>
                <a:latin typeface="Times New Roman" pitchFamily="18" charset="0"/>
              </a:rPr>
            </a:br>
            <a:endParaRPr lang="ru-RU" b="1" i="1" dirty="0">
              <a:solidFill>
                <a:schemeClr val="tx1"/>
              </a:solidFill>
              <a:latin typeface="Times New Roman" pitchFamily="18" charset="0"/>
            </a:endParaRPr>
          </a:p>
        </p:txBody>
      </p:sp>
      <p:sp>
        <p:nvSpPr>
          <p:cNvPr id="428034" name="Прямоугольник 4"/>
          <p:cNvSpPr>
            <a:spLocks noChangeArrowheads="1"/>
          </p:cNvSpPr>
          <p:nvPr/>
        </p:nvSpPr>
        <p:spPr bwMode="auto">
          <a:xfrm>
            <a:off x="1146048" y="1816608"/>
            <a:ext cx="10168128" cy="4093428"/>
          </a:xfrm>
          <a:prstGeom prst="rect">
            <a:avLst/>
          </a:prstGeom>
          <a:noFill/>
          <a:ln w="9525">
            <a:noFill/>
            <a:miter lim="800000"/>
            <a:headEnd/>
            <a:tailEnd/>
          </a:ln>
        </p:spPr>
        <p:txBody>
          <a:bodyPr wrap="square">
            <a:spAutoFit/>
          </a:bodyPr>
          <a:lstStyle/>
          <a:p>
            <a:r>
              <a:rPr lang="ru-RU" sz="2000" i="1" dirty="0">
                <a:latin typeface="Times New Roman" pitchFamily="18" charset="0"/>
              </a:rPr>
              <a:t>Адрес: </a:t>
            </a:r>
            <a:r>
              <a:rPr lang="ru-RU" sz="2000" i="1" dirty="0" err="1">
                <a:latin typeface="Times New Roman" pitchFamily="18" charset="0"/>
              </a:rPr>
              <a:t>р.п</a:t>
            </a:r>
            <a:r>
              <a:rPr lang="ru-RU" sz="2000" i="1" dirty="0">
                <a:latin typeface="Times New Roman" pitchFamily="18" charset="0"/>
              </a:rPr>
              <a:t>. Серебряные Пруды, ул. Первомайская, д.11 каб.35</a:t>
            </a:r>
          </a:p>
          <a:p>
            <a:r>
              <a:rPr lang="ru-RU" sz="2000" i="1" dirty="0">
                <a:latin typeface="Times New Roman" pitchFamily="18" charset="0"/>
              </a:rPr>
              <a:t>Руководитель: </a:t>
            </a:r>
            <a:r>
              <a:rPr lang="ru-RU" sz="2000" b="1" i="1" dirty="0">
                <a:latin typeface="Times New Roman" pitchFamily="18" charset="0"/>
              </a:rPr>
              <a:t>Демченко Наталья Федоровна</a:t>
            </a:r>
            <a:r>
              <a:rPr lang="ru-RU" sz="2000" i="1" dirty="0">
                <a:latin typeface="Times New Roman" pitchFamily="18" charset="0"/>
              </a:rPr>
              <a:t> -заместитель главы – </a:t>
            </a:r>
          </a:p>
          <a:p>
            <a:r>
              <a:rPr lang="ru-RU" sz="2000" i="1" dirty="0">
                <a:latin typeface="Times New Roman" pitchFamily="18" charset="0"/>
              </a:rPr>
              <a:t>начальник финансового управления  </a:t>
            </a:r>
          </a:p>
          <a:p>
            <a:r>
              <a:rPr lang="ru-RU" sz="2000" i="1" dirty="0">
                <a:latin typeface="Times New Roman" pitchFamily="18" charset="0"/>
              </a:rPr>
              <a:t>Приемные дни: каждый второй понедельник месяца</a:t>
            </a:r>
          </a:p>
          <a:p>
            <a:r>
              <a:rPr lang="ru-RU" sz="2000" i="1" dirty="0">
                <a:latin typeface="Times New Roman" pitchFamily="18" charset="0"/>
              </a:rPr>
              <a:t/>
            </a:r>
            <a:br>
              <a:rPr lang="ru-RU" sz="2000" i="1" dirty="0">
                <a:latin typeface="Times New Roman" pitchFamily="18" charset="0"/>
              </a:rPr>
            </a:br>
            <a:r>
              <a:rPr lang="ru-RU" sz="2000" i="1" dirty="0">
                <a:latin typeface="Times New Roman" pitchFamily="18" charset="0"/>
              </a:rPr>
              <a:t> График работы финансового управления: ежедневно с 9-00 до 18-00, </a:t>
            </a:r>
          </a:p>
          <a:p>
            <a:r>
              <a:rPr lang="ru-RU" sz="2000" i="1" dirty="0">
                <a:latin typeface="Times New Roman" pitchFamily="18" charset="0"/>
              </a:rPr>
              <a:t>обед: с 13-00 до 14-00.</a:t>
            </a:r>
          </a:p>
          <a:p>
            <a:r>
              <a:rPr lang="ru-RU" sz="2000" i="1" dirty="0">
                <a:latin typeface="Times New Roman" pitchFamily="18" charset="0"/>
              </a:rPr>
              <a:t>Выходные: суббота, воскресенье </a:t>
            </a:r>
          </a:p>
          <a:p>
            <a:endParaRPr lang="ru-RU" sz="2000" i="1" dirty="0">
              <a:latin typeface="Times New Roman" pitchFamily="18" charset="0"/>
            </a:endParaRPr>
          </a:p>
          <a:p>
            <a:r>
              <a:rPr lang="ru-RU" sz="2000" i="1" dirty="0">
                <a:latin typeface="Times New Roman" pitchFamily="18" charset="0"/>
              </a:rPr>
              <a:t>телефон:8-49667-3-12-31</a:t>
            </a:r>
          </a:p>
          <a:p>
            <a:r>
              <a:rPr lang="ru-RU" sz="2000" i="1" dirty="0">
                <a:latin typeface="Times New Roman" pitchFamily="18" charset="0"/>
              </a:rPr>
              <a:t>Электронная почта: </a:t>
            </a:r>
            <a:r>
              <a:rPr lang="en-US" sz="2000" i="1" dirty="0">
                <a:latin typeface="Times New Roman" pitchFamily="18" charset="0"/>
              </a:rPr>
              <a:t>sprud_fu@mail.ru</a:t>
            </a:r>
            <a:r>
              <a:rPr lang="ru-RU" sz="2000" i="1" dirty="0">
                <a:latin typeface="Times New Roman" pitchFamily="18" charset="0"/>
              </a:rPr>
              <a:t/>
            </a:r>
            <a:br>
              <a:rPr lang="ru-RU" sz="2000" i="1" dirty="0">
                <a:latin typeface="Times New Roman" pitchFamily="18" charset="0"/>
              </a:rPr>
            </a:br>
            <a:endParaRPr lang="ru-RU" sz="2000" i="1" dirty="0">
              <a:latin typeface="Times New Roman" pitchFamily="18" charset="0"/>
            </a:endParaRPr>
          </a:p>
          <a:p>
            <a:endParaRPr lang="ru-RU" sz="2000" dirty="0">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109472" y="153869"/>
            <a:ext cx="10911840" cy="461665"/>
          </a:xfrm>
          <a:prstGeom prst="rect">
            <a:avLst/>
          </a:prstGeom>
        </p:spPr>
        <p:txBody>
          <a:bodyPr wrap="square">
            <a:spAutoFit/>
          </a:bodyPr>
          <a:lstStyle/>
          <a:p>
            <a:r>
              <a:rPr lang="ru-RU" sz="2400" b="1" i="1" dirty="0">
                <a:latin typeface="Times New Roman" panose="02020603050405020304" pitchFamily="18" charset="0"/>
                <a:cs typeface="Times New Roman" panose="02020603050405020304" pitchFamily="18" charset="0"/>
              </a:rPr>
              <a:t>Основные направления бюджетной и налоговой политики городского округа</a:t>
            </a:r>
          </a:p>
        </p:txBody>
      </p:sp>
      <p:sp>
        <p:nvSpPr>
          <p:cNvPr id="4" name="Прямоугольник 3"/>
          <p:cNvSpPr/>
          <p:nvPr/>
        </p:nvSpPr>
        <p:spPr>
          <a:xfrm>
            <a:off x="658368" y="726496"/>
            <a:ext cx="11119104" cy="5940088"/>
          </a:xfrm>
          <a:prstGeom prst="rect">
            <a:avLst/>
          </a:prstGeom>
        </p:spPr>
        <p:txBody>
          <a:bodyPr wrap="square">
            <a:spAutoFit/>
          </a:bodyPr>
          <a:lstStyle/>
          <a:p>
            <a:pPr algn="just"/>
            <a:r>
              <a:rPr lang="ru-RU" sz="200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Налоговая политика на 2021 год и на плановый период 2022 и 2023 годов в области доходов бюджета городского округа ориентирована на сохранение и развитие доходных источников бюджета городского округа с учетом консервативной оценки доходного потенциала.</a:t>
            </a:r>
          </a:p>
          <a:p>
            <a:pPr algn="just"/>
            <a:r>
              <a:rPr lang="ru-RU" sz="2000" i="1" dirty="0">
                <a:latin typeface="Times New Roman" panose="02020603050405020304" pitchFamily="18" charset="0"/>
                <a:cs typeface="Times New Roman" panose="02020603050405020304" pitchFamily="18" charset="0"/>
              </a:rPr>
              <a:t>Приоритеты налоговой политики городского округа направлены на организацию работы по увеличению поступлений налоговых и неналоговых доходов в бюджет городского округа.</a:t>
            </a:r>
          </a:p>
          <a:p>
            <a:pPr algn="just"/>
            <a:r>
              <a:rPr lang="ru-RU" sz="2000" i="1" dirty="0">
                <a:latin typeface="Times New Roman" panose="02020603050405020304" pitchFamily="18" charset="0"/>
                <a:cs typeface="Times New Roman" panose="02020603050405020304" pitchFamily="18" charset="0"/>
              </a:rPr>
              <a:t>         Для реализации данного направления необходимо:</a:t>
            </a:r>
          </a:p>
          <a:p>
            <a:pPr algn="just"/>
            <a:r>
              <a:rPr lang="ru-RU" sz="2000" i="1" dirty="0">
                <a:latin typeface="Times New Roman" panose="02020603050405020304" pitchFamily="18" charset="0"/>
                <a:cs typeface="Times New Roman" panose="02020603050405020304" pitchFamily="18" charset="0"/>
              </a:rPr>
              <a:t>         стимулировать развитие малого бизнеса; </a:t>
            </a:r>
          </a:p>
          <a:p>
            <a:pPr algn="just"/>
            <a:r>
              <a:rPr lang="ru-RU" sz="2000" i="1" dirty="0">
                <a:latin typeface="Times New Roman" panose="02020603050405020304" pitchFamily="18" charset="0"/>
                <a:cs typeface="Times New Roman" panose="02020603050405020304" pitchFamily="18" charset="0"/>
              </a:rPr>
              <a:t>         улучшать инвестиционный климат и поддержку инновационного предпринимательства в городском округе, обеспечить налоговое стимулирование инвестиционной деятельности;</a:t>
            </a:r>
          </a:p>
          <a:p>
            <a:pPr algn="just"/>
            <a:r>
              <a:rPr lang="ru-RU" sz="2000" i="1" dirty="0">
                <a:latin typeface="Times New Roman" panose="02020603050405020304" pitchFamily="18" charset="0"/>
                <a:cs typeface="Times New Roman" panose="02020603050405020304" pitchFamily="18" charset="0"/>
              </a:rPr>
              <a:t>         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a:t>
            </a:r>
          </a:p>
          <a:p>
            <a:pPr algn="just"/>
            <a:r>
              <a:rPr lang="ru-RU" sz="2000" i="1" dirty="0">
                <a:latin typeface="Times New Roman" panose="02020603050405020304" pitchFamily="18" charset="0"/>
                <a:cs typeface="Times New Roman" panose="02020603050405020304" pitchFamily="18" charset="0"/>
              </a:rPr>
              <a:t>         обеспечить повышение эффективности использования муниципальной собственности;</a:t>
            </a:r>
          </a:p>
          <a:p>
            <a:pPr algn="just"/>
            <a:r>
              <a:rPr lang="ru-RU" sz="2000" i="1" dirty="0">
                <a:latin typeface="Times New Roman" panose="02020603050405020304" pitchFamily="18" charset="0"/>
                <a:cs typeface="Times New Roman" panose="02020603050405020304" pitchFamily="18" charset="0"/>
              </a:rPr>
              <a:t>выявлять причины неплатежей крупнейших недоимщиков и вырабатывать рекомендации по принятию мер к снижению образовавшейся задолженности;</a:t>
            </a:r>
          </a:p>
          <a:p>
            <a:pPr algn="just"/>
            <a:r>
              <a:rPr lang="ru-RU" sz="2000" i="1" dirty="0">
                <a:latin typeface="Times New Roman" panose="02020603050405020304" pitchFamily="18" charset="0"/>
                <a:cs typeface="Times New Roman" panose="02020603050405020304" pitchFamily="18" charset="0"/>
              </a:rPr>
              <a:t>          проводить работу по снижению задолженности, в том числе признанной невозможной к взысканию, по налогам и сборам;</a:t>
            </a:r>
          </a:p>
          <a:p>
            <a:pPr algn="just"/>
            <a:r>
              <a:rPr lang="ru-RU" sz="2000" i="1" dirty="0">
                <a:latin typeface="Times New Roman" panose="02020603050405020304" pitchFamily="18" charset="0"/>
                <a:cs typeface="Times New Roman" panose="02020603050405020304" pitchFamily="18" charset="0"/>
              </a:rPr>
              <a:t>          осуществлять мониторинг законодательства Российской Федерации о налогах с целью приведения в соответствие с ним муниципальных правовых актов. </a:t>
            </a:r>
          </a:p>
        </p:txBody>
      </p:sp>
    </p:spTree>
    <p:extLst>
      <p:ext uri="{BB962C8B-B14F-4D97-AF65-F5344CB8AC3E}">
        <p14:creationId xmlns:p14="http://schemas.microsoft.com/office/powerpoint/2010/main" val="291481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573024" y="0"/>
            <a:ext cx="10777728" cy="5016758"/>
          </a:xfrm>
          <a:prstGeom prst="rect">
            <a:avLst/>
          </a:prstGeom>
        </p:spPr>
        <p:txBody>
          <a:bodyPr wrap="square">
            <a:spAutoFit/>
          </a:bodyPr>
          <a:lstStyle/>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Результаты оценки эффективности налоговых расходов за 2019 год</a:t>
            </a:r>
          </a:p>
          <a:p>
            <a:pPr algn="just"/>
            <a:r>
              <a:rPr lang="ru-RU" sz="2000" i="1" dirty="0">
                <a:latin typeface="Times New Roman" panose="02020603050405020304" pitchFamily="18" charset="0"/>
                <a:cs typeface="Times New Roman" panose="02020603050405020304" pitchFamily="18" charset="0"/>
              </a:rPr>
              <a:t>           При формировании основных направлений бюджетной и налоговой политики городского округа Серебряные Пруды Московской области на 2021 год и на плановый период 2022 и 2023 годов учитываются итоги оценки эффективности налоговых расходов городского округа за 2019 год.</a:t>
            </a:r>
          </a:p>
          <a:p>
            <a:pPr algn="just"/>
            <a:r>
              <a:rPr lang="ru-RU" sz="2000" i="1" dirty="0">
                <a:latin typeface="Times New Roman" panose="02020603050405020304" pitchFamily="18" charset="0"/>
                <a:cs typeface="Times New Roman" panose="02020603050405020304" pitchFamily="18" charset="0"/>
              </a:rPr>
              <a:t>Объем налоговых расходов в 2019 году составил 2 795,0 тыс. рублей, в том числе:</a:t>
            </a:r>
          </a:p>
          <a:p>
            <a:pPr algn="just"/>
            <a:r>
              <a:rPr lang="ru-RU" sz="2000" i="1" dirty="0">
                <a:latin typeface="Times New Roman" panose="02020603050405020304" pitchFamily="18" charset="0"/>
                <a:cs typeface="Times New Roman" panose="02020603050405020304" pitchFamily="18" charset="0"/>
              </a:rPr>
              <a:t>-	социальные налоговые расходы в сумме 285,0 тыс. рублей, что составляет 10,2% от общей суммы предоставленных налоговых расходов (доля в доходах бюджета 0,055%);</a:t>
            </a:r>
          </a:p>
          <a:p>
            <a:pPr algn="just"/>
            <a:r>
              <a:rPr lang="ru-RU" sz="2000" i="1" dirty="0">
                <a:latin typeface="Times New Roman" panose="02020603050405020304" pitchFamily="18" charset="0"/>
                <a:cs typeface="Times New Roman" panose="02020603050405020304" pitchFamily="18" charset="0"/>
              </a:rPr>
              <a:t>        - технические налоговые расходы - всего в сумме 2 510 тыс. рублей, что составляет 89,8% от общей суммы предоставленных налоговых расходов (доля в доходах бюджета 0,49%).</a:t>
            </a:r>
          </a:p>
          <a:p>
            <a:pPr algn="just"/>
            <a:r>
              <a:rPr lang="ru-RU" sz="2000" i="1" dirty="0">
                <a:latin typeface="Times New Roman" panose="02020603050405020304" pitchFamily="18" charset="0"/>
                <a:cs typeface="Times New Roman" panose="02020603050405020304" pitchFamily="18" charset="0"/>
              </a:rPr>
              <a:t>	На основании результатов оценки эффективности налоговых расходов городского округа Серебряные Пруды Московской области за 2019 год, утвержденных Комиссией по формированию итогов оценки эффективности налоговых расходов, признано целесообразным сохранить на 2021 год имеющиеся налоговые льготы.</a:t>
            </a:r>
          </a:p>
        </p:txBody>
      </p:sp>
    </p:spTree>
    <p:extLst>
      <p:ext uri="{BB962C8B-B14F-4D97-AF65-F5344CB8AC3E}">
        <p14:creationId xmlns:p14="http://schemas.microsoft.com/office/powerpoint/2010/main" val="2312950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536448" y="620713"/>
            <a:ext cx="11314176" cy="5693866"/>
          </a:xfrm>
          <a:prstGeom prst="rect">
            <a:avLst/>
          </a:prstGeom>
        </p:spPr>
        <p:txBody>
          <a:bodyPr wrap="square">
            <a:spAutoFit/>
          </a:bodyPr>
          <a:lstStyle/>
          <a:p>
            <a:r>
              <a:rPr lang="ru-RU" sz="2400" b="1" i="1" u="sng" dirty="0">
                <a:latin typeface="Times New Roman" panose="02020603050405020304" pitchFamily="18" charset="0"/>
                <a:cs typeface="Times New Roman" panose="02020603050405020304" pitchFamily="18" charset="0"/>
              </a:rPr>
              <a:t>Основными направлениями политики в области доходов </a:t>
            </a:r>
            <a:r>
              <a:rPr lang="ru-RU" sz="2000" i="1" dirty="0">
                <a:latin typeface="Times New Roman" panose="02020603050405020304" pitchFamily="18" charset="0"/>
                <a:cs typeface="Times New Roman" panose="02020603050405020304" pitchFamily="18" charset="0"/>
              </a:rPr>
              <a:t>бюджета городского округа </a:t>
            </a:r>
          </a:p>
          <a:p>
            <a:r>
              <a:rPr lang="ru-RU" sz="2000" i="1" dirty="0">
                <a:latin typeface="Times New Roman" panose="02020603050405020304" pitchFamily="18" charset="0"/>
                <a:cs typeface="Times New Roman" panose="02020603050405020304" pitchFamily="18" charset="0"/>
              </a:rPr>
              <a:t>Серебряные Пруды являются:</a:t>
            </a:r>
          </a:p>
          <a:p>
            <a:pPr algn="l"/>
            <a:r>
              <a:rPr lang="ru-RU" sz="2000" i="1" dirty="0">
                <a:latin typeface="Times New Roman" panose="02020603050405020304" pitchFamily="18" charset="0"/>
                <a:cs typeface="Times New Roman" panose="02020603050405020304" pitchFamily="18" charset="0"/>
              </a:rPr>
              <a:t>-организация работы по увеличению поступлений доходов бюджета городского округа путем:</a:t>
            </a:r>
          </a:p>
          <a:p>
            <a:pPr algn="l"/>
            <a:r>
              <a:rPr lang="ru-RU" sz="2000" i="1" dirty="0">
                <a:latin typeface="Times New Roman" panose="02020603050405020304" pitchFamily="18" charset="0"/>
                <a:cs typeface="Times New Roman" panose="02020603050405020304" pitchFamily="18" charset="0"/>
              </a:rPr>
              <a:t>изыскания дополнительных резервов доходного потенциала, улучшения администрирования доходов и снижения доли теневого сектора экономики;</a:t>
            </a:r>
          </a:p>
          <a:p>
            <a:pPr algn="l"/>
            <a:r>
              <a:rPr lang="ru-RU" sz="2000" i="1" dirty="0">
                <a:latin typeface="Times New Roman" panose="02020603050405020304" pitchFamily="18" charset="0"/>
                <a:cs typeface="Times New Roman" panose="02020603050405020304" pitchFamily="18" charset="0"/>
              </a:rPr>
              <a:t>-продолжения работы по проведению претензионной работы с должниками перед бюджетом городского округа и по осуществлению мер принудительного взыскания задолженности;</a:t>
            </a:r>
          </a:p>
          <a:p>
            <a:pPr algn="l"/>
            <a:r>
              <a:rPr lang="ru-RU" sz="2000" i="1" dirty="0">
                <a:latin typeface="Times New Roman" panose="02020603050405020304" pitchFamily="18" charset="0"/>
                <a:cs typeface="Times New Roman" panose="02020603050405020304" pitchFamily="18" charset="0"/>
              </a:rPr>
              <a:t> -проведения работы по увеличению налогооблагаемой базы по налогу на имущество физических лиц за счет расширения перечня объектов недвижимости, поставленных на кадастровый учет;</a:t>
            </a:r>
          </a:p>
          <a:p>
            <a:pPr algn="l"/>
            <a:r>
              <a:rPr lang="ru-RU" sz="2000" i="1" dirty="0">
                <a:latin typeface="Times New Roman" panose="02020603050405020304" pitchFamily="18" charset="0"/>
                <a:cs typeface="Times New Roman" panose="02020603050405020304" pitchFamily="18" charset="0"/>
              </a:rPr>
              <a:t>  -совершенствование управления муниципальным имуществом городского округа путем:</a:t>
            </a:r>
          </a:p>
          <a:p>
            <a:pPr algn="l"/>
            <a:r>
              <a:rPr lang="ru-RU" sz="2000" i="1" dirty="0">
                <a:latin typeface="Times New Roman" panose="02020603050405020304" pitchFamily="18" charset="0"/>
                <a:cs typeface="Times New Roman" panose="02020603050405020304" pitchFamily="18" charset="0"/>
              </a:rPr>
              <a:t>  -осуществления контроля за использованием муниципального имущества городского округа, сданного в аренду либо безвозмездное пользование, а также переданного в оперативное управление или хозяйственное ведение муниципальным 	учреждениями и муниципальным предприятиям городского округа;</a:t>
            </a:r>
          </a:p>
          <a:p>
            <a:pPr algn="l"/>
            <a:r>
              <a:rPr lang="ru-RU" sz="2000" i="1" dirty="0">
                <a:latin typeface="Times New Roman" panose="02020603050405020304" pitchFamily="18" charset="0"/>
                <a:cs typeface="Times New Roman" panose="02020603050405020304" pitchFamily="18" charset="0"/>
              </a:rPr>
              <a:t>    - проведения анализа показателей эффективности использования и управления муниципальным имуществом городского округа за отчетный период для принятия эффективных решений по управлению и использованию муниципального имущества.  </a:t>
            </a:r>
          </a:p>
          <a:p>
            <a:r>
              <a:rPr lang="ru-RU" sz="20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9939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536448" y="620713"/>
            <a:ext cx="11314176" cy="707886"/>
          </a:xfrm>
          <a:prstGeom prst="rect">
            <a:avLst/>
          </a:prstGeom>
        </p:spPr>
        <p:txBody>
          <a:bodyPr wrap="square">
            <a:spAutoFit/>
          </a:bodyPr>
          <a:lstStyle/>
          <a:p>
            <a:r>
              <a:rPr lang="ru-RU" sz="2000" u="sng"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329184" y="1"/>
            <a:ext cx="11521440" cy="6924973"/>
          </a:xfrm>
          <a:prstGeom prst="rect">
            <a:avLst/>
          </a:prstGeom>
          <a:noFill/>
        </p:spPr>
        <p:txBody>
          <a:bodyPr wrap="square">
            <a:spAutoFit/>
          </a:bodyPr>
          <a:lstStyle/>
          <a:p>
            <a:pPr algn="just">
              <a:spcAft>
                <a:spcPts val="0"/>
              </a:spcAft>
            </a:pPr>
            <a:r>
              <a:rPr lang="ru-RU" sz="2400" b="1" i="1" u="sng" dirty="0">
                <a:solidFill>
                  <a:srgbClr val="000000"/>
                </a:solidFill>
                <a:latin typeface="Times New Roman" panose="02020603050405020304" pitchFamily="18" charset="0"/>
                <a:ea typeface="Times New Roman" panose="02020603050405020304" pitchFamily="18" charset="0"/>
              </a:rPr>
              <a:t>Основными направлениями бюджетной политики</a:t>
            </a:r>
            <a:r>
              <a:rPr lang="ru-RU" sz="2400" b="1" i="1"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при формировании бюджета городского округа Серебряные Пруды Московской области на 2021-2023 годы являются:</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b="1" i="1"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сохранение социальной направленности бюджета </a:t>
            </a:r>
            <a:r>
              <a:rPr lang="ru-RU" sz="2000" i="1" spc="-5" dirty="0">
                <a:solidFill>
                  <a:srgbClr val="000000"/>
                </a:solidFill>
                <a:latin typeface="Times New Roman" panose="02020603050405020304" pitchFamily="18" charset="0"/>
                <a:ea typeface="Times New Roman" panose="02020603050405020304" pitchFamily="18" charset="0"/>
              </a:rPr>
              <a:t>городского округа;</a:t>
            </a:r>
            <a:r>
              <a:rPr lang="ru-RU" sz="2000" b="1" i="1" dirty="0">
                <a:solidFill>
                  <a:srgbClr val="000000"/>
                </a:solidFill>
                <a:latin typeface="Times New Roman" panose="02020603050405020304" pitchFamily="18" charset="0"/>
                <a:ea typeface="Times New Roman" panose="02020603050405020304" pitchFamily="18" charset="0"/>
              </a:rPr>
              <a:t>        </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solidFill>
                  <a:srgbClr val="000000"/>
                </a:solidFill>
                <a:latin typeface="Times New Roman" panose="02020603050405020304" pitchFamily="18" charset="0"/>
                <a:ea typeface="Times New Roman" panose="02020603050405020304" pitchFamily="18" charset="0"/>
              </a:rPr>
              <a:t>        поддержание достигнутого уровня заработной платы в бюджетной сфере; </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solidFill>
                  <a:srgbClr val="000000"/>
                </a:solidFill>
                <a:latin typeface="Times New Roman" panose="02020603050405020304" pitchFamily="18" charset="0"/>
                <a:ea typeface="Times New Roman" panose="02020603050405020304" pitchFamily="18" charset="0"/>
              </a:rPr>
              <a:t>         повышение эффективности бюджетных расходов;      </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spc="-10" dirty="0">
                <a:solidFill>
                  <a:srgbClr val="000000"/>
                </a:solidFill>
                <a:latin typeface="Times New Roman" panose="02020603050405020304" pitchFamily="18" charset="0"/>
                <a:ea typeface="Times New Roman" panose="02020603050405020304" pitchFamily="18" charset="0"/>
              </a:rPr>
              <a:t>         повышение эффективности управления муниципальным имуществом; </a:t>
            </a:r>
            <a:r>
              <a:rPr lang="ru-RU" sz="2000" i="1" spc="-5" dirty="0">
                <a:solidFill>
                  <a:srgbClr val="000000"/>
                </a:solidFill>
                <a:latin typeface="Times New Roman" panose="02020603050405020304" pitchFamily="18" charset="0"/>
                <a:ea typeface="Times New Roman" panose="02020603050405020304" pitchFamily="18" charset="0"/>
              </a:rPr>
              <a:t>       </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solidFill>
                  <a:srgbClr val="000000"/>
                </a:solidFill>
                <a:latin typeface="Times New Roman" panose="02020603050405020304" pitchFamily="18" charset="0"/>
                <a:ea typeface="Times New Roman" panose="02020603050405020304" pitchFamily="18" charset="0"/>
              </a:rPr>
              <a:t>         безусловное исполнение принятых социальных обязательств;     </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solidFill>
                  <a:srgbClr val="000000"/>
                </a:solidFill>
                <a:latin typeface="Times New Roman" panose="02020603050405020304" pitchFamily="18" charset="0"/>
                <a:ea typeface="Times New Roman" panose="02020603050405020304" pitchFamily="18" charset="0"/>
              </a:rPr>
              <a:t>         </a:t>
            </a:r>
            <a:r>
              <a:rPr lang="ru-RU" sz="2000" i="1" spc="25" dirty="0">
                <a:solidFill>
                  <a:srgbClr val="000000"/>
                </a:solidFill>
                <a:latin typeface="Times New Roman" panose="02020603050405020304" pitchFamily="18" charset="0"/>
                <a:ea typeface="Times New Roman" panose="02020603050405020304" pitchFamily="18" charset="0"/>
              </a:rPr>
              <a:t>последовательное расширение собственной налоговой базы, в том </a:t>
            </a:r>
            <a:r>
              <a:rPr lang="ru-RU" sz="2000" i="1" dirty="0">
                <a:solidFill>
                  <a:srgbClr val="000000"/>
                </a:solidFill>
                <a:latin typeface="Times New Roman" panose="02020603050405020304" pitchFamily="18" charset="0"/>
                <a:ea typeface="Times New Roman" panose="02020603050405020304" pitchFamily="18" charset="0"/>
              </a:rPr>
              <a:t>числе за счет поддержки малого и среднего предпринимательства;</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latin typeface="Times New Roman" panose="02020603050405020304" pitchFamily="18" charset="0"/>
                <a:ea typeface="Times New Roman" panose="02020603050405020304" pitchFamily="18" charset="0"/>
              </a:rPr>
              <a:t>        совершенствование процедуры исполнения бюджета городского округа;</a:t>
            </a:r>
          </a:p>
          <a:p>
            <a:pPr algn="just">
              <a:spcAft>
                <a:spcPts val="0"/>
              </a:spcAft>
            </a:pPr>
            <a:r>
              <a:rPr lang="ru-RU" sz="2000" b="1" i="1"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недопущение образования просроченной кредиторской задолженности по принятым обязательствам;  </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b="1" i="1"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обеспечение соответствия расходных обязательств реальным доходным источникам и источникам покрытия дефицита бюджета;</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b="1" i="1"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последовательное наращивание темпов экономического развития, в том числе за счет стимулирования инвестиционной и инновационной активности;</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solidFill>
                  <a:srgbClr val="000000"/>
                </a:solidFill>
                <a:latin typeface="Times New Roman" panose="02020603050405020304" pitchFamily="18" charset="0"/>
                <a:ea typeface="Times New Roman" panose="02020603050405020304" pitchFamily="18" charset="0"/>
              </a:rPr>
              <a:t>обеспечение открытости и прозрачности бюджетного процесса и вовлечение в него граждан;</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b="1" i="1" dirty="0">
                <a:solidFill>
                  <a:srgbClr val="000000"/>
                </a:solidFill>
                <a:latin typeface="Times New Roman" panose="02020603050405020304" pitchFamily="18" charset="0"/>
                <a:ea typeface="Times New Roman" panose="02020603050405020304" pitchFamily="18" charset="0"/>
              </a:rPr>
              <a:t>         </a:t>
            </a:r>
            <a:r>
              <a:rPr lang="ru-RU" sz="2000" i="1" dirty="0">
                <a:solidFill>
                  <a:srgbClr val="000000"/>
                </a:solidFill>
                <a:latin typeface="Times New Roman" panose="02020603050405020304" pitchFamily="18" charset="0"/>
                <a:ea typeface="Times New Roman" panose="02020603050405020304" pitchFamily="18" charset="0"/>
              </a:rPr>
              <a:t>поддержание умеренной долговой нагрузки на бюджет городского округа</a:t>
            </a:r>
            <a:r>
              <a:rPr lang="ru-RU" sz="2000" b="1" i="1" dirty="0">
                <a:solidFill>
                  <a:srgbClr val="000000"/>
                </a:solidFill>
                <a:latin typeface="Times New Roman" panose="02020603050405020304" pitchFamily="18" charset="0"/>
                <a:ea typeface="Times New Roman" panose="02020603050405020304" pitchFamily="18" charset="0"/>
              </a:rPr>
              <a:t>.</a:t>
            </a:r>
            <a:endParaRPr lang="ru-RU" sz="2000" i="1" dirty="0">
              <a:latin typeface="Times New Roman" panose="02020603050405020304" pitchFamily="18" charset="0"/>
              <a:ea typeface="Times New Roman" panose="02020603050405020304" pitchFamily="18" charset="0"/>
            </a:endParaRPr>
          </a:p>
          <a:p>
            <a:pPr algn="just">
              <a:spcAft>
                <a:spcPts val="0"/>
              </a:spcAft>
            </a:pPr>
            <a:r>
              <a:rPr lang="ru-RU" sz="2000" i="1" dirty="0">
                <a:solidFill>
                  <a:srgbClr val="000000"/>
                </a:solidFill>
                <a:latin typeface="Times New Roman" panose="02020603050405020304" pitchFamily="18" charset="0"/>
                <a:ea typeface="Times New Roman" panose="02020603050405020304" pitchFamily="18" charset="0"/>
              </a:rPr>
              <a:t>          Основные приоритеты расходов бюджета городского округа в 2021-2023 годах определены с учетом необходимости решения неотложных проблем экономического и социального развития городского округа, достижения целевых показателей, обозначенных в указах Президента Российской Федерации от 7 мая 2012 года.</a:t>
            </a:r>
            <a:endParaRPr lang="ru-RU"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1989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604520840"/>
              </p:ext>
            </p:extLst>
          </p:nvPr>
        </p:nvGraphicFramePr>
        <p:xfrm>
          <a:off x="0" y="-341376"/>
          <a:ext cx="12192000" cy="7199376"/>
        </p:xfrm>
        <a:graphic>
          <a:graphicData uri="http://schemas.openxmlformats.org/drawingml/2006/chart">
            <c:chart xmlns:c="http://schemas.openxmlformats.org/drawingml/2006/chart" xmlns:r="http://schemas.openxmlformats.org/officeDocument/2006/relationships" r:id="rId3"/>
          </a:graphicData>
        </a:graphic>
      </p:graphicFrame>
      <p:sp>
        <p:nvSpPr>
          <p:cNvPr id="4" name="Объект 3"/>
          <p:cNvSpPr>
            <a:spLocks noGrp="1"/>
          </p:cNvSpPr>
          <p:nvPr>
            <p:ph sz="half" idx="2"/>
          </p:nvPr>
        </p:nvSpPr>
        <p:spPr>
          <a:xfrm>
            <a:off x="838200" y="-243840"/>
            <a:ext cx="11097768" cy="1934529"/>
          </a:xfrm>
        </p:spPr>
        <p:txBody>
          <a:bodyPr>
            <a:normAutofit/>
          </a:bodyPr>
          <a:lstStyle/>
          <a:p>
            <a:endParaRPr lang="ru-RU" sz="2400" b="1" dirty="0">
              <a:solidFill>
                <a:schemeClr val="tx1"/>
              </a:solidFill>
              <a:latin typeface="Times New Roman" pitchFamily="18" charset="0"/>
            </a:endParaRPr>
          </a:p>
          <a:p>
            <a:endParaRPr lang="ru-RU" sz="2400" b="1" dirty="0">
              <a:solidFill>
                <a:schemeClr val="tx1"/>
              </a:solidFill>
              <a:latin typeface="Times New Roman" pitchFamily="18" charset="0"/>
            </a:endParaRPr>
          </a:p>
          <a:p>
            <a:pPr algn="ctr"/>
            <a:r>
              <a:rPr lang="ru-RU" sz="2400" b="1" i="1" dirty="0">
                <a:solidFill>
                  <a:schemeClr val="tx1"/>
                </a:solidFill>
                <a:latin typeface="Times New Roman" pitchFamily="18" charset="0"/>
              </a:rPr>
              <a:t>Основные характеристики проекта бюджета городского округа Серебряные Пруды на 2021 год,  тыс. рублей</a:t>
            </a:r>
            <a:endParaRPr lang="ru-RU" sz="2400" i="1" dirty="0"/>
          </a:p>
        </p:txBody>
      </p:sp>
    </p:spTree>
    <p:extLst>
      <p:ext uri="{BB962C8B-B14F-4D97-AF65-F5344CB8AC3E}">
        <p14:creationId xmlns:p14="http://schemas.microsoft.com/office/powerpoint/2010/main" val="351256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97535" y="84197"/>
            <a:ext cx="12191999" cy="523220"/>
          </a:xfrm>
          <a:prstGeom prst="rect">
            <a:avLst/>
          </a:prstGeom>
          <a:solidFill>
            <a:schemeClr val="accent4">
              <a:lumMod val="60000"/>
              <a:lumOff val="40000"/>
            </a:schemeClr>
          </a:solidFill>
        </p:spPr>
        <p:txBody>
          <a:bodyPr wrap="square">
            <a:spAutoFit/>
          </a:bodyPr>
          <a:lstStyle/>
          <a:p>
            <a:pPr>
              <a:defRPr/>
            </a:pPr>
            <a:r>
              <a:rPr lang="ru-RU" sz="2800" b="1" dirty="0">
                <a:solidFill>
                  <a:schemeClr val="bg2">
                    <a:lumMod val="25000"/>
                  </a:schemeClr>
                </a:solidFill>
                <a:latin typeface="Times New Roman" panose="02020603050405020304" pitchFamily="18" charset="0"/>
                <a:cs typeface="Times New Roman" panose="02020603050405020304" pitchFamily="18" charset="0"/>
              </a:rPr>
              <a:t>                 </a:t>
            </a:r>
            <a:endParaRPr lang="ru-RU" i="1" dirty="0">
              <a:solidFill>
                <a:schemeClr val="bg2">
                  <a:lumMod val="25000"/>
                </a:schemeClr>
              </a:solidFill>
              <a:latin typeface="Arial Black" panose="020B0A04020102020204" pitchFamily="34" charset="0"/>
            </a:endParaRPr>
          </a:p>
        </p:txBody>
      </p:sp>
      <p:sp>
        <p:nvSpPr>
          <p:cNvPr id="5" name="TextBox 4"/>
          <p:cNvSpPr txBox="1"/>
          <p:nvPr/>
        </p:nvSpPr>
        <p:spPr>
          <a:xfrm>
            <a:off x="6891867" y="2146300"/>
            <a:ext cx="5300133" cy="461665"/>
          </a:xfrm>
          <a:prstGeom prst="rect">
            <a:avLst/>
          </a:prstGeom>
          <a:noFill/>
        </p:spPr>
        <p:txBody>
          <a:bodyPr wrap="square">
            <a:spAutoFit/>
          </a:bodyPr>
          <a:lstStyle/>
          <a:p>
            <a:pPr algn="just">
              <a:defRPr/>
            </a:pPr>
            <a:r>
              <a:rPr lang="ru-RU" sz="2400" dirty="0">
                <a:solidFill>
                  <a:schemeClr val="bg2">
                    <a:lumMod val="50000"/>
                  </a:schemeClr>
                </a:solidFill>
                <a:latin typeface="Times New Roman" panose="02020603050405020304" pitchFamily="18" charset="0"/>
                <a:cs typeface="Times New Roman" panose="02020603050405020304" pitchFamily="18" charset="0"/>
              </a:rPr>
              <a:t> </a:t>
            </a:r>
          </a:p>
        </p:txBody>
      </p:sp>
      <p:sp>
        <p:nvSpPr>
          <p:cNvPr id="3" name="Прямоугольник 2"/>
          <p:cNvSpPr/>
          <p:nvPr/>
        </p:nvSpPr>
        <p:spPr>
          <a:xfrm>
            <a:off x="621792" y="84196"/>
            <a:ext cx="11033760" cy="2329819"/>
          </a:xfrm>
          <a:prstGeom prst="rect">
            <a:avLst/>
          </a:prstGeom>
        </p:spPr>
        <p:txBody>
          <a:bodyPr wrap="square">
            <a:spAutoFit/>
          </a:bodyPr>
          <a:lstStyle/>
          <a:p>
            <a:pPr>
              <a:defRPr/>
            </a:pPr>
            <a:r>
              <a:rPr lang="ru-RU" i="1" dirty="0">
                <a:solidFill>
                  <a:schemeClr val="bg2">
                    <a:lumMod val="25000"/>
                  </a:schemeClr>
                </a:solidFill>
                <a:latin typeface="Times New Roman" panose="02020603050405020304" pitchFamily="18" charset="0"/>
                <a:cs typeface="Times New Roman" panose="02020603050405020304" pitchFamily="18" charset="0"/>
              </a:rPr>
              <a:t> </a:t>
            </a:r>
            <a:r>
              <a:rPr lang="ru-RU" sz="2400" b="1" i="1" dirty="0">
                <a:solidFill>
                  <a:schemeClr val="bg2">
                    <a:lumMod val="25000"/>
                  </a:schemeClr>
                </a:solidFill>
                <a:latin typeface="Times New Roman" panose="02020603050405020304" pitchFamily="18" charset="0"/>
                <a:cs typeface="Times New Roman" panose="02020603050405020304" pitchFamily="18" charset="0"/>
              </a:rPr>
              <a:t>Представляем вашему вниманию «Бюджет для граждан» , подготовленный финансовым управлением администрации городского округа</a:t>
            </a:r>
          </a:p>
          <a:p>
            <a:pPr>
              <a:defRPr/>
            </a:pPr>
            <a:r>
              <a:rPr lang="ru-RU" sz="2400" b="1" i="1" dirty="0">
                <a:solidFill>
                  <a:schemeClr val="bg2">
                    <a:lumMod val="25000"/>
                  </a:schemeClr>
                </a:solidFill>
                <a:latin typeface="Times New Roman" panose="02020603050405020304" pitchFamily="18" charset="0"/>
                <a:cs typeface="Times New Roman" panose="02020603050405020304" pitchFamily="18" charset="0"/>
              </a:rPr>
              <a:t> </a:t>
            </a:r>
          </a:p>
          <a:p>
            <a:pPr>
              <a:defRPr/>
            </a:pPr>
            <a:r>
              <a:rPr lang="ru-RU" sz="2400" b="1" i="1" dirty="0">
                <a:solidFill>
                  <a:schemeClr val="bg2">
                    <a:lumMod val="25000"/>
                  </a:schemeClr>
                </a:solidFill>
                <a:latin typeface="Times New Roman" panose="02020603050405020304" pitchFamily="18" charset="0"/>
                <a:cs typeface="Times New Roman" panose="02020603050405020304" pitchFamily="18" charset="0"/>
              </a:rPr>
              <a:t> «Бюджет для граждан» в доступной форме познакомит жителей  с основными положениями  бюджета  городского округа Серебряные Пруды на 2021 год и на плановый период 2022 и 2023 годов</a:t>
            </a:r>
            <a:r>
              <a:rPr lang="ru-RU" b="1" i="1" dirty="0">
                <a:solidFill>
                  <a:schemeClr val="bg2">
                    <a:lumMod val="25000"/>
                  </a:schemeClr>
                </a:solidFill>
                <a:latin typeface="Times New Roman" panose="02020603050405020304" pitchFamily="18" charset="0"/>
                <a:cs typeface="Times New Roman" panose="02020603050405020304" pitchFamily="18" charset="0"/>
              </a:rPr>
              <a:t>.  </a:t>
            </a:r>
            <a:endParaRPr lang="ru-RU" b="1" i="1" dirty="0">
              <a:solidFill>
                <a:schemeClr val="bg2">
                  <a:lumMod val="25000"/>
                </a:schemeClr>
              </a:solidFill>
              <a:latin typeface="Arial Black" panose="020B0A04020102020204" pitchFamily="34" charset="0"/>
            </a:endParaRPr>
          </a:p>
        </p:txBody>
      </p:sp>
      <p:pic>
        <p:nvPicPr>
          <p:cNvPr id="6" name="Рисунок 5"/>
          <p:cNvPicPr>
            <a:picLocks noChangeAspect="1"/>
          </p:cNvPicPr>
          <p:nvPr/>
        </p:nvPicPr>
        <p:blipFill>
          <a:blip r:embed="rId3"/>
          <a:stretch>
            <a:fillRect/>
          </a:stretch>
        </p:blipFill>
        <p:spPr>
          <a:xfrm>
            <a:off x="2851159" y="2743199"/>
            <a:ext cx="6575026" cy="3639747"/>
          </a:xfrm>
          <a:prstGeom prst="rect">
            <a:avLst/>
          </a:prstGeom>
        </p:spPr>
      </p:pic>
    </p:spTree>
    <p:extLst>
      <p:ext uri="{BB962C8B-B14F-4D97-AF65-F5344CB8AC3E}">
        <p14:creationId xmlns:p14="http://schemas.microsoft.com/office/powerpoint/2010/main" val="55624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119430" cy="853440"/>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Основные характеристики проекта бюджета городского округа Серебряные Пруды на плановый период, тыс. рублей</a:t>
            </a:r>
          </a:p>
        </p:txBody>
      </p:sp>
      <p:sp>
        <p:nvSpPr>
          <p:cNvPr id="3" name="Текст 2"/>
          <p:cNvSpPr>
            <a:spLocks noGrp="1"/>
          </p:cNvSpPr>
          <p:nvPr>
            <p:ph type="body" idx="1"/>
          </p:nvPr>
        </p:nvSpPr>
        <p:spPr>
          <a:xfrm>
            <a:off x="-60960" y="1463040"/>
            <a:ext cx="5303519" cy="956691"/>
          </a:xfrm>
        </p:spPr>
        <p:txBody>
          <a:bodyPr>
            <a:normAutofit/>
          </a:bodyPr>
          <a:lstStyle/>
          <a:p>
            <a:pPr algn="ctr"/>
            <a:r>
              <a:rPr lang="ru-RU" sz="2800" b="0" dirty="0">
                <a:latin typeface="Times New Roman" panose="02020603050405020304" pitchFamily="18" charset="0"/>
                <a:cs typeface="Times New Roman" panose="02020603050405020304" pitchFamily="18" charset="0"/>
              </a:rPr>
              <a:t>2022 год</a:t>
            </a:r>
          </a:p>
        </p:txBody>
      </p:sp>
      <p:graphicFrame>
        <p:nvGraphicFramePr>
          <p:cNvPr id="23" name="Объект 22"/>
          <p:cNvGraphicFramePr>
            <a:graphicFrameLocks noGrp="1"/>
          </p:cNvGraphicFramePr>
          <p:nvPr>
            <p:ph sz="half" idx="2"/>
            <p:extLst>
              <p:ext uri="{D42A27DB-BD31-4B8C-83A1-F6EECF244321}">
                <p14:modId xmlns:p14="http://schemas.microsoft.com/office/powerpoint/2010/main" val="189202040"/>
              </p:ext>
            </p:extLst>
          </p:nvPr>
        </p:nvGraphicFramePr>
        <p:xfrm>
          <a:off x="0" y="2505075"/>
          <a:ext cx="5303519" cy="390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Текст 4"/>
          <p:cNvSpPr>
            <a:spLocks noGrp="1"/>
          </p:cNvSpPr>
          <p:nvPr>
            <p:ph type="body" sz="quarter" idx="3"/>
          </p:nvPr>
        </p:nvSpPr>
        <p:spPr>
          <a:xfrm>
            <a:off x="6903218" y="1928813"/>
            <a:ext cx="4893546" cy="576262"/>
          </a:xfrm>
        </p:spPr>
        <p:txBody>
          <a:bodyPr>
            <a:normAutofit/>
          </a:bodyPr>
          <a:lstStyle/>
          <a:p>
            <a:pPr algn="ctr"/>
            <a:r>
              <a:rPr lang="ru-RU" sz="2800" b="0" dirty="0">
                <a:latin typeface="Times New Roman" panose="02020603050405020304" pitchFamily="18" charset="0"/>
                <a:cs typeface="Times New Roman" panose="02020603050405020304" pitchFamily="18" charset="0"/>
              </a:rPr>
              <a:t>2023 год</a:t>
            </a:r>
          </a:p>
        </p:txBody>
      </p:sp>
      <p:graphicFrame>
        <p:nvGraphicFramePr>
          <p:cNvPr id="24" name="Объект 23"/>
          <p:cNvGraphicFramePr>
            <a:graphicFrameLocks noGrp="1"/>
          </p:cNvGraphicFramePr>
          <p:nvPr>
            <p:ph sz="quarter" idx="4"/>
            <p:extLst>
              <p:ext uri="{D42A27DB-BD31-4B8C-83A1-F6EECF244321}">
                <p14:modId xmlns:p14="http://schemas.microsoft.com/office/powerpoint/2010/main" val="2737623985"/>
              </p:ext>
            </p:extLst>
          </p:nvPr>
        </p:nvGraphicFramePr>
        <p:xfrm>
          <a:off x="5669280" y="2505075"/>
          <a:ext cx="6412992" cy="42249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743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25647" name="Group 47"/>
          <p:cNvGraphicFramePr>
            <a:graphicFrameLocks noGrp="1"/>
          </p:cNvGraphicFramePr>
          <p:nvPr>
            <p:ph/>
            <p:extLst>
              <p:ext uri="{D42A27DB-BD31-4B8C-83A1-F6EECF244321}">
                <p14:modId xmlns:p14="http://schemas.microsoft.com/office/powerpoint/2010/main" val="2442675329"/>
              </p:ext>
            </p:extLst>
          </p:nvPr>
        </p:nvGraphicFramePr>
        <p:xfrm>
          <a:off x="182880" y="1036321"/>
          <a:ext cx="11712866" cy="5622597"/>
        </p:xfrm>
        <a:graphic>
          <a:graphicData uri="http://schemas.openxmlformats.org/drawingml/2006/table">
            <a:tbl>
              <a:tblPr/>
              <a:tblGrid>
                <a:gridCol w="3084576">
                  <a:extLst>
                    <a:ext uri="{9D8B030D-6E8A-4147-A177-3AD203B41FA5}">
                      <a16:colId xmlns="" xmlns:a16="http://schemas.microsoft.com/office/drawing/2014/main" val="20000"/>
                    </a:ext>
                  </a:extLst>
                </a:gridCol>
                <a:gridCol w="1706245">
                  <a:extLst>
                    <a:ext uri="{9D8B030D-6E8A-4147-A177-3AD203B41FA5}">
                      <a16:colId xmlns="" xmlns:a16="http://schemas.microsoft.com/office/drawing/2014/main" val="20001"/>
                    </a:ext>
                  </a:extLst>
                </a:gridCol>
                <a:gridCol w="1585394">
                  <a:extLst>
                    <a:ext uri="{9D8B030D-6E8A-4147-A177-3AD203B41FA5}">
                      <a16:colId xmlns="" xmlns:a16="http://schemas.microsoft.com/office/drawing/2014/main" val="20002"/>
                    </a:ext>
                  </a:extLst>
                </a:gridCol>
                <a:gridCol w="1822295">
                  <a:extLst>
                    <a:ext uri="{9D8B030D-6E8A-4147-A177-3AD203B41FA5}">
                      <a16:colId xmlns="" xmlns:a16="http://schemas.microsoft.com/office/drawing/2014/main" val="20003"/>
                    </a:ext>
                  </a:extLst>
                </a:gridCol>
                <a:gridCol w="1758514">
                  <a:extLst>
                    <a:ext uri="{9D8B030D-6E8A-4147-A177-3AD203B41FA5}">
                      <a16:colId xmlns="" xmlns:a16="http://schemas.microsoft.com/office/drawing/2014/main" val="20004"/>
                    </a:ext>
                  </a:extLst>
                </a:gridCol>
                <a:gridCol w="1755842">
                  <a:extLst>
                    <a:ext uri="{9D8B030D-6E8A-4147-A177-3AD203B41FA5}">
                      <a16:colId xmlns="" xmlns:a16="http://schemas.microsoft.com/office/drawing/2014/main" val="20005"/>
                    </a:ext>
                  </a:extLst>
                </a:gridCol>
              </a:tblGrid>
              <a:tr h="671916">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2019 (отчет)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2020 </a:t>
                      </a:r>
                      <a:r>
                        <a:rPr kumimoji="0" lang="ru-RU" sz="1000" b="0" i="1" u="none" strike="noStrike" cap="none" normalizeH="0" baseline="0" dirty="0">
                          <a:ln>
                            <a:noFill/>
                          </a:ln>
                          <a:solidFill>
                            <a:schemeClr val="tx1"/>
                          </a:solidFill>
                          <a:effectLst/>
                          <a:latin typeface="Times New Roman" pitchFamily="18" charset="0"/>
                        </a:rPr>
                        <a:t>(ожидаемое исполнение бюджета)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2023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38194">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Общий объем доходов</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в том числе:</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-налоговые и неналоговые доходы </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-безвозмездные поступления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1 535</a:t>
                      </a:r>
                      <a:r>
                        <a:rPr lang="ru-RU" sz="2000" i="1" baseline="0" dirty="0">
                          <a:latin typeface="Times New Roman" panose="02020603050405020304" pitchFamily="18" charset="0"/>
                          <a:cs typeface="Times New Roman" panose="02020603050405020304" pitchFamily="18" charset="0"/>
                        </a:rPr>
                        <a:t> 981,06</a:t>
                      </a:r>
                    </a:p>
                    <a:p>
                      <a:endParaRPr lang="ru-RU" sz="2000" i="1" baseline="0" dirty="0">
                        <a:latin typeface="Times New Roman" panose="02020603050405020304" pitchFamily="18" charset="0"/>
                        <a:cs typeface="Times New Roman" panose="02020603050405020304" pitchFamily="18" charset="0"/>
                      </a:endParaRPr>
                    </a:p>
                    <a:p>
                      <a:endParaRPr lang="ru-RU" sz="2000" i="1" baseline="0" dirty="0">
                        <a:latin typeface="Times New Roman" panose="02020603050405020304" pitchFamily="18" charset="0"/>
                        <a:cs typeface="Times New Roman" panose="02020603050405020304" pitchFamily="18" charset="0"/>
                      </a:endParaRPr>
                    </a:p>
                    <a:p>
                      <a:r>
                        <a:rPr lang="ru-RU" sz="2000" i="1" baseline="0" dirty="0">
                          <a:latin typeface="Times New Roman" panose="02020603050405020304" pitchFamily="18" charset="0"/>
                          <a:cs typeface="Times New Roman" panose="02020603050405020304" pitchFamily="18" charset="0"/>
                        </a:rPr>
                        <a:t>515 489,00</a:t>
                      </a:r>
                    </a:p>
                    <a:p>
                      <a:endParaRPr lang="ru-RU" sz="2000" i="1" baseline="0" dirty="0">
                        <a:latin typeface="Times New Roman" panose="02020603050405020304" pitchFamily="18" charset="0"/>
                        <a:cs typeface="Times New Roman" panose="02020603050405020304" pitchFamily="18" charset="0"/>
                      </a:endParaRPr>
                    </a:p>
                    <a:p>
                      <a:endParaRPr lang="ru-RU" sz="2000" i="1" baseline="0" dirty="0">
                        <a:latin typeface="Times New Roman" panose="02020603050405020304" pitchFamily="18" charset="0"/>
                        <a:cs typeface="Times New Roman" panose="02020603050405020304" pitchFamily="18" charset="0"/>
                      </a:endParaRPr>
                    </a:p>
                    <a:p>
                      <a:r>
                        <a:rPr lang="ru-RU" sz="2000" i="1" baseline="0" dirty="0">
                          <a:latin typeface="Times New Roman" panose="02020603050405020304" pitchFamily="18" charset="0"/>
                          <a:cs typeface="Times New Roman" panose="02020603050405020304" pitchFamily="18" charset="0"/>
                        </a:rPr>
                        <a:t>1 020 492,06</a:t>
                      </a:r>
                      <a:endParaRPr lang="ru-RU" sz="2000" i="1" dirty="0">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1 853 433,18</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543 023,00</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1 313 283,18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1 658 872,00</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601 178,62</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1 057 693,38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1 810 412,88</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656 465,46</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1 153 947,42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1 454 684,12</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692 726,68</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761 957,44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74294">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Общий объем расходов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1 642 533,03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1 823 433,18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1 705 453,00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1 810 412,88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1 479 684,12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175147">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Дефицит(-)</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Профицит(+)</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Муниципальный долг</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106 551,97</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76 100,00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a:t>
                      </a:r>
                    </a:p>
                    <a:p>
                      <a:r>
                        <a:rPr lang="ru-RU" sz="2000" i="1" dirty="0">
                          <a:latin typeface="Times New Roman" panose="02020603050405020304" pitchFamily="18" charset="0"/>
                          <a:cs typeface="Times New Roman" panose="02020603050405020304" pitchFamily="18" charset="0"/>
                        </a:rPr>
                        <a:t>30 000,00</a:t>
                      </a: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61 100,00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46 581,00</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81 600,00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a:t>
                      </a: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81 600,00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2000" i="1" dirty="0">
                          <a:latin typeface="Times New Roman" panose="02020603050405020304" pitchFamily="18" charset="0"/>
                          <a:cs typeface="Times New Roman" panose="02020603050405020304" pitchFamily="18" charset="0"/>
                        </a:rPr>
                        <a:t>25</a:t>
                      </a:r>
                      <a:r>
                        <a:rPr lang="ru-RU" sz="2000" i="1" baseline="0" dirty="0">
                          <a:latin typeface="Times New Roman" panose="02020603050405020304" pitchFamily="18" charset="0"/>
                          <a:cs typeface="Times New Roman" panose="02020603050405020304" pitchFamily="18" charset="0"/>
                        </a:rPr>
                        <a:t> 000,00</a:t>
                      </a:r>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106 600,00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94913" name="Rectangle 2"/>
          <p:cNvSpPr>
            <a:spLocks noGrp="1"/>
          </p:cNvSpPr>
          <p:nvPr>
            <p:ph type="title" idx="4294967295"/>
          </p:nvPr>
        </p:nvSpPr>
        <p:spPr>
          <a:xfrm>
            <a:off x="1085850" y="268288"/>
            <a:ext cx="11106150" cy="884237"/>
          </a:xfrm>
        </p:spPr>
        <p:txBody>
          <a:bodyPr>
            <a:normAutofit/>
          </a:bodyPr>
          <a:lstStyle/>
          <a:p>
            <a:pPr algn="ctr"/>
            <a:r>
              <a:rPr lang="ru-RU" sz="2400" b="1" i="1" dirty="0">
                <a:solidFill>
                  <a:schemeClr val="tx1"/>
                </a:solidFill>
                <a:latin typeface="Times New Roman" pitchFamily="18" charset="0"/>
              </a:rPr>
              <a:t>Основные характеристики бюджета городского округа Серебряные Пруды </a:t>
            </a:r>
            <a:br>
              <a:rPr lang="ru-RU" sz="2400" b="1" i="1" dirty="0">
                <a:solidFill>
                  <a:schemeClr val="tx1"/>
                </a:solidFill>
                <a:latin typeface="Times New Roman" pitchFamily="18" charset="0"/>
              </a:rPr>
            </a:br>
            <a:r>
              <a:rPr lang="ru-RU" sz="2400" b="1" i="1" dirty="0">
                <a:solidFill>
                  <a:schemeClr val="tx1"/>
                </a:solidFill>
                <a:latin typeface="Times New Roman" pitchFamily="18" charset="0"/>
              </a:rPr>
              <a:t>на 2019-2023  годы</a:t>
            </a:r>
            <a:r>
              <a:rPr lang="ru-RU" sz="2400" i="1" dirty="0">
                <a:solidFill>
                  <a:schemeClr val="tx1"/>
                </a:solidFill>
                <a:latin typeface="Times New Roman" pitchFamily="18" charset="0"/>
              </a:rPr>
              <a:t>, </a:t>
            </a:r>
            <a:r>
              <a:rPr lang="ru-RU" sz="2400" b="1" i="1" dirty="0">
                <a:solidFill>
                  <a:schemeClr val="tx1"/>
                </a:solidFill>
                <a:latin typeface="Times New Roman" pitchFamily="18" charset="0"/>
              </a:rPr>
              <a:t>тыс. рублей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p:extLst>
              <p:ext uri="{D42A27DB-BD31-4B8C-83A1-F6EECF244321}">
                <p14:modId xmlns:p14="http://schemas.microsoft.com/office/powerpoint/2010/main" val="2587483180"/>
              </p:ext>
            </p:extLst>
          </p:nvPr>
        </p:nvGraphicFramePr>
        <p:xfrm>
          <a:off x="451104" y="365760"/>
          <a:ext cx="11241023" cy="5479615"/>
        </p:xfrm>
        <a:graphic>
          <a:graphicData uri="http://schemas.openxmlformats.org/drawingml/2006/table">
            <a:tbl>
              <a:tblPr firstRow="1" bandRow="1">
                <a:tableStyleId>{5C22544A-7EE6-4342-B048-85BDC9FD1C3A}</a:tableStyleId>
              </a:tblPr>
              <a:tblGrid>
                <a:gridCol w="2755865">
                  <a:extLst>
                    <a:ext uri="{9D8B030D-6E8A-4147-A177-3AD203B41FA5}">
                      <a16:colId xmlns="" xmlns:a16="http://schemas.microsoft.com/office/drawing/2014/main" val="20000"/>
                    </a:ext>
                  </a:extLst>
                </a:gridCol>
                <a:gridCol w="1438368">
                  <a:extLst>
                    <a:ext uri="{9D8B030D-6E8A-4147-A177-3AD203B41FA5}">
                      <a16:colId xmlns="" xmlns:a16="http://schemas.microsoft.com/office/drawing/2014/main" val="20001"/>
                    </a:ext>
                  </a:extLst>
                </a:gridCol>
                <a:gridCol w="1535064">
                  <a:extLst>
                    <a:ext uri="{9D8B030D-6E8A-4147-A177-3AD203B41FA5}">
                      <a16:colId xmlns="" xmlns:a16="http://schemas.microsoft.com/office/drawing/2014/main" val="20002"/>
                    </a:ext>
                  </a:extLst>
                </a:gridCol>
                <a:gridCol w="797750">
                  <a:extLst>
                    <a:ext uri="{9D8B030D-6E8A-4147-A177-3AD203B41FA5}">
                      <a16:colId xmlns="" xmlns:a16="http://schemas.microsoft.com/office/drawing/2014/main" val="20003"/>
                    </a:ext>
                  </a:extLst>
                </a:gridCol>
                <a:gridCol w="1643848">
                  <a:extLst>
                    <a:ext uri="{9D8B030D-6E8A-4147-A177-3AD203B41FA5}">
                      <a16:colId xmlns="" xmlns:a16="http://schemas.microsoft.com/office/drawing/2014/main" val="20004"/>
                    </a:ext>
                  </a:extLst>
                </a:gridCol>
                <a:gridCol w="834010">
                  <a:extLst>
                    <a:ext uri="{9D8B030D-6E8A-4147-A177-3AD203B41FA5}">
                      <a16:colId xmlns="" xmlns:a16="http://schemas.microsoft.com/office/drawing/2014/main" val="20005"/>
                    </a:ext>
                  </a:extLst>
                </a:gridCol>
                <a:gridCol w="1450455">
                  <a:extLst>
                    <a:ext uri="{9D8B030D-6E8A-4147-A177-3AD203B41FA5}">
                      <a16:colId xmlns="" xmlns:a16="http://schemas.microsoft.com/office/drawing/2014/main" val="20006"/>
                    </a:ext>
                  </a:extLst>
                </a:gridCol>
                <a:gridCol w="785663">
                  <a:extLst>
                    <a:ext uri="{9D8B030D-6E8A-4147-A177-3AD203B41FA5}">
                      <a16:colId xmlns="" xmlns:a16="http://schemas.microsoft.com/office/drawing/2014/main" val="20007"/>
                    </a:ext>
                  </a:extLst>
                </a:gridCol>
              </a:tblGrid>
              <a:tr h="1237535">
                <a:tc>
                  <a:txBody>
                    <a:bodyPr/>
                    <a:lstStyle/>
                    <a:p>
                      <a:endParaRPr lang="ru-RU"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2020 ожидаемое</a:t>
                      </a: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2021 </a:t>
                      </a: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 к 2020 году</a:t>
                      </a: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2022</a:t>
                      </a: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 %к 2021 году</a:t>
                      </a: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2023</a:t>
                      </a:r>
                    </a:p>
                  </a:txBody>
                  <a:tcPr>
                    <a:solidFill>
                      <a:schemeClr val="bg2">
                        <a:alpha val="96000"/>
                      </a:schemeClr>
                    </a:solidFill>
                  </a:tcPr>
                </a:tc>
                <a:tc>
                  <a:txBody>
                    <a:bodyPr/>
                    <a:lstStyle/>
                    <a:p>
                      <a:r>
                        <a:rPr lang="ru-RU" b="0" i="1" dirty="0">
                          <a:solidFill>
                            <a:schemeClr val="tx1"/>
                          </a:solidFill>
                          <a:latin typeface="Times New Roman" panose="02020603050405020304" pitchFamily="18" charset="0"/>
                          <a:cs typeface="Times New Roman" panose="02020603050405020304" pitchFamily="18" charset="0"/>
                        </a:rPr>
                        <a:t>% к 2022 году</a:t>
                      </a:r>
                    </a:p>
                  </a:txBody>
                  <a:tcPr>
                    <a:solidFill>
                      <a:schemeClr val="bg2">
                        <a:alpha val="96000"/>
                      </a:schemeClr>
                    </a:solidFill>
                  </a:tcPr>
                </a:tc>
                <a:extLst>
                  <a:ext uri="{0D108BD9-81ED-4DB2-BD59-A6C34878D82A}">
                    <a16:rowId xmlns="" xmlns:a16="http://schemas.microsoft.com/office/drawing/2014/main" val="10000"/>
                  </a:ext>
                </a:extLst>
              </a:tr>
              <a:tr h="859489">
                <a:tc>
                  <a:txBody>
                    <a:bodyPr/>
                    <a:lstStyle/>
                    <a:p>
                      <a:r>
                        <a:rPr lang="ru-RU" b="1" i="1" dirty="0">
                          <a:solidFill>
                            <a:schemeClr val="tx1"/>
                          </a:solidFill>
                          <a:latin typeface="Times New Roman" panose="02020603050405020304" pitchFamily="18" charset="0"/>
                          <a:cs typeface="Times New Roman" panose="02020603050405020304" pitchFamily="18" charset="0"/>
                        </a:rPr>
                        <a:t>Общий</a:t>
                      </a:r>
                      <a:r>
                        <a:rPr lang="ru-RU" b="1" i="1" baseline="0" dirty="0">
                          <a:solidFill>
                            <a:schemeClr val="tx1"/>
                          </a:solidFill>
                          <a:latin typeface="Times New Roman" panose="02020603050405020304" pitchFamily="18" charset="0"/>
                          <a:cs typeface="Times New Roman" panose="02020603050405020304" pitchFamily="18" charset="0"/>
                        </a:rPr>
                        <a:t> объем доходов:</a:t>
                      </a:r>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1 853 433,18</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1 658 872,00</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89,5</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1 810 412,88</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109,1</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1 454 684,12</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80,35</a:t>
                      </a:r>
                    </a:p>
                  </a:txBody>
                  <a:tcPr>
                    <a:solidFill>
                      <a:schemeClr val="bg2">
                        <a:alpha val="96000"/>
                      </a:schemeClr>
                    </a:solidFill>
                  </a:tcPr>
                </a:tc>
                <a:extLst>
                  <a:ext uri="{0D108BD9-81ED-4DB2-BD59-A6C34878D82A}">
                    <a16:rowId xmlns="" xmlns:a16="http://schemas.microsoft.com/office/drawing/2014/main" val="10001"/>
                  </a:ext>
                </a:extLst>
              </a:tr>
              <a:tr h="783772">
                <a:tc>
                  <a:txBody>
                    <a:bodyPr/>
                    <a:lstStyle/>
                    <a:p>
                      <a:r>
                        <a:rPr lang="ru-RU" sz="1600" i="1" dirty="0">
                          <a:solidFill>
                            <a:schemeClr val="tx1"/>
                          </a:solidFill>
                          <a:latin typeface="Times New Roman" panose="02020603050405020304" pitchFamily="18" charset="0"/>
                          <a:cs typeface="Times New Roman" panose="02020603050405020304" pitchFamily="18" charset="0"/>
                        </a:rPr>
                        <a:t>в том числе налоговые и неналоговые доходы</a:t>
                      </a:r>
                    </a:p>
                  </a:txBody>
                  <a:tcPr>
                    <a:solidFill>
                      <a:schemeClr val="bg2">
                        <a:alpha val="96000"/>
                      </a:schemeClr>
                    </a:solidFill>
                  </a:tcPr>
                </a:tc>
                <a:tc>
                  <a:txBody>
                    <a:bodyPr/>
                    <a:lstStyle/>
                    <a:p>
                      <a:r>
                        <a:rPr lang="ru-RU" sz="1600" i="1" dirty="0">
                          <a:solidFill>
                            <a:schemeClr val="tx1"/>
                          </a:solidFill>
                          <a:latin typeface="Times New Roman" panose="02020603050405020304" pitchFamily="18" charset="0"/>
                          <a:cs typeface="Times New Roman" panose="02020603050405020304" pitchFamily="18" charset="0"/>
                        </a:rPr>
                        <a:t>543 023,00</a:t>
                      </a:r>
                    </a:p>
                  </a:txBody>
                  <a:tcPr>
                    <a:solidFill>
                      <a:schemeClr val="bg2">
                        <a:alpha val="96000"/>
                      </a:schemeClr>
                    </a:solidFill>
                  </a:tcPr>
                </a:tc>
                <a:tc>
                  <a:txBody>
                    <a:bodyPr/>
                    <a:lstStyle/>
                    <a:p>
                      <a:r>
                        <a:rPr lang="ru-RU" sz="1600" i="1" dirty="0">
                          <a:solidFill>
                            <a:schemeClr val="tx1"/>
                          </a:solidFill>
                          <a:latin typeface="Times New Roman" panose="02020603050405020304" pitchFamily="18" charset="0"/>
                          <a:cs typeface="Times New Roman" panose="02020603050405020304" pitchFamily="18" charset="0"/>
                        </a:rPr>
                        <a:t>601 178,62</a:t>
                      </a:r>
                    </a:p>
                  </a:txBody>
                  <a:tcPr>
                    <a:solidFill>
                      <a:schemeClr val="bg2">
                        <a:alpha val="96000"/>
                      </a:schemeClr>
                    </a:solidFill>
                  </a:tcPr>
                </a:tc>
                <a:tc>
                  <a:txBody>
                    <a:bodyPr/>
                    <a:lstStyle/>
                    <a:p>
                      <a:r>
                        <a:rPr lang="ru-RU" sz="1600" i="1" dirty="0">
                          <a:solidFill>
                            <a:schemeClr val="tx1"/>
                          </a:solidFill>
                          <a:latin typeface="Times New Roman" panose="02020603050405020304" pitchFamily="18" charset="0"/>
                          <a:cs typeface="Times New Roman" panose="02020603050405020304" pitchFamily="18" charset="0"/>
                        </a:rPr>
                        <a:t>110,7</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dirty="0">
                          <a:solidFill>
                            <a:schemeClr val="tx1"/>
                          </a:solidFill>
                          <a:latin typeface="Times New Roman" panose="02020603050405020304" pitchFamily="18" charset="0"/>
                          <a:cs typeface="Times New Roman" panose="02020603050405020304" pitchFamily="18" charset="0"/>
                        </a:rPr>
                        <a:t>656 465,46</a:t>
                      </a:r>
                    </a:p>
                    <a:p>
                      <a:endParaRPr lang="ru-RU" sz="1600"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sz="1600" i="1" dirty="0">
                          <a:solidFill>
                            <a:schemeClr val="tx1"/>
                          </a:solidFill>
                          <a:latin typeface="Times New Roman" panose="02020603050405020304" pitchFamily="18" charset="0"/>
                          <a:cs typeface="Times New Roman" panose="02020603050405020304" pitchFamily="18" charset="0"/>
                        </a:rPr>
                        <a:t>109,2</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i="1" dirty="0">
                          <a:solidFill>
                            <a:schemeClr val="tx1"/>
                          </a:solidFill>
                          <a:latin typeface="Times New Roman" panose="02020603050405020304" pitchFamily="18" charset="0"/>
                          <a:cs typeface="Times New Roman" panose="02020603050405020304" pitchFamily="18" charset="0"/>
                        </a:rPr>
                        <a:t>692 726,68</a:t>
                      </a:r>
                    </a:p>
                    <a:p>
                      <a:endParaRPr lang="ru-RU" sz="1600"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sz="1600" i="1" dirty="0">
                          <a:solidFill>
                            <a:schemeClr val="tx1"/>
                          </a:solidFill>
                          <a:latin typeface="Times New Roman" panose="02020603050405020304" pitchFamily="18" charset="0"/>
                          <a:cs typeface="Times New Roman" panose="02020603050405020304" pitchFamily="18" charset="0"/>
                        </a:rPr>
                        <a:t>105,5</a:t>
                      </a:r>
                    </a:p>
                  </a:txBody>
                  <a:tcPr>
                    <a:solidFill>
                      <a:schemeClr val="bg2">
                        <a:alpha val="96000"/>
                      </a:schemeClr>
                    </a:solidFill>
                  </a:tcPr>
                </a:tc>
                <a:extLst>
                  <a:ext uri="{0D108BD9-81ED-4DB2-BD59-A6C34878D82A}">
                    <a16:rowId xmlns="" xmlns:a16="http://schemas.microsoft.com/office/drawing/2014/main" val="10002"/>
                  </a:ext>
                </a:extLst>
              </a:tr>
              <a:tr h="866273">
                <a:tc>
                  <a:txBody>
                    <a:bodyPr/>
                    <a:lstStyle/>
                    <a:p>
                      <a:r>
                        <a:rPr lang="ru-RU" sz="1600" i="1" dirty="0">
                          <a:solidFill>
                            <a:schemeClr val="tx1"/>
                          </a:solidFill>
                          <a:latin typeface="Times New Roman" panose="02020603050405020304" pitchFamily="18" charset="0"/>
                          <a:cs typeface="Times New Roman" panose="02020603050405020304" pitchFamily="18" charset="0"/>
                        </a:rPr>
                        <a:t>в том числе безвозмездные перечисления</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i="1" dirty="0">
                          <a:solidFill>
                            <a:schemeClr val="tx1"/>
                          </a:solidFill>
                          <a:latin typeface="Times New Roman" panose="02020603050405020304" pitchFamily="18" charset="0"/>
                          <a:cs typeface="Times New Roman" panose="02020603050405020304" pitchFamily="18" charset="0"/>
                        </a:rPr>
                        <a:t>1 313 283,18</a:t>
                      </a:r>
                    </a:p>
                    <a:p>
                      <a:endParaRPr lang="ru-RU"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i="1" dirty="0">
                          <a:solidFill>
                            <a:schemeClr val="tx1"/>
                          </a:solidFill>
                          <a:latin typeface="Times New Roman" panose="02020603050405020304" pitchFamily="18" charset="0"/>
                          <a:cs typeface="Times New Roman" panose="02020603050405020304" pitchFamily="18" charset="0"/>
                        </a:rPr>
                        <a:t>1 057 693,38</a:t>
                      </a:r>
                    </a:p>
                    <a:p>
                      <a:endParaRPr lang="ru-RU"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i="1" dirty="0">
                          <a:solidFill>
                            <a:schemeClr val="tx1"/>
                          </a:solidFill>
                          <a:latin typeface="Times New Roman" panose="02020603050405020304" pitchFamily="18" charset="0"/>
                          <a:cs typeface="Times New Roman" panose="02020603050405020304" pitchFamily="18" charset="0"/>
                        </a:rPr>
                        <a:t>80,5</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i="1" dirty="0">
                          <a:solidFill>
                            <a:schemeClr val="tx1"/>
                          </a:solidFill>
                          <a:latin typeface="Times New Roman" panose="02020603050405020304" pitchFamily="18" charset="0"/>
                          <a:cs typeface="Times New Roman" panose="02020603050405020304" pitchFamily="18" charset="0"/>
                        </a:rPr>
                        <a:t>1 153 947,42</a:t>
                      </a:r>
                    </a:p>
                    <a:p>
                      <a:endParaRPr lang="ru-RU"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i="1" dirty="0">
                          <a:solidFill>
                            <a:schemeClr val="tx1"/>
                          </a:solidFill>
                          <a:latin typeface="Times New Roman" panose="02020603050405020304" pitchFamily="18" charset="0"/>
                          <a:cs typeface="Times New Roman" panose="02020603050405020304" pitchFamily="18" charset="0"/>
                        </a:rPr>
                        <a:t>109,1</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i="1" dirty="0">
                          <a:solidFill>
                            <a:schemeClr val="tx1"/>
                          </a:solidFill>
                          <a:latin typeface="Times New Roman" panose="02020603050405020304" pitchFamily="18" charset="0"/>
                          <a:cs typeface="Times New Roman" panose="02020603050405020304" pitchFamily="18" charset="0"/>
                        </a:rPr>
                        <a:t>761 957,44</a:t>
                      </a:r>
                    </a:p>
                    <a:p>
                      <a:endParaRPr lang="ru-RU"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i="1" dirty="0">
                          <a:solidFill>
                            <a:schemeClr val="tx1"/>
                          </a:solidFill>
                          <a:latin typeface="Times New Roman" panose="02020603050405020304" pitchFamily="18" charset="0"/>
                          <a:cs typeface="Times New Roman" panose="02020603050405020304" pitchFamily="18" charset="0"/>
                        </a:rPr>
                        <a:t>66,0</a:t>
                      </a:r>
                    </a:p>
                  </a:txBody>
                  <a:tcPr>
                    <a:solidFill>
                      <a:schemeClr val="bg2">
                        <a:alpha val="96000"/>
                      </a:schemeClr>
                    </a:solidFill>
                  </a:tcPr>
                </a:tc>
                <a:extLst>
                  <a:ext uri="{0D108BD9-81ED-4DB2-BD59-A6C34878D82A}">
                    <a16:rowId xmlns="" xmlns:a16="http://schemas.microsoft.com/office/drawing/2014/main" val="10003"/>
                  </a:ext>
                </a:extLst>
              </a:tr>
              <a:tr h="86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cap="none" normalizeH="0" baseline="0" dirty="0">
                          <a:ln>
                            <a:noFill/>
                          </a:ln>
                          <a:solidFill>
                            <a:schemeClr val="tx1"/>
                          </a:solidFill>
                          <a:effectLst/>
                          <a:latin typeface="Times New Roman" pitchFamily="18" charset="0"/>
                        </a:rPr>
                        <a:t>Общий объем расходов </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1 823 433,18</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1 705 453,00</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93,5</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1 810 412,88</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106,2</a:t>
                      </a:r>
                    </a:p>
                  </a:txBody>
                  <a:tcPr>
                    <a:solidFill>
                      <a:schemeClr val="bg2">
                        <a:alpha val="96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a:solidFill>
                            <a:schemeClr val="tx1"/>
                          </a:solidFill>
                          <a:latin typeface="Times New Roman" panose="02020603050405020304" pitchFamily="18" charset="0"/>
                          <a:cs typeface="Times New Roman" panose="02020603050405020304" pitchFamily="18" charset="0"/>
                        </a:rPr>
                        <a:t>1 479 684,12</a:t>
                      </a:r>
                    </a:p>
                    <a:p>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81,7</a:t>
                      </a:r>
                    </a:p>
                  </a:txBody>
                  <a:tcPr>
                    <a:solidFill>
                      <a:schemeClr val="bg2">
                        <a:alpha val="96000"/>
                      </a:schemeClr>
                    </a:solidFill>
                  </a:tcPr>
                </a:tc>
                <a:extLst>
                  <a:ext uri="{0D108BD9-81ED-4DB2-BD59-A6C34878D82A}">
                    <a16:rowId xmlns="" xmlns:a16="http://schemas.microsoft.com/office/drawing/2014/main" val="10004"/>
                  </a:ext>
                </a:extLst>
              </a:tr>
              <a:tr h="866273">
                <a:tc>
                  <a:txBody>
                    <a:bodyPr/>
                    <a:lstStyle/>
                    <a:p>
                      <a:r>
                        <a:rPr lang="ru-RU" b="1" i="1" dirty="0">
                          <a:solidFill>
                            <a:schemeClr val="tx1"/>
                          </a:solidFill>
                          <a:latin typeface="Times New Roman" panose="02020603050405020304" pitchFamily="18" charset="0"/>
                          <a:cs typeface="Times New Roman" panose="02020603050405020304" pitchFamily="18" charset="0"/>
                        </a:rPr>
                        <a:t>Объем муниципального долга</a:t>
                      </a: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61</a:t>
                      </a:r>
                      <a:r>
                        <a:rPr lang="ru-RU" b="1" i="1" baseline="0" dirty="0">
                          <a:solidFill>
                            <a:schemeClr val="tx1"/>
                          </a:solidFill>
                          <a:latin typeface="Times New Roman" panose="02020603050405020304" pitchFamily="18" charset="0"/>
                          <a:cs typeface="Times New Roman" panose="02020603050405020304" pitchFamily="18" charset="0"/>
                        </a:rPr>
                        <a:t> 100,00</a:t>
                      </a:r>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81 600,00</a:t>
                      </a: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133,6</a:t>
                      </a: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81</a:t>
                      </a:r>
                      <a:r>
                        <a:rPr lang="ru-RU" b="1" i="1" baseline="0" dirty="0">
                          <a:solidFill>
                            <a:schemeClr val="tx1"/>
                          </a:solidFill>
                          <a:latin typeface="Times New Roman" panose="02020603050405020304" pitchFamily="18" charset="0"/>
                          <a:cs typeface="Times New Roman" panose="02020603050405020304" pitchFamily="18" charset="0"/>
                        </a:rPr>
                        <a:t> 600,00</a:t>
                      </a:r>
                      <a:endParaRPr lang="ru-RU" b="1" i="1" dirty="0">
                        <a:solidFill>
                          <a:schemeClr val="tx1"/>
                        </a:solidFill>
                        <a:latin typeface="Times New Roman" panose="02020603050405020304" pitchFamily="18" charset="0"/>
                        <a:cs typeface="Times New Roman" panose="02020603050405020304" pitchFamily="18" charset="0"/>
                      </a:endParaRP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100,0</a:t>
                      </a: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106 600,00</a:t>
                      </a:r>
                    </a:p>
                  </a:txBody>
                  <a:tcPr>
                    <a:solidFill>
                      <a:schemeClr val="bg2">
                        <a:alpha val="96000"/>
                      </a:schemeClr>
                    </a:solidFill>
                  </a:tcPr>
                </a:tc>
                <a:tc>
                  <a:txBody>
                    <a:bodyPr/>
                    <a:lstStyle/>
                    <a:p>
                      <a:r>
                        <a:rPr lang="ru-RU" b="1" i="1" dirty="0">
                          <a:solidFill>
                            <a:schemeClr val="tx1"/>
                          </a:solidFill>
                          <a:latin typeface="Times New Roman" panose="02020603050405020304" pitchFamily="18" charset="0"/>
                          <a:cs typeface="Times New Roman" panose="02020603050405020304" pitchFamily="18" charset="0"/>
                        </a:rPr>
                        <a:t>130,6</a:t>
                      </a:r>
                    </a:p>
                  </a:txBody>
                  <a:tcPr>
                    <a:solidFill>
                      <a:schemeClr val="bg2">
                        <a:alpha val="96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00041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 </a:t>
            </a:r>
          </a:p>
        </p:txBody>
      </p:sp>
      <p:sp>
        <p:nvSpPr>
          <p:cNvPr id="295937" name="Rectangle 3"/>
          <p:cNvSpPr>
            <a:spLocks noGrp="1"/>
          </p:cNvSpPr>
          <p:nvPr>
            <p:ph idx="1"/>
          </p:nvPr>
        </p:nvSpPr>
        <p:spPr>
          <a:xfrm>
            <a:off x="0" y="482322"/>
            <a:ext cx="12472415" cy="992910"/>
          </a:xfrm>
        </p:spPr>
        <p:txBody>
          <a:bodyPr>
            <a:normAutofit/>
          </a:bodyPr>
          <a:lstStyle/>
          <a:p>
            <a:pPr algn="ctr">
              <a:buFont typeface="Wingdings 3" pitchFamily="18" charset="2"/>
              <a:buNone/>
            </a:pPr>
            <a:r>
              <a:rPr lang="ru-RU" sz="2400" b="1" i="1" dirty="0">
                <a:latin typeface="Times New Roman" pitchFamily="18" charset="0"/>
              </a:rPr>
              <a:t>Доходы бюджета </a:t>
            </a:r>
          </a:p>
          <a:p>
            <a:pPr algn="ctr">
              <a:buFont typeface="Wingdings 3" pitchFamily="18" charset="2"/>
              <a:buNone/>
            </a:pPr>
            <a:r>
              <a:rPr lang="ru-RU" sz="2400" b="1" i="1" dirty="0">
                <a:latin typeface="Times New Roman" pitchFamily="18" charset="0"/>
              </a:rPr>
              <a:t>городского округа  Серебряные Пруды</a:t>
            </a:r>
          </a:p>
        </p:txBody>
      </p:sp>
      <p:pic>
        <p:nvPicPr>
          <p:cNvPr id="6" name="Рисунок 5"/>
          <p:cNvPicPr>
            <a:picLocks noChangeAspect="1"/>
          </p:cNvPicPr>
          <p:nvPr/>
        </p:nvPicPr>
        <p:blipFill>
          <a:blip r:embed="rId2"/>
          <a:stretch>
            <a:fillRect/>
          </a:stretch>
        </p:blipFill>
        <p:spPr>
          <a:xfrm>
            <a:off x="2084832" y="1475231"/>
            <a:ext cx="8020067" cy="53493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112753" y="4608885"/>
            <a:ext cx="7306276" cy="1757016"/>
          </a:xfrm>
        </p:spPr>
        <p:txBody>
          <a:bodyPr/>
          <a:lstStyle/>
          <a:p>
            <a:endParaRPr lang="ru-RU" dirty="0"/>
          </a:p>
        </p:txBody>
      </p:sp>
      <p:pic>
        <p:nvPicPr>
          <p:cNvPr id="4" name="Рисунок 3"/>
          <p:cNvPicPr>
            <a:picLocks noChangeAspect="1"/>
          </p:cNvPicPr>
          <p:nvPr/>
        </p:nvPicPr>
        <p:blipFill>
          <a:blip r:embed="rId2"/>
          <a:stretch>
            <a:fillRect/>
          </a:stretch>
        </p:blipFill>
        <p:spPr>
          <a:xfrm>
            <a:off x="1524000" y="0"/>
            <a:ext cx="9144000" cy="6858000"/>
          </a:xfrm>
          <a:prstGeom prst="rect">
            <a:avLst/>
          </a:prstGeom>
        </p:spPr>
      </p:pic>
      <p:sp>
        <p:nvSpPr>
          <p:cNvPr id="3" name="Подзаголовок 2"/>
          <p:cNvSpPr>
            <a:spLocks noGrp="1"/>
          </p:cNvSpPr>
          <p:nvPr>
            <p:ph type="subTitle" idx="1"/>
          </p:nvPr>
        </p:nvSpPr>
        <p:spPr/>
        <p:txBody>
          <a:bodyPr/>
          <a:lstStyle/>
          <a:p>
            <a:r>
              <a:rPr lang="ru-RU" dirty="0"/>
              <a:t> </a:t>
            </a:r>
          </a:p>
        </p:txBody>
      </p:sp>
    </p:spTree>
    <p:extLst>
      <p:ext uri="{BB962C8B-B14F-4D97-AF65-F5344CB8AC3E}">
        <p14:creationId xmlns:p14="http://schemas.microsoft.com/office/powerpoint/2010/main" val="324881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6608" y="-243839"/>
            <a:ext cx="9537192" cy="1097279"/>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Доходы бюджета городского округа на 2021 год</a:t>
            </a:r>
          </a:p>
        </p:txBody>
      </p:sp>
      <p:graphicFrame>
        <p:nvGraphicFramePr>
          <p:cNvPr id="7" name="Объект 6"/>
          <p:cNvGraphicFramePr>
            <a:graphicFrameLocks noGrp="1"/>
          </p:cNvGraphicFramePr>
          <p:nvPr>
            <p:ph idx="1"/>
            <p:extLst>
              <p:ext uri="{D42A27DB-BD31-4B8C-83A1-F6EECF244321}">
                <p14:modId xmlns:p14="http://schemas.microsoft.com/office/powerpoint/2010/main" val="232404415"/>
              </p:ext>
            </p:extLst>
          </p:nvPr>
        </p:nvGraphicFramePr>
        <p:xfrm>
          <a:off x="329184" y="548640"/>
          <a:ext cx="12777216" cy="6309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8819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7058" y="176589"/>
            <a:ext cx="9274093" cy="740825"/>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Доходы бюджета городского округа на 2022-2023 годы</a:t>
            </a:r>
          </a:p>
        </p:txBody>
      </p:sp>
      <p:graphicFrame>
        <p:nvGraphicFramePr>
          <p:cNvPr id="8" name="Объект 7"/>
          <p:cNvGraphicFramePr>
            <a:graphicFrameLocks noGrp="1"/>
          </p:cNvGraphicFramePr>
          <p:nvPr>
            <p:ph sz="half" idx="1"/>
            <p:extLst>
              <p:ext uri="{D42A27DB-BD31-4B8C-83A1-F6EECF244321}">
                <p14:modId xmlns:p14="http://schemas.microsoft.com/office/powerpoint/2010/main" val="2821321593"/>
              </p:ext>
            </p:extLst>
          </p:nvPr>
        </p:nvGraphicFramePr>
        <p:xfrm>
          <a:off x="261257" y="1319750"/>
          <a:ext cx="5907895" cy="5434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Объект 11"/>
          <p:cNvGraphicFramePr>
            <a:graphicFrameLocks noGrp="1"/>
          </p:cNvGraphicFramePr>
          <p:nvPr>
            <p:ph sz="half" idx="2"/>
            <p:extLst>
              <p:ext uri="{D42A27DB-BD31-4B8C-83A1-F6EECF244321}">
                <p14:modId xmlns:p14="http://schemas.microsoft.com/office/powerpoint/2010/main" val="723602199"/>
              </p:ext>
            </p:extLst>
          </p:nvPr>
        </p:nvGraphicFramePr>
        <p:xfrm>
          <a:off x="6008916" y="575639"/>
          <a:ext cx="5780748" cy="57763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72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01057" name="Заголовок 1"/>
          <p:cNvSpPr>
            <a:spLocks noGrp="1"/>
          </p:cNvSpPr>
          <p:nvPr>
            <p:ph type="title"/>
          </p:nvPr>
        </p:nvSpPr>
        <p:spPr>
          <a:xfrm>
            <a:off x="975361" y="-112809"/>
            <a:ext cx="10680728" cy="1100361"/>
          </a:xfrm>
        </p:spPr>
        <p:txBody>
          <a:bodyPr>
            <a:normAutofit/>
          </a:bodyPr>
          <a:lstStyle/>
          <a:p>
            <a:pPr algn="ctr" eaLnBrk="1" hangingPunct="1"/>
            <a:r>
              <a:rPr lang="ru-RU" sz="2400" b="1" dirty="0">
                <a:solidFill>
                  <a:schemeClr val="tx1"/>
                </a:solidFill>
                <a:latin typeface="Times New Roman" panose="02020603050405020304" pitchFamily="18" charset="0"/>
                <a:cs typeface="Times New Roman" panose="02020603050405020304" pitchFamily="18" charset="0"/>
              </a:rPr>
              <a:t>Структура налоговых и неналоговых доходов и межбюджетных трансфертов за 2019-2023 годы,  тыс. рублей</a:t>
            </a:r>
            <a:endParaRPr lang="ru-RU"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172171" name="Group 139"/>
          <p:cNvGraphicFramePr>
            <a:graphicFrameLocks noGrp="1"/>
          </p:cNvGraphicFramePr>
          <p:nvPr>
            <p:ph idx="1"/>
            <p:extLst>
              <p:ext uri="{D42A27DB-BD31-4B8C-83A1-F6EECF244321}">
                <p14:modId xmlns:p14="http://schemas.microsoft.com/office/powerpoint/2010/main" val="1487637832"/>
              </p:ext>
            </p:extLst>
          </p:nvPr>
        </p:nvGraphicFramePr>
        <p:xfrm>
          <a:off x="331596" y="841247"/>
          <a:ext cx="11494644" cy="5342357"/>
        </p:xfrm>
        <a:graphic>
          <a:graphicData uri="http://schemas.openxmlformats.org/drawingml/2006/table">
            <a:tbl>
              <a:tblPr/>
              <a:tblGrid>
                <a:gridCol w="5249548">
                  <a:extLst>
                    <a:ext uri="{9D8B030D-6E8A-4147-A177-3AD203B41FA5}">
                      <a16:colId xmlns="" xmlns:a16="http://schemas.microsoft.com/office/drawing/2014/main" val="20000"/>
                    </a:ext>
                  </a:extLst>
                </a:gridCol>
                <a:gridCol w="1209800">
                  <a:extLst>
                    <a:ext uri="{9D8B030D-6E8A-4147-A177-3AD203B41FA5}">
                      <a16:colId xmlns="" xmlns:a16="http://schemas.microsoft.com/office/drawing/2014/main" val="20001"/>
                    </a:ext>
                  </a:extLst>
                </a:gridCol>
                <a:gridCol w="1229175">
                  <a:extLst>
                    <a:ext uri="{9D8B030D-6E8A-4147-A177-3AD203B41FA5}">
                      <a16:colId xmlns="" xmlns:a16="http://schemas.microsoft.com/office/drawing/2014/main" val="20002"/>
                    </a:ext>
                  </a:extLst>
                </a:gridCol>
                <a:gridCol w="1296215">
                  <a:extLst>
                    <a:ext uri="{9D8B030D-6E8A-4147-A177-3AD203B41FA5}">
                      <a16:colId xmlns="" xmlns:a16="http://schemas.microsoft.com/office/drawing/2014/main" val="20003"/>
                    </a:ext>
                  </a:extLst>
                </a:gridCol>
                <a:gridCol w="1342660">
                  <a:extLst>
                    <a:ext uri="{9D8B030D-6E8A-4147-A177-3AD203B41FA5}">
                      <a16:colId xmlns="" xmlns:a16="http://schemas.microsoft.com/office/drawing/2014/main" val="20004"/>
                    </a:ext>
                  </a:extLst>
                </a:gridCol>
                <a:gridCol w="1167246">
                  <a:extLst>
                    <a:ext uri="{9D8B030D-6E8A-4147-A177-3AD203B41FA5}">
                      <a16:colId xmlns="" xmlns:a16="http://schemas.microsoft.com/office/drawing/2014/main" val="20005"/>
                    </a:ext>
                  </a:extLst>
                </a:gridCol>
              </a:tblGrid>
              <a:tr h="1217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Наименование показателя</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Отчет 2019 года</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Ожидаемое исполнение бюджета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2020 год</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2021 год</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2022 год</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2023 год</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281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Налоговые и неналоговые доходы</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515 489,0 </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i="0" dirty="0">
                          <a:latin typeface="Times New Roman" panose="02020603050405020304" pitchFamily="18" charset="0"/>
                          <a:cs typeface="Times New Roman" panose="02020603050405020304" pitchFamily="18" charset="0"/>
                        </a:rPr>
                        <a:t>543 023,0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i="0" dirty="0">
                          <a:latin typeface="Times New Roman" panose="02020603050405020304" pitchFamily="18" charset="0"/>
                          <a:cs typeface="Times New Roman" panose="02020603050405020304" pitchFamily="18" charset="0"/>
                        </a:rPr>
                        <a:t>601 178,62</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i="0" dirty="0">
                          <a:latin typeface="Times New Roman" panose="02020603050405020304" pitchFamily="18" charset="0"/>
                          <a:cs typeface="Times New Roman" panose="02020603050405020304" pitchFamily="18" charset="0"/>
                        </a:rPr>
                        <a:t>656 465,46</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i="0" dirty="0">
                          <a:latin typeface="Times New Roman" panose="02020603050405020304" pitchFamily="18" charset="0"/>
                          <a:cs typeface="Times New Roman" panose="02020603050405020304" pitchFamily="18" charset="0"/>
                        </a:rPr>
                        <a:t>692 726,68</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11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Налоги на прибыль, доходы, в том числе:</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363 830,0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395 136,0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462 018,0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487 088,0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509 484,0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279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налог на доходы физических лиц</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363 830,0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395  136,0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462 018,0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487 088,0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509 484,0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08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Налоги на товары (работы, услуги) реализуемые на территории Российской Федерации</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30 984,0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35 219,0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37 208,00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35 783,0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35 496,0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62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Налоги на совокупный доход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23 110,0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23 469,0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18 813,0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43 747,0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57 937,0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0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Налоги на имущество, в том числе: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57 020,0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56 957,0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54 480,0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61 268,0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61 990,00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11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налог на имущество физических лиц</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6 991,0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8 259,0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8 829,0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14 449,0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15 171,00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11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Times New Roman" pitchFamily="18" charset="0"/>
                          <a:cs typeface="Times New Roman" pitchFamily="18" charset="0"/>
                        </a:rPr>
                        <a:t>земельный налог</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50 029,0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48 698,0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46 125,62</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48 102,46</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dirty="0">
                          <a:latin typeface="Times New Roman" panose="02020603050405020304" pitchFamily="18" charset="0"/>
                          <a:cs typeface="Times New Roman" panose="02020603050405020304" pitchFamily="18" charset="0"/>
                        </a:rPr>
                        <a:t>47 172,68</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0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Государственная пошлина</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4 023,0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4 333,0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4 292,00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4 482.00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4 661,00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82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21 131,0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b="0" dirty="0">
                          <a:latin typeface="Times New Roman" panose="02020603050405020304" pitchFamily="18" charset="0"/>
                          <a:cs typeface="Times New Roman" panose="02020603050405020304" pitchFamily="18" charset="0"/>
                        </a:rPr>
                        <a:t>13 954,0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b="0" dirty="0">
                        <a:latin typeface="Times New Roman" panose="02020603050405020304" pitchFamily="18" charset="0"/>
                        <a:cs typeface="Times New Roman" panose="02020603050405020304" pitchFamily="18" charset="0"/>
                      </a:endParaRPr>
                    </a:p>
                    <a:p>
                      <a:r>
                        <a:rPr lang="ru-RU" sz="1600" b="0" dirty="0">
                          <a:latin typeface="Times New Roman" panose="02020603050405020304" pitchFamily="18" charset="0"/>
                          <a:cs typeface="Times New Roman" panose="02020603050405020304" pitchFamily="18" charset="0"/>
                        </a:rPr>
                        <a:t>17 352,00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b="0" dirty="0">
                        <a:latin typeface="Times New Roman" panose="02020603050405020304" pitchFamily="18" charset="0"/>
                        <a:cs typeface="Times New Roman" panose="02020603050405020304" pitchFamily="18" charset="0"/>
                      </a:endParaRPr>
                    </a:p>
                    <a:p>
                      <a:r>
                        <a:rPr lang="ru-RU" sz="1600" b="0" dirty="0">
                          <a:latin typeface="Times New Roman" panose="02020603050405020304" pitchFamily="18" charset="0"/>
                          <a:cs typeface="Times New Roman" panose="02020603050405020304" pitchFamily="18" charset="0"/>
                        </a:rPr>
                        <a:t>15 752,00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b="0" dirty="0">
                        <a:latin typeface="Times New Roman" panose="02020603050405020304" pitchFamily="18" charset="0"/>
                        <a:cs typeface="Times New Roman" panose="02020603050405020304" pitchFamily="18" charset="0"/>
                      </a:endParaRPr>
                    </a:p>
                    <a:p>
                      <a:r>
                        <a:rPr lang="ru-RU" sz="1600" b="0" dirty="0">
                          <a:latin typeface="Times New Roman" panose="02020603050405020304" pitchFamily="18" charset="0"/>
                          <a:cs typeface="Times New Roman" panose="02020603050405020304" pitchFamily="18" charset="0"/>
                        </a:rPr>
                        <a:t>15 744,00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173130" name="Group 74"/>
          <p:cNvGraphicFramePr>
            <a:graphicFrameLocks noGrp="1"/>
          </p:cNvGraphicFramePr>
          <p:nvPr>
            <p:extLst>
              <p:ext uri="{D42A27DB-BD31-4B8C-83A1-F6EECF244321}">
                <p14:modId xmlns:p14="http://schemas.microsoft.com/office/powerpoint/2010/main" val="2621322592"/>
              </p:ext>
            </p:extLst>
          </p:nvPr>
        </p:nvGraphicFramePr>
        <p:xfrm>
          <a:off x="170916" y="95081"/>
          <a:ext cx="11434804" cy="6585536"/>
        </p:xfrm>
        <a:graphic>
          <a:graphicData uri="http://schemas.openxmlformats.org/drawingml/2006/table">
            <a:tbl>
              <a:tblPr/>
              <a:tblGrid>
                <a:gridCol w="4840183">
                  <a:extLst>
                    <a:ext uri="{9D8B030D-6E8A-4147-A177-3AD203B41FA5}">
                      <a16:colId xmlns="" xmlns:a16="http://schemas.microsoft.com/office/drawing/2014/main" val="20000"/>
                    </a:ext>
                  </a:extLst>
                </a:gridCol>
                <a:gridCol w="1224610">
                  <a:extLst>
                    <a:ext uri="{9D8B030D-6E8A-4147-A177-3AD203B41FA5}">
                      <a16:colId xmlns="" xmlns:a16="http://schemas.microsoft.com/office/drawing/2014/main" val="20001"/>
                    </a:ext>
                  </a:extLst>
                </a:gridCol>
                <a:gridCol w="1293668">
                  <a:extLst>
                    <a:ext uri="{9D8B030D-6E8A-4147-A177-3AD203B41FA5}">
                      <a16:colId xmlns="" xmlns:a16="http://schemas.microsoft.com/office/drawing/2014/main" val="20002"/>
                    </a:ext>
                  </a:extLst>
                </a:gridCol>
                <a:gridCol w="1217058">
                  <a:extLst>
                    <a:ext uri="{9D8B030D-6E8A-4147-A177-3AD203B41FA5}">
                      <a16:colId xmlns="" xmlns:a16="http://schemas.microsoft.com/office/drawing/2014/main" val="20003"/>
                    </a:ext>
                  </a:extLst>
                </a:gridCol>
                <a:gridCol w="1563756">
                  <a:extLst>
                    <a:ext uri="{9D8B030D-6E8A-4147-A177-3AD203B41FA5}">
                      <a16:colId xmlns="" xmlns:a16="http://schemas.microsoft.com/office/drawing/2014/main" val="20004"/>
                    </a:ext>
                  </a:extLst>
                </a:gridCol>
                <a:gridCol w="1295529">
                  <a:extLst>
                    <a:ext uri="{9D8B030D-6E8A-4147-A177-3AD203B41FA5}">
                      <a16:colId xmlns="" xmlns:a16="http://schemas.microsoft.com/office/drawing/2014/main" val="20005"/>
                    </a:ext>
                  </a:extLst>
                </a:gridCol>
              </a:tblGrid>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313,0 </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457,0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256,0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256,0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256,0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1 512,0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2 722,0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1 357,0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1 374,0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1 380,0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8 978,0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8 020,0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4 003,00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4 507,00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4 500,00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41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Штрафы, санкции, возмещение ущерба</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4 275,0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2 445,0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910,0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910,0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910,0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125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Прочие неналоговые доходы</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302,0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311,00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15,00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15,00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15,00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68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Безвозмездные поступления</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1 020 492,0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1 313 283,0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987 767,64</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1 026 558,17</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779 975,04</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Дотация на выравнивание бюджетной обеспеченности </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236 334,00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526 724,0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386 475,0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341 526,0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285 331,0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231 042,0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314 894,0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221 258,38</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398 332,42</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65 641,44</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425 895,0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435 129,0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414 430,0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413 089,0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409 985,0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768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Иные межбюджетные трансферты </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131 711,0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36 536,0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35 530,0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1 000,0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1 000,0</a:t>
                      </a:r>
                    </a:p>
                    <a:p>
                      <a:endParaRPr lang="ru-RU" sz="1600" dirty="0">
                        <a:latin typeface="Times New Roman" panose="02020603050405020304" pitchFamily="18" charset="0"/>
                        <a:cs typeface="Times New Roman" panose="02020603050405020304" pitchFamily="18" charset="0"/>
                      </a:endParaRP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5477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-4 489,5</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- 3 064,0 </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dirty="0">
                        <a:latin typeface="Times New Roman" panose="02020603050405020304" pitchFamily="18" charset="0"/>
                        <a:cs typeface="Times New Roman" panose="02020603050405020304" pitchFamily="18" charset="0"/>
                      </a:endParaRP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dirty="0">
                        <a:latin typeface="Times New Roman" panose="02020603050405020304" pitchFamily="18" charset="0"/>
                        <a:cs typeface="Times New Roman" panose="02020603050405020304" pitchFamily="18" charset="0"/>
                      </a:endParaRP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600" dirty="0">
                        <a:latin typeface="Times New Roman" panose="02020603050405020304" pitchFamily="18" charset="0"/>
                        <a:cs typeface="Times New Roman" panose="02020603050405020304" pitchFamily="18" charset="0"/>
                      </a:endParaRP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6825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a:ln>
                            <a:noFill/>
                          </a:ln>
                          <a:solidFill>
                            <a:schemeClr val="tx1"/>
                          </a:solidFill>
                          <a:effectLst/>
                          <a:latin typeface="Times New Roman" pitchFamily="18" charset="0"/>
                          <a:cs typeface="Times New Roman" pitchFamily="18" charset="0"/>
                        </a:rPr>
                        <a:t>Всего доходов</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1 535 981,0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Times New Roman" pitchFamily="18" charset="0"/>
                          <a:cs typeface="Times New Roman" pitchFamily="18" charset="0"/>
                        </a:rPr>
                        <a:t>1 853 433,0</a:t>
                      </a:r>
                    </a:p>
                  </a:txBody>
                  <a:tcPr marL="53505" marR="535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1 658 872,00</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dirty="0">
                          <a:latin typeface="Times New Roman" panose="02020603050405020304" pitchFamily="18" charset="0"/>
                          <a:cs typeface="Times New Roman" panose="02020603050405020304" pitchFamily="18" charset="0"/>
                        </a:rPr>
                        <a:t>1 810 412,88</a:t>
                      </a: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600">
                          <a:latin typeface="Times New Roman" panose="02020603050405020304" pitchFamily="18" charset="0"/>
                          <a:cs typeface="Times New Roman" panose="02020603050405020304" pitchFamily="18" charset="0"/>
                        </a:rPr>
                        <a:t>1 454 684,12</a:t>
                      </a:r>
                      <a:endParaRPr lang="ru-RU" sz="1600" dirty="0">
                        <a:latin typeface="Times New Roman" panose="02020603050405020304" pitchFamily="18" charset="0"/>
                        <a:cs typeface="Times New Roman" panose="02020603050405020304" pitchFamily="18" charset="0"/>
                      </a:endParaRPr>
                    </a:p>
                  </a:txBody>
                  <a:tcPr marL="53505" marR="535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0250" y="286603"/>
            <a:ext cx="9025429" cy="296201"/>
          </a:xfrm>
        </p:spPr>
        <p:txBody>
          <a:bodyPr>
            <a:noAutofit/>
          </a:bodyPr>
          <a:lstStyle/>
          <a:p>
            <a:pPr algn="ctr"/>
            <a:r>
              <a:rPr lang="ru-RU" sz="2400" b="1" dirty="0">
                <a:solidFill>
                  <a:schemeClr val="tx1"/>
                </a:solidFill>
                <a:latin typeface="Times New Roman" panose="02020603050405020304" pitchFamily="18" charset="0"/>
                <a:cs typeface="Times New Roman" panose="02020603050405020304" pitchFamily="18" charset="0"/>
              </a:rPr>
              <a:t>Доходы на душу населения по городским округам </a:t>
            </a:r>
          </a:p>
        </p:txBody>
      </p:sp>
      <p:sp>
        <p:nvSpPr>
          <p:cNvPr id="3" name="Объект 2"/>
          <p:cNvSpPr>
            <a:spLocks noGrp="1"/>
          </p:cNvSpPr>
          <p:nvPr>
            <p:ph idx="1"/>
          </p:nvPr>
        </p:nvSpPr>
        <p:spPr/>
        <p:txBody>
          <a:bodyPr/>
          <a:lstStyle/>
          <a:p>
            <a:r>
              <a:rPr lang="ru-RU" dirty="0"/>
              <a:t> </a:t>
            </a:r>
          </a:p>
        </p:txBody>
      </p:sp>
      <p:graphicFrame>
        <p:nvGraphicFramePr>
          <p:cNvPr id="9" name="Таблица 8"/>
          <p:cNvGraphicFramePr>
            <a:graphicFrameLocks noGrp="1"/>
          </p:cNvGraphicFramePr>
          <p:nvPr>
            <p:extLst>
              <p:ext uri="{D42A27DB-BD31-4B8C-83A1-F6EECF244321}">
                <p14:modId xmlns:p14="http://schemas.microsoft.com/office/powerpoint/2010/main" val="2779488878"/>
              </p:ext>
            </p:extLst>
          </p:nvPr>
        </p:nvGraphicFramePr>
        <p:xfrm>
          <a:off x="946555" y="803867"/>
          <a:ext cx="10817679" cy="5447182"/>
        </p:xfrm>
        <a:graphic>
          <a:graphicData uri="http://schemas.openxmlformats.org/drawingml/2006/table">
            <a:tbl>
              <a:tblPr firstRow="1" bandRow="1">
                <a:tableStyleId>{5C22544A-7EE6-4342-B048-85BDC9FD1C3A}</a:tableStyleId>
              </a:tblPr>
              <a:tblGrid>
                <a:gridCol w="1987564">
                  <a:extLst>
                    <a:ext uri="{9D8B030D-6E8A-4147-A177-3AD203B41FA5}">
                      <a16:colId xmlns="" xmlns:a16="http://schemas.microsoft.com/office/drawing/2014/main" val="20000"/>
                    </a:ext>
                  </a:extLst>
                </a:gridCol>
                <a:gridCol w="823965">
                  <a:extLst>
                    <a:ext uri="{9D8B030D-6E8A-4147-A177-3AD203B41FA5}">
                      <a16:colId xmlns="" xmlns:a16="http://schemas.microsoft.com/office/drawing/2014/main" val="20001"/>
                    </a:ext>
                  </a:extLst>
                </a:gridCol>
                <a:gridCol w="1105318">
                  <a:extLst>
                    <a:ext uri="{9D8B030D-6E8A-4147-A177-3AD203B41FA5}">
                      <a16:colId xmlns="" xmlns:a16="http://schemas.microsoft.com/office/drawing/2014/main" val="20002"/>
                    </a:ext>
                  </a:extLst>
                </a:gridCol>
                <a:gridCol w="1085222">
                  <a:extLst>
                    <a:ext uri="{9D8B030D-6E8A-4147-A177-3AD203B41FA5}">
                      <a16:colId xmlns="" xmlns:a16="http://schemas.microsoft.com/office/drawing/2014/main" val="20003"/>
                    </a:ext>
                  </a:extLst>
                </a:gridCol>
                <a:gridCol w="813917">
                  <a:extLst>
                    <a:ext uri="{9D8B030D-6E8A-4147-A177-3AD203B41FA5}">
                      <a16:colId xmlns="" xmlns:a16="http://schemas.microsoft.com/office/drawing/2014/main" val="20004"/>
                    </a:ext>
                  </a:extLst>
                </a:gridCol>
                <a:gridCol w="1205802">
                  <a:extLst>
                    <a:ext uri="{9D8B030D-6E8A-4147-A177-3AD203B41FA5}">
                      <a16:colId xmlns="" xmlns:a16="http://schemas.microsoft.com/office/drawing/2014/main" val="20005"/>
                    </a:ext>
                  </a:extLst>
                </a:gridCol>
                <a:gridCol w="924448">
                  <a:extLst>
                    <a:ext uri="{9D8B030D-6E8A-4147-A177-3AD203B41FA5}">
                      <a16:colId xmlns="" xmlns:a16="http://schemas.microsoft.com/office/drawing/2014/main" val="20006"/>
                    </a:ext>
                  </a:extLst>
                </a:gridCol>
                <a:gridCol w="811530">
                  <a:extLst>
                    <a:ext uri="{9D8B030D-6E8A-4147-A177-3AD203B41FA5}">
                      <a16:colId xmlns="" xmlns:a16="http://schemas.microsoft.com/office/drawing/2014/main" val="20007"/>
                    </a:ext>
                  </a:extLst>
                </a:gridCol>
                <a:gridCol w="954593">
                  <a:extLst>
                    <a:ext uri="{9D8B030D-6E8A-4147-A177-3AD203B41FA5}">
                      <a16:colId xmlns="" xmlns:a16="http://schemas.microsoft.com/office/drawing/2014/main" val="20008"/>
                    </a:ext>
                  </a:extLst>
                </a:gridCol>
                <a:gridCol w="1105320">
                  <a:extLst>
                    <a:ext uri="{9D8B030D-6E8A-4147-A177-3AD203B41FA5}">
                      <a16:colId xmlns="" xmlns:a16="http://schemas.microsoft.com/office/drawing/2014/main" val="20009"/>
                    </a:ext>
                  </a:extLst>
                </a:gridCol>
              </a:tblGrid>
              <a:tr h="348559">
                <a:tc>
                  <a:txBody>
                    <a:bodyPr/>
                    <a:lstStyle/>
                    <a:p>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gridSpan="3">
                  <a:txBody>
                    <a:bodyPr/>
                    <a:lstStyle/>
                    <a:p>
                      <a:pPr algn="ctr"/>
                      <a:r>
                        <a:rPr lang="ru-RU" sz="1800" i="0" dirty="0">
                          <a:solidFill>
                            <a:schemeClr val="tx1"/>
                          </a:solidFill>
                          <a:latin typeface="Times New Roman" panose="02020603050405020304" pitchFamily="18" charset="0"/>
                          <a:cs typeface="Times New Roman" panose="02020603050405020304" pitchFamily="18" charset="0"/>
                        </a:rPr>
                        <a:t>2021 год</a:t>
                      </a:r>
                    </a:p>
                  </a:txBody>
                  <a:tcPr>
                    <a:solidFill>
                      <a:schemeClr val="accent6">
                        <a:lumMod val="60000"/>
                        <a:lumOff val="40000"/>
                      </a:schemeClr>
                    </a:solidFill>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gridSpan="3">
                  <a:txBody>
                    <a:bodyPr/>
                    <a:lstStyle/>
                    <a:p>
                      <a:pPr algn="ctr"/>
                      <a:r>
                        <a:rPr lang="ru-RU" sz="1800" i="0" dirty="0">
                          <a:solidFill>
                            <a:schemeClr val="tx1"/>
                          </a:solidFill>
                          <a:latin typeface="Times New Roman" panose="02020603050405020304" pitchFamily="18" charset="0"/>
                          <a:cs typeface="Times New Roman" panose="02020603050405020304" pitchFamily="18" charset="0"/>
                        </a:rPr>
                        <a:t>2022 год</a:t>
                      </a:r>
                    </a:p>
                  </a:txBody>
                  <a:tcPr>
                    <a:solidFill>
                      <a:schemeClr val="accent6">
                        <a:lumMod val="60000"/>
                        <a:lumOff val="40000"/>
                      </a:schemeClr>
                    </a:solidFill>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gridSpan="3">
                  <a:txBody>
                    <a:bodyPr/>
                    <a:lstStyle/>
                    <a:p>
                      <a:pPr algn="ctr"/>
                      <a:r>
                        <a:rPr lang="ru-RU" sz="1800" i="0" dirty="0">
                          <a:solidFill>
                            <a:schemeClr val="tx1"/>
                          </a:solidFill>
                          <a:latin typeface="Times New Roman" panose="02020603050405020304" pitchFamily="18" charset="0"/>
                          <a:cs typeface="Times New Roman" panose="02020603050405020304" pitchFamily="18" charset="0"/>
                        </a:rPr>
                        <a:t>2023 год</a:t>
                      </a:r>
                    </a:p>
                  </a:txBody>
                  <a:tcPr>
                    <a:solidFill>
                      <a:schemeClr val="accent6">
                        <a:lumMod val="60000"/>
                        <a:lumOff val="40000"/>
                      </a:schemeClr>
                    </a:solidFill>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tc hMerge="1">
                  <a:txBody>
                    <a:bodyPr/>
                    <a:lstStyle/>
                    <a:p>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0"/>
                  </a:ext>
                </a:extLst>
              </a:tr>
              <a:tr h="1143668">
                <a:tc>
                  <a:txBody>
                    <a:bodyPr/>
                    <a:lstStyle/>
                    <a:p>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Всего</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Налоговые</a:t>
                      </a:r>
                      <a:r>
                        <a:rPr lang="ru-RU" sz="1800" i="0" baseline="0" dirty="0">
                          <a:latin typeface="Times New Roman" panose="02020603050405020304" pitchFamily="18" charset="0"/>
                          <a:cs typeface="Times New Roman" panose="02020603050405020304" pitchFamily="18" charset="0"/>
                        </a:rPr>
                        <a:t> и неналоговые доходы</a:t>
                      </a:r>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Безвозмездные поступления</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Всего</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Налоговые и неналоговые доходы</a:t>
                      </a:r>
                    </a:p>
                    <a:p>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Безвозмездные поступления</a:t>
                      </a:r>
                    </a:p>
                    <a:p>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Всего</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Налоговые и неналоговые доходы</a:t>
                      </a:r>
                    </a:p>
                    <a:p>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i="0" dirty="0" err="1">
                          <a:latin typeface="Times New Roman" panose="02020603050405020304" pitchFamily="18" charset="0"/>
                          <a:cs typeface="Times New Roman" panose="02020603050405020304" pitchFamily="18" charset="0"/>
                        </a:rPr>
                        <a:t>Безвозмезд</a:t>
                      </a:r>
                      <a:endParaRPr lang="ru-RU" sz="1800" i="0" dirty="0">
                        <a:latin typeface="Times New Roman" panose="02020603050405020304" pitchFamily="18" charset="0"/>
                        <a:cs typeface="Times New Roman" panose="02020603050405020304" pitchFamily="18" charset="0"/>
                      </a:endParaRPr>
                    </a:p>
                    <a:p>
                      <a:r>
                        <a:rPr lang="ru-RU" sz="1800" i="0" dirty="0" err="1">
                          <a:latin typeface="Times New Roman" panose="02020603050405020304" pitchFamily="18" charset="0"/>
                          <a:cs typeface="Times New Roman" panose="02020603050405020304" pitchFamily="18" charset="0"/>
                        </a:rPr>
                        <a:t>ные</a:t>
                      </a:r>
                      <a:r>
                        <a:rPr lang="ru-RU" sz="1800" i="0" dirty="0">
                          <a:latin typeface="Times New Roman" panose="02020603050405020304" pitchFamily="18" charset="0"/>
                          <a:cs typeface="Times New Roman" panose="02020603050405020304" pitchFamily="18" charset="0"/>
                        </a:rPr>
                        <a:t> поступления</a:t>
                      </a:r>
                    </a:p>
                    <a:p>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 xmlns:a16="http://schemas.microsoft.com/office/drawing/2014/main" val="10001"/>
                  </a:ext>
                </a:extLst>
              </a:tr>
              <a:tr h="689505">
                <a:tc>
                  <a:txBody>
                    <a:bodyPr/>
                    <a:lstStyle/>
                    <a:p>
                      <a:r>
                        <a:rPr lang="ru-RU" sz="1800" b="1" i="0" dirty="0" err="1">
                          <a:latin typeface="Times New Roman" panose="02020603050405020304" pitchFamily="18" charset="0"/>
                          <a:cs typeface="Times New Roman" panose="02020603050405020304" pitchFamily="18" charset="0"/>
                        </a:rPr>
                        <a:t>го</a:t>
                      </a:r>
                      <a:r>
                        <a:rPr lang="ru-RU" sz="1800" b="1" i="0" baseline="0" dirty="0">
                          <a:latin typeface="Times New Roman" panose="02020603050405020304" pitchFamily="18" charset="0"/>
                          <a:cs typeface="Times New Roman" panose="02020603050405020304" pitchFamily="18" charset="0"/>
                        </a:rPr>
                        <a:t> Серебряные Пруды</a:t>
                      </a:r>
                      <a:endParaRPr lang="ru-RU" sz="1800" b="1"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b="0" i="0" dirty="0">
                          <a:latin typeface="Times New Roman" panose="02020603050405020304" pitchFamily="18" charset="0"/>
                          <a:cs typeface="Times New Roman" panose="02020603050405020304" pitchFamily="18" charset="0"/>
                        </a:rPr>
                        <a:t>62 403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23 599</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38 804</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66 067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25 738</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40 328</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57841</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27200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30641</a:t>
                      </a:r>
                    </a:p>
                  </a:txBody>
                  <a:tcPr>
                    <a:solidFill>
                      <a:schemeClr val="accent6">
                        <a:lumMod val="60000"/>
                        <a:lumOff val="40000"/>
                      </a:schemeClr>
                    </a:solidFill>
                  </a:tcPr>
                </a:tc>
                <a:extLst>
                  <a:ext uri="{0D108BD9-81ED-4DB2-BD59-A6C34878D82A}">
                    <a16:rowId xmlns="" xmlns:a16="http://schemas.microsoft.com/office/drawing/2014/main" val="10002"/>
                  </a:ext>
                </a:extLst>
              </a:tr>
              <a:tr h="311509">
                <a:tc>
                  <a:txBody>
                    <a:bodyPr/>
                    <a:lstStyle/>
                    <a:p>
                      <a:r>
                        <a:rPr lang="ru-RU" sz="1800" i="0" dirty="0" err="1">
                          <a:latin typeface="Times New Roman" panose="02020603050405020304" pitchFamily="18" charset="0"/>
                          <a:cs typeface="Times New Roman" panose="02020603050405020304" pitchFamily="18" charset="0"/>
                        </a:rPr>
                        <a:t>го</a:t>
                      </a:r>
                      <a:r>
                        <a:rPr lang="ru-RU" sz="1800" i="0" dirty="0">
                          <a:latin typeface="Times New Roman" panose="02020603050405020304" pitchFamily="18" charset="0"/>
                          <a:cs typeface="Times New Roman" panose="02020603050405020304" pitchFamily="18" charset="0"/>
                        </a:rPr>
                        <a:t> Луховицы</a:t>
                      </a:r>
                    </a:p>
                  </a:txBody>
                  <a:tcPr>
                    <a:solidFill>
                      <a:schemeClr val="accent6">
                        <a:lumMod val="60000"/>
                        <a:lumOff val="40000"/>
                      </a:schemeClr>
                    </a:solidFill>
                  </a:tcPr>
                </a:tc>
                <a:tc>
                  <a:txBody>
                    <a:bodyPr/>
                    <a:lstStyle/>
                    <a:p>
                      <a:r>
                        <a:rPr lang="ru-RU" sz="1800" b="0" i="0" dirty="0">
                          <a:latin typeface="Times New Roman" panose="02020603050405020304" pitchFamily="18" charset="0"/>
                          <a:cs typeface="Times New Roman" panose="02020603050405020304" pitchFamily="18" charset="0"/>
                        </a:rPr>
                        <a:t>45054</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25856</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19198</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58747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24310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19697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43123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24075</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19048</a:t>
                      </a:r>
                    </a:p>
                  </a:txBody>
                  <a:tcPr>
                    <a:solidFill>
                      <a:schemeClr val="accent6">
                        <a:lumMod val="60000"/>
                        <a:lumOff val="40000"/>
                      </a:schemeClr>
                    </a:solidFill>
                  </a:tcPr>
                </a:tc>
                <a:extLst>
                  <a:ext uri="{0D108BD9-81ED-4DB2-BD59-A6C34878D82A}">
                    <a16:rowId xmlns="" xmlns:a16="http://schemas.microsoft.com/office/drawing/2014/main" val="10003"/>
                  </a:ext>
                </a:extLst>
              </a:tr>
              <a:tr h="311509">
                <a:tc>
                  <a:txBody>
                    <a:bodyPr/>
                    <a:lstStyle/>
                    <a:p>
                      <a:r>
                        <a:rPr lang="ru-RU" sz="1800" i="0" dirty="0" err="1">
                          <a:latin typeface="Times New Roman" panose="02020603050405020304" pitchFamily="18" charset="0"/>
                          <a:cs typeface="Times New Roman" panose="02020603050405020304" pitchFamily="18" charset="0"/>
                        </a:rPr>
                        <a:t>Го</a:t>
                      </a:r>
                      <a:r>
                        <a:rPr lang="ru-RU" sz="1800" i="0" dirty="0">
                          <a:latin typeface="Times New Roman" panose="02020603050405020304" pitchFamily="18" charset="0"/>
                          <a:cs typeface="Times New Roman" panose="02020603050405020304" pitchFamily="18" charset="0"/>
                        </a:rPr>
                        <a:t> Шаховская</a:t>
                      </a:r>
                    </a:p>
                  </a:txBody>
                  <a:tcPr>
                    <a:solidFill>
                      <a:schemeClr val="accent6">
                        <a:lumMod val="60000"/>
                        <a:lumOff val="40000"/>
                      </a:schemeClr>
                    </a:solidFill>
                  </a:tcPr>
                </a:tc>
                <a:tc>
                  <a:txBody>
                    <a:bodyPr/>
                    <a:lstStyle/>
                    <a:p>
                      <a:r>
                        <a:rPr lang="ru-RU" sz="1800" b="0" i="0" dirty="0">
                          <a:latin typeface="Times New Roman" panose="02020603050405020304" pitchFamily="18" charset="0"/>
                          <a:cs typeface="Times New Roman" panose="02020603050405020304" pitchFamily="18" charset="0"/>
                        </a:rPr>
                        <a:t>69900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27559</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42341</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70242</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28350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41891</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72621</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29491</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43131</a:t>
                      </a:r>
                    </a:p>
                  </a:txBody>
                  <a:tcPr>
                    <a:solidFill>
                      <a:schemeClr val="accent6">
                        <a:lumMod val="60000"/>
                        <a:lumOff val="40000"/>
                      </a:schemeClr>
                    </a:solidFill>
                  </a:tcPr>
                </a:tc>
                <a:extLst>
                  <a:ext uri="{0D108BD9-81ED-4DB2-BD59-A6C34878D82A}">
                    <a16:rowId xmlns="" xmlns:a16="http://schemas.microsoft.com/office/drawing/2014/main" val="10004"/>
                  </a:ext>
                </a:extLst>
              </a:tr>
              <a:tr h="413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i="0" dirty="0" err="1">
                          <a:latin typeface="Times New Roman" panose="02020603050405020304" pitchFamily="18" charset="0"/>
                          <a:cs typeface="Times New Roman" panose="02020603050405020304" pitchFamily="18" charset="0"/>
                        </a:rPr>
                        <a:t>го</a:t>
                      </a:r>
                      <a:r>
                        <a:rPr lang="ru-RU" sz="1800" i="0" dirty="0">
                          <a:latin typeface="Times New Roman" panose="02020603050405020304" pitchFamily="18" charset="0"/>
                          <a:cs typeface="Times New Roman" panose="02020603050405020304" pitchFamily="18" charset="0"/>
                        </a:rPr>
                        <a:t> Лотошино</a:t>
                      </a:r>
                    </a:p>
                  </a:txBody>
                  <a:tcPr>
                    <a:solidFill>
                      <a:schemeClr val="accent6">
                        <a:lumMod val="60000"/>
                        <a:lumOff val="40000"/>
                      </a:schemeClr>
                    </a:solidFill>
                  </a:tcPr>
                </a:tc>
                <a:tc>
                  <a:txBody>
                    <a:bodyPr/>
                    <a:lstStyle/>
                    <a:p>
                      <a:r>
                        <a:rPr lang="ru-RU" sz="1800" b="0" i="0" dirty="0">
                          <a:latin typeface="Times New Roman" panose="02020603050405020304" pitchFamily="18" charset="0"/>
                          <a:cs typeface="Times New Roman" panose="02020603050405020304" pitchFamily="18" charset="0"/>
                        </a:rPr>
                        <a:t>58833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19299</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39534</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58394</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19847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38493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77078</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20358</a:t>
                      </a:r>
                    </a:p>
                  </a:txBody>
                  <a:tcPr>
                    <a:solidFill>
                      <a:schemeClr val="accent6">
                        <a:lumMod val="60000"/>
                        <a:lumOff val="40000"/>
                      </a:schemeClr>
                    </a:solidFill>
                  </a:tcPr>
                </a:tc>
                <a:tc>
                  <a:txBody>
                    <a:bodyPr/>
                    <a:lstStyle/>
                    <a:p>
                      <a:r>
                        <a:rPr lang="ru-RU" sz="1800" i="0">
                          <a:latin typeface="Times New Roman" panose="02020603050405020304" pitchFamily="18" charset="0"/>
                          <a:cs typeface="Times New Roman" panose="02020603050405020304" pitchFamily="18" charset="0"/>
                        </a:rPr>
                        <a:t>56719</a:t>
                      </a:r>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extLst>
                  <a:ext uri="{0D108BD9-81ED-4DB2-BD59-A6C34878D82A}">
                    <a16:rowId xmlns="" xmlns:a16="http://schemas.microsoft.com/office/drawing/2014/main" val="10005"/>
                  </a:ext>
                </a:extLst>
              </a:tr>
              <a:tr h="317480">
                <a:tc>
                  <a:txBody>
                    <a:bodyPr/>
                    <a:lstStyle/>
                    <a:p>
                      <a:r>
                        <a:rPr lang="ru-RU" sz="1800" i="0" dirty="0" err="1">
                          <a:latin typeface="Times New Roman" panose="02020603050405020304" pitchFamily="18" charset="0"/>
                          <a:cs typeface="Times New Roman" panose="02020603050405020304" pitchFamily="18" charset="0"/>
                        </a:rPr>
                        <a:t>го</a:t>
                      </a:r>
                      <a:r>
                        <a:rPr lang="ru-RU" sz="1800" i="0" dirty="0">
                          <a:latin typeface="Times New Roman" panose="02020603050405020304" pitchFamily="18" charset="0"/>
                          <a:cs typeface="Times New Roman" panose="02020603050405020304" pitchFamily="18" charset="0"/>
                        </a:rPr>
                        <a:t> Шатура</a:t>
                      </a:r>
                      <a:r>
                        <a:rPr lang="ru-RU" sz="1800" i="0" baseline="0" dirty="0">
                          <a:latin typeface="Times New Roman" panose="02020603050405020304" pitchFamily="18" charset="0"/>
                          <a:cs typeface="Times New Roman" panose="02020603050405020304" pitchFamily="18" charset="0"/>
                        </a:rPr>
                        <a:t> </a:t>
                      </a:r>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b="0" i="0" dirty="0">
                          <a:latin typeface="Times New Roman" panose="02020603050405020304" pitchFamily="18" charset="0"/>
                          <a:cs typeface="Times New Roman" panose="02020603050405020304" pitchFamily="18" charset="0"/>
                        </a:rPr>
                        <a:t>49257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22500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26756</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44759</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23997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20763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57857</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21663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36193</a:t>
                      </a:r>
                    </a:p>
                  </a:txBody>
                  <a:tcPr>
                    <a:solidFill>
                      <a:schemeClr val="accent6">
                        <a:lumMod val="60000"/>
                        <a:lumOff val="40000"/>
                      </a:schemeClr>
                    </a:solidFill>
                  </a:tcPr>
                </a:tc>
                <a:extLst>
                  <a:ext uri="{0D108BD9-81ED-4DB2-BD59-A6C34878D82A}">
                    <a16:rowId xmlns="" xmlns:a16="http://schemas.microsoft.com/office/drawing/2014/main" val="10006"/>
                  </a:ext>
                </a:extLst>
              </a:tr>
              <a:tr h="1143668">
                <a:tc>
                  <a:txBody>
                    <a:bodyPr/>
                    <a:lstStyle/>
                    <a:p>
                      <a:r>
                        <a:rPr lang="ru-RU" sz="1800" i="0" dirty="0">
                          <a:latin typeface="Times New Roman" panose="02020603050405020304" pitchFamily="18" charset="0"/>
                          <a:cs typeface="Times New Roman" panose="02020603050405020304" pitchFamily="18" charset="0"/>
                        </a:rPr>
                        <a:t> В</a:t>
                      </a:r>
                      <a:r>
                        <a:rPr lang="ru-RU" sz="1800" i="0" baseline="0" dirty="0">
                          <a:latin typeface="Times New Roman" panose="02020603050405020304" pitchFamily="18" charset="0"/>
                          <a:cs typeface="Times New Roman" panose="02020603050405020304" pitchFamily="18" charset="0"/>
                        </a:rPr>
                        <a:t> среднем по Московской области</a:t>
                      </a:r>
                      <a:endParaRPr lang="ru-RU" sz="1800" i="0" dirty="0">
                        <a:latin typeface="Times New Roman" panose="02020603050405020304" pitchFamily="18" charset="0"/>
                        <a:cs typeface="Times New Roman" panose="02020603050405020304" pitchFamily="18" charset="0"/>
                      </a:endParaRPr>
                    </a:p>
                  </a:txBody>
                  <a:tcPr>
                    <a:solidFill>
                      <a:schemeClr val="accent6">
                        <a:lumMod val="60000"/>
                        <a:lumOff val="40000"/>
                      </a:schemeClr>
                    </a:solidFill>
                  </a:tcPr>
                </a:tc>
                <a:tc>
                  <a:txBody>
                    <a:bodyPr/>
                    <a:lstStyle/>
                    <a:p>
                      <a:r>
                        <a:rPr lang="ru-RU" sz="1800" b="0" i="0" dirty="0">
                          <a:latin typeface="Times New Roman" panose="02020603050405020304" pitchFamily="18" charset="0"/>
                          <a:cs typeface="Times New Roman" panose="02020603050405020304" pitchFamily="18" charset="0"/>
                        </a:rPr>
                        <a:t>77523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73340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4183</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84584</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81010</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3574</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92526</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87446</a:t>
                      </a:r>
                    </a:p>
                  </a:txBody>
                  <a:tcPr>
                    <a:solidFill>
                      <a:schemeClr val="accent6">
                        <a:lumMod val="60000"/>
                        <a:lumOff val="40000"/>
                      </a:schemeClr>
                    </a:solidFill>
                  </a:tcPr>
                </a:tc>
                <a:tc>
                  <a:txBody>
                    <a:bodyPr/>
                    <a:lstStyle/>
                    <a:p>
                      <a:r>
                        <a:rPr lang="ru-RU" sz="1800" i="0" dirty="0">
                          <a:latin typeface="Times New Roman" panose="02020603050405020304" pitchFamily="18" charset="0"/>
                          <a:cs typeface="Times New Roman" panose="02020603050405020304" pitchFamily="18" charset="0"/>
                        </a:rPr>
                        <a:t>5080</a:t>
                      </a:r>
                    </a:p>
                  </a:txBody>
                  <a:tcPr>
                    <a:solidFill>
                      <a:schemeClr val="accent6">
                        <a:lumMod val="60000"/>
                        <a:lumOff val="4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3484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936" y="0"/>
            <a:ext cx="8262066" cy="1930400"/>
          </a:xfrm>
        </p:spPr>
        <p:txBody>
          <a:bodyPr/>
          <a:lstStyle/>
          <a:p>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69554685"/>
              </p:ext>
            </p:extLst>
          </p:nvPr>
        </p:nvGraphicFramePr>
        <p:xfrm>
          <a:off x="377952" y="170687"/>
          <a:ext cx="11606784" cy="6409792"/>
        </p:xfrm>
        <a:graphic>
          <a:graphicData uri="http://schemas.openxmlformats.org/drawingml/2006/table">
            <a:tbl>
              <a:tblPr firstRow="1" bandRow="1">
                <a:tableStyleId>{5C22544A-7EE6-4342-B048-85BDC9FD1C3A}</a:tableStyleId>
              </a:tblPr>
              <a:tblGrid>
                <a:gridCol w="1973275">
                  <a:extLst>
                    <a:ext uri="{9D8B030D-6E8A-4147-A177-3AD203B41FA5}">
                      <a16:colId xmlns="" xmlns:a16="http://schemas.microsoft.com/office/drawing/2014/main" val="20000"/>
                    </a:ext>
                  </a:extLst>
                </a:gridCol>
                <a:gridCol w="9633509">
                  <a:extLst>
                    <a:ext uri="{9D8B030D-6E8A-4147-A177-3AD203B41FA5}">
                      <a16:colId xmlns="" xmlns:a16="http://schemas.microsoft.com/office/drawing/2014/main" val="20001"/>
                    </a:ext>
                  </a:extLst>
                </a:gridCol>
              </a:tblGrid>
              <a:tr h="557632">
                <a:tc gridSpan="2">
                  <a:txBody>
                    <a:bodyPr/>
                    <a:lstStyle/>
                    <a:p>
                      <a:pPr algn="ctr"/>
                      <a:r>
                        <a:rPr lang="ru-RU" sz="2400" i="1" dirty="0">
                          <a:solidFill>
                            <a:schemeClr val="tx1"/>
                          </a:solidFill>
                          <a:latin typeface="Times New Roman" panose="02020603050405020304" pitchFamily="18" charset="0"/>
                          <a:cs typeface="Times New Roman" panose="02020603050405020304" pitchFamily="18" charset="0"/>
                        </a:rPr>
                        <a:t>Основные понятия</a:t>
                      </a:r>
                    </a:p>
                  </a:txBody>
                  <a:tcPr/>
                </a:tc>
                <a:tc hMerge="1">
                  <a:txBody>
                    <a:bodyPr/>
                    <a:lstStyle/>
                    <a:p>
                      <a:endParaRPr lang="ru-RU" dirty="0"/>
                    </a:p>
                  </a:txBody>
                  <a:tcPr/>
                </a:tc>
                <a:extLst>
                  <a:ext uri="{0D108BD9-81ED-4DB2-BD59-A6C34878D82A}">
                    <a16:rowId xmlns="" xmlns:a16="http://schemas.microsoft.com/office/drawing/2014/main" val="10000"/>
                  </a:ext>
                </a:extLst>
              </a:tr>
              <a:tr h="2200657">
                <a:tc>
                  <a:txBody>
                    <a:bodyPr/>
                    <a:lstStyle/>
                    <a:p>
                      <a:r>
                        <a:rPr lang="ru-RU" sz="2000" b="1" i="1" dirty="0">
                          <a:latin typeface="Times New Roman" panose="02020603050405020304" pitchFamily="18" charset="0"/>
                          <a:cs typeface="Times New Roman" panose="02020603050405020304" pitchFamily="18" charset="0"/>
                        </a:rPr>
                        <a:t>Бюджет </a:t>
                      </a:r>
                    </a:p>
                  </a:txBody>
                  <a:tcPr/>
                </a:tc>
                <a:tc>
                  <a:txBody>
                    <a:bodyPr/>
                    <a:lstStyle/>
                    <a:p>
                      <a:r>
                        <a:rPr lang="ru-RU" sz="2000" i="1" dirty="0">
                          <a:latin typeface="Times New Roman" panose="02020603050405020304" pitchFamily="18" charset="0"/>
                          <a:cs typeface="Times New Roman" panose="02020603050405020304"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i="1" dirty="0">
                          <a:latin typeface="Times New Roman" panose="02020603050405020304" pitchFamily="18" charset="0"/>
                          <a:cs typeface="Times New Roman" panose="02020603050405020304" pitchFamily="18" charset="0"/>
                        </a:rPr>
                        <a:t>Бюджет- это план доходов и расходов. Каждый житель</a:t>
                      </a:r>
                      <a:r>
                        <a:rPr lang="ru-RU" sz="2000" i="1" baseline="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городского округа является участником формирования этого плана, с одной стороны как налогоплательщик, наполняя доходы бюджета, а с другой — как</a:t>
                      </a:r>
                      <a:r>
                        <a:rPr lang="ru-RU" sz="2000" i="1" baseline="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получатель социальных гарантий (расходная часть бюджета: здравоохранение, образование, культура, физическая культура и спорт, жилищно-коммунальное хозяйство, социальные льготы и другие.</a:t>
                      </a:r>
                    </a:p>
                  </a:txBody>
                  <a:tcPr/>
                </a:tc>
                <a:extLst>
                  <a:ext uri="{0D108BD9-81ED-4DB2-BD59-A6C34878D82A}">
                    <a16:rowId xmlns="" xmlns:a16="http://schemas.microsoft.com/office/drawing/2014/main" val="10001"/>
                  </a:ext>
                </a:extLst>
              </a:tr>
              <a:tr h="968519">
                <a:tc>
                  <a:txBody>
                    <a:bodyPr/>
                    <a:lstStyle/>
                    <a:p>
                      <a:r>
                        <a:rPr lang="ru-RU" sz="2000" b="1" i="1" dirty="0" err="1">
                          <a:latin typeface="Times New Roman" panose="02020603050405020304" pitchFamily="18" charset="0"/>
                          <a:cs typeface="Times New Roman" panose="02020603050405020304" pitchFamily="18" charset="0"/>
                        </a:rPr>
                        <a:t>Профицитный</a:t>
                      </a:r>
                      <a:r>
                        <a:rPr lang="ru-RU" sz="2000" b="1" i="1" dirty="0">
                          <a:latin typeface="Times New Roman" panose="02020603050405020304" pitchFamily="18" charset="0"/>
                          <a:cs typeface="Times New Roman" panose="02020603050405020304" pitchFamily="18" charset="0"/>
                        </a:rPr>
                        <a:t> бюджет </a:t>
                      </a:r>
                    </a:p>
                  </a:txBody>
                  <a:tcPr/>
                </a:tc>
                <a:tc>
                  <a:txBody>
                    <a:bodyPr/>
                    <a:lstStyle/>
                    <a:p>
                      <a:r>
                        <a:rPr lang="ru-RU" sz="2000" i="1" dirty="0">
                          <a:latin typeface="Times New Roman" panose="02020603050405020304" pitchFamily="18" charset="0"/>
                          <a:cs typeface="Times New Roman" panose="02020603050405020304" pitchFamily="18" charset="0"/>
                        </a:rPr>
                        <a:t>превышение доходов бюджета над его расходами (в указанном случае принимается решение как их использовать, например, накапливать резервы, остатки, либо погашать долг)</a:t>
                      </a:r>
                    </a:p>
                  </a:txBody>
                  <a:tcPr/>
                </a:tc>
                <a:extLst>
                  <a:ext uri="{0D108BD9-81ED-4DB2-BD59-A6C34878D82A}">
                    <a16:rowId xmlns="" xmlns:a16="http://schemas.microsoft.com/office/drawing/2014/main" val="10002"/>
                  </a:ext>
                </a:extLst>
              </a:tr>
              <a:tr h="968519">
                <a:tc>
                  <a:txBody>
                    <a:bodyPr/>
                    <a:lstStyle/>
                    <a:p>
                      <a:r>
                        <a:rPr lang="ru-RU" sz="2000" b="1" i="1" dirty="0">
                          <a:latin typeface="Times New Roman" panose="02020603050405020304" pitchFamily="18" charset="0"/>
                          <a:cs typeface="Times New Roman" panose="02020603050405020304" pitchFamily="18" charset="0"/>
                        </a:rPr>
                        <a:t>Дефицитный бюджет </a:t>
                      </a:r>
                    </a:p>
                  </a:txBody>
                  <a:tcPr/>
                </a:tc>
                <a:tc>
                  <a:txBody>
                    <a:bodyPr/>
                    <a:lstStyle/>
                    <a:p>
                      <a:r>
                        <a:rPr lang="ru-RU" sz="2000" i="1" dirty="0">
                          <a:latin typeface="Times New Roman" panose="02020603050405020304" pitchFamily="18" charset="0"/>
                          <a:cs typeface="Times New Roman" panose="02020603050405020304" pitchFamily="18" charset="0"/>
                        </a:rPr>
                        <a:t>превышение расходов бюджета над его доходами (в указанном случае принимается решение об источниках покрытия дефицита, например, использовать имеющиеся накопления, остатки, взять в долг)</a:t>
                      </a:r>
                      <a:endParaRPr lang="ru-RU" sz="2000" b="1" i="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1555501">
                <a:tc>
                  <a:txBody>
                    <a:bodyPr/>
                    <a:lstStyle/>
                    <a:p>
                      <a:r>
                        <a:rPr lang="ru-RU" sz="2000" b="1" i="1" dirty="0">
                          <a:latin typeface="Times New Roman" panose="02020603050405020304" pitchFamily="18" charset="0"/>
                          <a:cs typeface="Times New Roman" panose="02020603050405020304" pitchFamily="18" charset="0"/>
                        </a:rPr>
                        <a:t>Бюджетный процесс </a:t>
                      </a:r>
                    </a:p>
                  </a:txBody>
                  <a:tcPr/>
                </a:tc>
                <a:tc>
                  <a:txBody>
                    <a:bodyPr/>
                    <a:lstStyle/>
                    <a:p>
                      <a:r>
                        <a:rPr lang="ru-RU" sz="2000" i="1" dirty="0">
                          <a:latin typeface="Times New Roman" panose="02020603050405020304" pitchFamily="18" charset="0"/>
                          <a:cs typeface="Times New Roman" panose="02020603050405020304" pitchFamily="18" charset="0"/>
                        </a:rPr>
                        <a:t>это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рассмотрению и утверждению бюджетной отчетности и внешних проверок. </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790664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5899" y="282"/>
            <a:ext cx="9980123" cy="1225618"/>
          </a:xfrm>
        </p:spPr>
        <p:txBody>
          <a:bodyPr>
            <a:no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Сведения об оценке  налоговых льгот, предоставляемых в соответствии с решениями Совета депутатов  </a:t>
            </a:r>
            <a:r>
              <a:rPr lang="ru-RU" sz="2400" b="1" i="1" dirty="0" err="1">
                <a:solidFill>
                  <a:schemeClr val="tx1"/>
                </a:solidFill>
                <a:latin typeface="Times New Roman" panose="02020603050405020304" pitchFamily="18" charset="0"/>
                <a:cs typeface="Times New Roman" panose="02020603050405020304" pitchFamily="18" charset="0"/>
              </a:rPr>
              <a:t>го</a:t>
            </a:r>
            <a:r>
              <a:rPr lang="ru-RU" sz="2400" b="1" i="1" dirty="0">
                <a:solidFill>
                  <a:schemeClr val="tx1"/>
                </a:solidFill>
                <a:latin typeface="Times New Roman" panose="02020603050405020304" pitchFamily="18" charset="0"/>
                <a:cs typeface="Times New Roman" panose="02020603050405020304" pitchFamily="18" charset="0"/>
              </a:rPr>
              <a:t> Серебряные Пруды, </a:t>
            </a:r>
            <a:br>
              <a:rPr lang="ru-RU" sz="2400" b="1"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тыс. рублей  </a:t>
            </a:r>
          </a:p>
        </p:txBody>
      </p:sp>
      <p:graphicFrame>
        <p:nvGraphicFramePr>
          <p:cNvPr id="7" name="Таблица 6"/>
          <p:cNvGraphicFramePr>
            <a:graphicFrameLocks noGrp="1"/>
          </p:cNvGraphicFramePr>
          <p:nvPr>
            <p:ph type="tbl" idx="1"/>
            <p:extLst>
              <p:ext uri="{D42A27DB-BD31-4B8C-83A1-F6EECF244321}">
                <p14:modId xmlns:p14="http://schemas.microsoft.com/office/powerpoint/2010/main" val="3013463878"/>
              </p:ext>
            </p:extLst>
          </p:nvPr>
        </p:nvGraphicFramePr>
        <p:xfrm>
          <a:off x="592854" y="1698172"/>
          <a:ext cx="11095489" cy="4540692"/>
        </p:xfrm>
        <a:graphic>
          <a:graphicData uri="http://schemas.openxmlformats.org/drawingml/2006/table">
            <a:tbl>
              <a:tblPr firstRow="1" bandRow="1">
                <a:tableStyleId>{5C22544A-7EE6-4342-B048-85BDC9FD1C3A}</a:tableStyleId>
              </a:tblPr>
              <a:tblGrid>
                <a:gridCol w="5112115">
                  <a:extLst>
                    <a:ext uri="{9D8B030D-6E8A-4147-A177-3AD203B41FA5}">
                      <a16:colId xmlns="" xmlns:a16="http://schemas.microsoft.com/office/drawing/2014/main" val="20000"/>
                    </a:ext>
                  </a:extLst>
                </a:gridCol>
                <a:gridCol w="1058283">
                  <a:extLst>
                    <a:ext uri="{9D8B030D-6E8A-4147-A177-3AD203B41FA5}">
                      <a16:colId xmlns="" xmlns:a16="http://schemas.microsoft.com/office/drawing/2014/main" val="20001"/>
                    </a:ext>
                  </a:extLst>
                </a:gridCol>
                <a:gridCol w="1068460">
                  <a:extLst>
                    <a:ext uri="{9D8B030D-6E8A-4147-A177-3AD203B41FA5}">
                      <a16:colId xmlns="" xmlns:a16="http://schemas.microsoft.com/office/drawing/2014/main" val="20002"/>
                    </a:ext>
                  </a:extLst>
                </a:gridCol>
                <a:gridCol w="1210921">
                  <a:extLst>
                    <a:ext uri="{9D8B030D-6E8A-4147-A177-3AD203B41FA5}">
                      <a16:colId xmlns="" xmlns:a16="http://schemas.microsoft.com/office/drawing/2014/main" val="20003"/>
                    </a:ext>
                  </a:extLst>
                </a:gridCol>
                <a:gridCol w="1149866">
                  <a:extLst>
                    <a:ext uri="{9D8B030D-6E8A-4147-A177-3AD203B41FA5}">
                      <a16:colId xmlns="" xmlns:a16="http://schemas.microsoft.com/office/drawing/2014/main" val="20004"/>
                    </a:ext>
                  </a:extLst>
                </a:gridCol>
                <a:gridCol w="1495844">
                  <a:extLst>
                    <a:ext uri="{9D8B030D-6E8A-4147-A177-3AD203B41FA5}">
                      <a16:colId xmlns="" xmlns:a16="http://schemas.microsoft.com/office/drawing/2014/main" val="20005"/>
                    </a:ext>
                  </a:extLst>
                </a:gridCol>
              </a:tblGrid>
              <a:tr h="899358">
                <a:tc>
                  <a:txBody>
                    <a:bodyPr/>
                    <a:lstStyle/>
                    <a:p>
                      <a:pPr algn="ctr">
                        <a:spcAft>
                          <a:spcPts val="0"/>
                        </a:spcAft>
                      </a:pPr>
                      <a:r>
                        <a:rPr lang="ru-RU" sz="1600" i="1" u="none" dirty="0">
                          <a:effectLst/>
                          <a:latin typeface="Times New Roman" panose="02020603050405020304" pitchFamily="18" charset="0"/>
                          <a:ea typeface="Times New Roman" panose="02020603050405020304" pitchFamily="18" charset="0"/>
                        </a:rPr>
                        <a:t>            Наименование</a:t>
                      </a:r>
                    </a:p>
                    <a:p>
                      <a:pPr algn="ctr">
                        <a:spcAft>
                          <a:spcPts val="0"/>
                        </a:spcAft>
                      </a:pPr>
                      <a:r>
                        <a:rPr lang="ru-RU" sz="1600" i="1" u="none" dirty="0">
                          <a:effectLst/>
                          <a:latin typeface="Times New Roman" panose="02020603050405020304" pitchFamily="18" charset="0"/>
                          <a:ea typeface="Times New Roman" panose="02020603050405020304" pitchFamily="18" charset="0"/>
                        </a:rPr>
                        <a:t>  налоговой льготы</a:t>
                      </a:r>
                    </a:p>
                    <a:p>
                      <a:pPr algn="ctr">
                        <a:spcAft>
                          <a:spcPts val="0"/>
                        </a:spcAft>
                      </a:pPr>
                      <a:r>
                        <a:rPr lang="ru-RU" sz="1600" i="1" u="none"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algn="ctr">
                        <a:spcAft>
                          <a:spcPts val="0"/>
                        </a:spcAft>
                      </a:pPr>
                      <a:r>
                        <a:rPr lang="ru-RU" sz="1600" i="1" u="none" dirty="0">
                          <a:effectLst/>
                          <a:latin typeface="Times New Roman" panose="02020603050405020304" pitchFamily="18" charset="0"/>
                          <a:ea typeface="Times New Roman" panose="02020603050405020304" pitchFamily="18" charset="0"/>
                        </a:rPr>
                        <a:t>2019 год</a:t>
                      </a:r>
                    </a:p>
                  </a:txBody>
                  <a:tcPr marL="68580" marR="68580" marT="0" marB="0" anchor="ctr"/>
                </a:tc>
                <a:tc>
                  <a:txBody>
                    <a:bodyPr/>
                    <a:lstStyle/>
                    <a:p>
                      <a:pPr algn="ctr">
                        <a:spcAft>
                          <a:spcPts val="0"/>
                        </a:spcAft>
                      </a:pPr>
                      <a:r>
                        <a:rPr lang="ru-RU" sz="1600" i="1" u="none" dirty="0">
                          <a:effectLst/>
                          <a:latin typeface="Times New Roman" panose="02020603050405020304" pitchFamily="18" charset="0"/>
                          <a:ea typeface="Times New Roman" panose="02020603050405020304" pitchFamily="18" charset="0"/>
                        </a:rPr>
                        <a:t>Оценка </a:t>
                      </a:r>
                    </a:p>
                    <a:p>
                      <a:pPr algn="ctr">
                        <a:spcAft>
                          <a:spcPts val="0"/>
                        </a:spcAft>
                      </a:pPr>
                      <a:r>
                        <a:rPr lang="ru-RU" sz="1600" i="1" u="none" dirty="0">
                          <a:effectLst/>
                          <a:latin typeface="Times New Roman" panose="02020603050405020304" pitchFamily="18" charset="0"/>
                          <a:ea typeface="Times New Roman" panose="02020603050405020304" pitchFamily="18" charset="0"/>
                        </a:rPr>
                        <a:t>2020 год</a:t>
                      </a:r>
                    </a:p>
                  </a:txBody>
                  <a:tcPr marL="68580" marR="68580" marT="0" marB="0" anchor="ctr"/>
                </a:tc>
                <a:tc>
                  <a:txBody>
                    <a:bodyPr/>
                    <a:lstStyle/>
                    <a:p>
                      <a:pPr algn="ctr">
                        <a:spcAft>
                          <a:spcPts val="0"/>
                        </a:spcAft>
                      </a:pPr>
                      <a:r>
                        <a:rPr lang="ru-RU" sz="1600" i="1" u="none"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u="none" dirty="0">
                          <a:effectLst/>
                          <a:latin typeface="Times New Roman" panose="02020603050405020304" pitchFamily="18" charset="0"/>
                          <a:ea typeface="Times New Roman" panose="02020603050405020304" pitchFamily="18" charset="0"/>
                        </a:rPr>
                        <a:t>2021 год</a:t>
                      </a:r>
                    </a:p>
                  </a:txBody>
                  <a:tcPr marL="68580" marR="68580" marT="0" marB="0" anchor="ctr"/>
                </a:tc>
                <a:tc>
                  <a:txBody>
                    <a:bodyPr/>
                    <a:lstStyle/>
                    <a:p>
                      <a:pPr algn="ctr">
                        <a:spcAft>
                          <a:spcPts val="0"/>
                        </a:spcAft>
                      </a:pPr>
                      <a:r>
                        <a:rPr lang="ru-RU" sz="1600" i="1" u="none" dirty="0">
                          <a:effectLst/>
                          <a:latin typeface="Times New Roman" panose="02020603050405020304" pitchFamily="18" charset="0"/>
                          <a:ea typeface="Times New Roman" panose="02020603050405020304" pitchFamily="18" charset="0"/>
                        </a:rPr>
                        <a:t> </a:t>
                      </a:r>
                    </a:p>
                    <a:p>
                      <a:pPr algn="ctr">
                        <a:spcAft>
                          <a:spcPts val="0"/>
                        </a:spcAft>
                      </a:pPr>
                      <a:r>
                        <a:rPr lang="ru-RU" sz="1600" i="1" u="none"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u="none" dirty="0">
                          <a:effectLst/>
                          <a:latin typeface="Times New Roman" panose="02020603050405020304" pitchFamily="18" charset="0"/>
                          <a:ea typeface="Times New Roman" panose="02020603050405020304" pitchFamily="18" charset="0"/>
                        </a:rPr>
                        <a:t>2022 год</a:t>
                      </a:r>
                    </a:p>
                  </a:txBody>
                  <a:tcPr marL="68580" marR="68580" marT="0" marB="0"/>
                </a:tc>
                <a:tc>
                  <a:txBody>
                    <a:bodyPr/>
                    <a:lstStyle/>
                    <a:p>
                      <a:pPr algn="ctr">
                        <a:spcAft>
                          <a:spcPts val="0"/>
                        </a:spcAft>
                      </a:pPr>
                      <a:r>
                        <a:rPr lang="ru-RU" sz="1600" i="1" u="none" dirty="0">
                          <a:effectLst/>
                          <a:latin typeface="Times New Roman" panose="02020603050405020304" pitchFamily="18" charset="0"/>
                          <a:ea typeface="Times New Roman" panose="02020603050405020304" pitchFamily="18" charset="0"/>
                        </a:rPr>
                        <a:t>      </a:t>
                      </a:r>
                    </a:p>
                    <a:p>
                      <a:pPr algn="ctr">
                        <a:spcAft>
                          <a:spcPts val="0"/>
                        </a:spcAft>
                      </a:pPr>
                      <a:r>
                        <a:rPr lang="ru-RU" sz="1600" i="1" u="none"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u="none" dirty="0">
                          <a:effectLst/>
                          <a:latin typeface="Times New Roman" panose="02020603050405020304" pitchFamily="18" charset="0"/>
                          <a:ea typeface="Times New Roman" panose="02020603050405020304" pitchFamily="18" charset="0"/>
                        </a:rPr>
                        <a:t>        2023 год</a:t>
                      </a:r>
                    </a:p>
                    <a:p>
                      <a:pPr algn="ctr">
                        <a:spcAft>
                          <a:spcPts val="0"/>
                        </a:spcAft>
                      </a:pPr>
                      <a:r>
                        <a:rPr lang="ru-RU" sz="1600" i="1" u="none" dirty="0">
                          <a:effectLst/>
                          <a:latin typeface="Times New Roman" panose="02020603050405020304" pitchFamily="18" charset="0"/>
                          <a:ea typeface="Times New Roman" panose="02020603050405020304" pitchFamily="18" charset="0"/>
                        </a:rPr>
                        <a:t> </a:t>
                      </a:r>
                    </a:p>
                  </a:txBody>
                  <a:tcPr marL="68580" marR="68580" marT="0" marB="0" anchor="ctr"/>
                </a:tc>
                <a:extLst>
                  <a:ext uri="{0D108BD9-81ED-4DB2-BD59-A6C34878D82A}">
                    <a16:rowId xmlns="" xmlns:a16="http://schemas.microsoft.com/office/drawing/2014/main" val="10000"/>
                  </a:ext>
                </a:extLst>
              </a:tr>
              <a:tr h="455924">
                <a:tc gridSpan="6">
                  <a:txBody>
                    <a:bodyPr/>
                    <a:lstStyle/>
                    <a:p>
                      <a:pPr algn="ctr"/>
                      <a:r>
                        <a:rPr lang="ru-RU" sz="2000" b="1" i="1" u="none" dirty="0">
                          <a:latin typeface="Times New Roman" panose="02020603050405020304" pitchFamily="18" charset="0"/>
                          <a:cs typeface="Times New Roman" panose="02020603050405020304" pitchFamily="18" charset="0"/>
                        </a:rPr>
                        <a:t>Земельный налог</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1105025">
                <a:tc>
                  <a:txBody>
                    <a:bodyPr/>
                    <a:lstStyle/>
                    <a:p>
                      <a:r>
                        <a:rPr lang="ru-RU" sz="1600" i="1" u="none" dirty="0">
                          <a:latin typeface="Times New Roman" panose="02020603050405020304" pitchFamily="18" charset="0"/>
                          <a:cs typeface="Times New Roman" panose="02020603050405020304" pitchFamily="18" charset="0"/>
                        </a:rPr>
                        <a:t>Статья  387 п. 2 НК РФ </a:t>
                      </a:r>
                    </a:p>
                    <a:p>
                      <a:r>
                        <a:rPr lang="ru-RU" sz="1600" i="1" u="none" dirty="0">
                          <a:latin typeface="Times New Roman" panose="02020603050405020304" pitchFamily="18" charset="0"/>
                          <a:cs typeface="Times New Roman" panose="02020603050405020304" pitchFamily="18" charset="0"/>
                        </a:rPr>
                        <a:t>Земельные участки общего пользования,</a:t>
                      </a:r>
                    </a:p>
                    <a:p>
                      <a:r>
                        <a:rPr lang="ru-RU" sz="1600" i="1" u="none" dirty="0">
                          <a:latin typeface="Times New Roman" panose="02020603050405020304" pitchFamily="18" charset="0"/>
                          <a:cs typeface="Times New Roman" panose="02020603050405020304" pitchFamily="18" charset="0"/>
                        </a:rPr>
                        <a:t>занятые  площадями, улицами, скверами, кладбищами </a:t>
                      </a:r>
                    </a:p>
                    <a:p>
                      <a:endParaRPr lang="ru-RU" sz="1600" i="1" u="none" dirty="0">
                        <a:latin typeface="Times New Roman" panose="02020603050405020304" pitchFamily="18" charset="0"/>
                        <a:cs typeface="Times New Roman" panose="02020603050405020304" pitchFamily="18" charset="0"/>
                      </a:endParaRPr>
                    </a:p>
                  </a:txBody>
                  <a:tcPr/>
                </a:tc>
                <a:tc>
                  <a:txBody>
                    <a:bodyPr/>
                    <a:lstStyle/>
                    <a:p>
                      <a:r>
                        <a:rPr lang="ru-RU" sz="1600" i="1" u="none" dirty="0">
                          <a:latin typeface="Times New Roman" panose="02020603050405020304" pitchFamily="18" charset="0"/>
                          <a:cs typeface="Times New Roman" panose="02020603050405020304" pitchFamily="18" charset="0"/>
                        </a:rPr>
                        <a:t>2 510,0</a:t>
                      </a:r>
                    </a:p>
                  </a:txBody>
                  <a:tcPr/>
                </a:tc>
                <a:tc>
                  <a:txBody>
                    <a:bodyPr/>
                    <a:lstStyle/>
                    <a:p>
                      <a:r>
                        <a:rPr lang="ru-RU" sz="1600" i="1" u="none" dirty="0">
                          <a:latin typeface="Times New Roman" panose="02020603050405020304" pitchFamily="18" charset="0"/>
                          <a:cs typeface="Times New Roman" panose="02020603050405020304" pitchFamily="18" charset="0"/>
                        </a:rPr>
                        <a:t>2 600,0</a:t>
                      </a:r>
                    </a:p>
                  </a:txBody>
                  <a:tcPr/>
                </a:tc>
                <a:tc>
                  <a:txBody>
                    <a:bodyPr/>
                    <a:lstStyle/>
                    <a:p>
                      <a:r>
                        <a:rPr lang="ru-RU" sz="1600" i="1" u="none" dirty="0">
                          <a:latin typeface="Times New Roman" panose="02020603050405020304" pitchFamily="18" charset="0"/>
                          <a:cs typeface="Times New Roman" panose="02020603050405020304" pitchFamily="18" charset="0"/>
                        </a:rPr>
                        <a:t>2 700,0</a:t>
                      </a:r>
                    </a:p>
                  </a:txBody>
                  <a:tcPr/>
                </a:tc>
                <a:tc>
                  <a:txBody>
                    <a:bodyPr/>
                    <a:lstStyle/>
                    <a:p>
                      <a:r>
                        <a:rPr lang="ru-RU" sz="1600" i="1" u="none" dirty="0">
                          <a:latin typeface="Times New Roman" panose="02020603050405020304" pitchFamily="18" charset="0"/>
                          <a:cs typeface="Times New Roman" panose="02020603050405020304" pitchFamily="18" charset="0"/>
                        </a:rPr>
                        <a:t>2 700,0</a:t>
                      </a:r>
                    </a:p>
                  </a:txBody>
                  <a:tcPr/>
                </a:tc>
                <a:tc>
                  <a:txBody>
                    <a:bodyPr/>
                    <a:lstStyle/>
                    <a:p>
                      <a:r>
                        <a:rPr lang="ru-RU" sz="1600" i="1" u="none" dirty="0">
                          <a:latin typeface="Times New Roman" panose="02020603050405020304" pitchFamily="18" charset="0"/>
                          <a:cs typeface="Times New Roman" panose="02020603050405020304" pitchFamily="18" charset="0"/>
                        </a:rPr>
                        <a:t>2 800,0</a:t>
                      </a:r>
                    </a:p>
                  </a:txBody>
                  <a:tcPr/>
                </a:tc>
                <a:extLst>
                  <a:ext uri="{0D108BD9-81ED-4DB2-BD59-A6C34878D82A}">
                    <a16:rowId xmlns="" xmlns:a16="http://schemas.microsoft.com/office/drawing/2014/main" val="10002"/>
                  </a:ext>
                </a:extLst>
              </a:tr>
              <a:tr h="899358">
                <a:tc>
                  <a:txBody>
                    <a:bodyPr/>
                    <a:lstStyle/>
                    <a:p>
                      <a:r>
                        <a:rPr lang="ru-RU" sz="1600" i="1" u="none" dirty="0">
                          <a:latin typeface="Times New Roman" panose="02020603050405020304" pitchFamily="18" charset="0"/>
                          <a:cs typeface="Times New Roman" panose="02020603050405020304" pitchFamily="18" charset="0"/>
                        </a:rPr>
                        <a:t>Статья  391 п.5 п.п.2 НК  РФ</a:t>
                      </a:r>
                    </a:p>
                    <a:p>
                      <a:r>
                        <a:rPr lang="ru-RU" sz="1600" i="1" u="none" dirty="0">
                          <a:latin typeface="Times New Roman" panose="02020603050405020304" pitchFamily="18" charset="0"/>
                          <a:cs typeface="Times New Roman" panose="02020603050405020304" pitchFamily="18" charset="0"/>
                        </a:rPr>
                        <a:t>Инвалиды, имеющие 1 и 2 группу инвалидности</a:t>
                      </a:r>
                    </a:p>
                    <a:p>
                      <a:endParaRPr lang="ru-RU" sz="1600" i="1" u="none" dirty="0">
                        <a:latin typeface="Times New Roman" panose="02020603050405020304" pitchFamily="18" charset="0"/>
                        <a:cs typeface="Times New Roman" panose="02020603050405020304" pitchFamily="18" charset="0"/>
                      </a:endParaRPr>
                    </a:p>
                  </a:txBody>
                  <a:tcPr/>
                </a:tc>
                <a:tc>
                  <a:txBody>
                    <a:bodyPr/>
                    <a:lstStyle/>
                    <a:p>
                      <a:r>
                        <a:rPr lang="ru-RU" sz="1600" b="0" i="1" u="none" dirty="0">
                          <a:latin typeface="Times New Roman" panose="02020603050405020304" pitchFamily="18" charset="0"/>
                          <a:cs typeface="Times New Roman" panose="02020603050405020304" pitchFamily="18" charset="0"/>
                        </a:rPr>
                        <a:t>187,0</a:t>
                      </a:r>
                    </a:p>
                  </a:txBody>
                  <a:tcPr/>
                </a:tc>
                <a:tc>
                  <a:txBody>
                    <a:bodyPr/>
                    <a:lstStyle/>
                    <a:p>
                      <a:r>
                        <a:rPr lang="ru-RU" sz="1600" i="1" u="none" dirty="0">
                          <a:latin typeface="Times New Roman" panose="02020603050405020304" pitchFamily="18" charset="0"/>
                          <a:cs typeface="Times New Roman" panose="02020603050405020304" pitchFamily="18" charset="0"/>
                        </a:rPr>
                        <a:t>190,0</a:t>
                      </a:r>
                    </a:p>
                  </a:txBody>
                  <a:tcPr/>
                </a:tc>
                <a:tc>
                  <a:txBody>
                    <a:bodyPr/>
                    <a:lstStyle/>
                    <a:p>
                      <a:r>
                        <a:rPr lang="ru-RU" sz="1600" i="1" u="none" dirty="0">
                          <a:latin typeface="Times New Roman" panose="02020603050405020304" pitchFamily="18" charset="0"/>
                          <a:cs typeface="Times New Roman" panose="02020603050405020304" pitchFamily="18" charset="0"/>
                        </a:rPr>
                        <a:t>190,0</a:t>
                      </a:r>
                    </a:p>
                  </a:txBody>
                  <a:tcPr/>
                </a:tc>
                <a:tc>
                  <a:txBody>
                    <a:bodyPr/>
                    <a:lstStyle/>
                    <a:p>
                      <a:r>
                        <a:rPr lang="ru-RU" sz="1600" i="1" u="none" dirty="0">
                          <a:latin typeface="Times New Roman" panose="02020603050405020304" pitchFamily="18" charset="0"/>
                          <a:cs typeface="Times New Roman" panose="02020603050405020304" pitchFamily="18" charset="0"/>
                        </a:rPr>
                        <a:t>195,0</a:t>
                      </a:r>
                    </a:p>
                  </a:txBody>
                  <a:tcPr/>
                </a:tc>
                <a:tc>
                  <a:txBody>
                    <a:bodyPr/>
                    <a:lstStyle/>
                    <a:p>
                      <a:r>
                        <a:rPr lang="ru-RU" sz="1600" i="1" u="none" dirty="0">
                          <a:latin typeface="Times New Roman" panose="02020603050405020304" pitchFamily="18" charset="0"/>
                          <a:cs typeface="Times New Roman" panose="02020603050405020304" pitchFamily="18" charset="0"/>
                        </a:rPr>
                        <a:t>195,0</a:t>
                      </a:r>
                    </a:p>
                  </a:txBody>
                  <a:tcPr/>
                </a:tc>
                <a:extLst>
                  <a:ext uri="{0D108BD9-81ED-4DB2-BD59-A6C34878D82A}">
                    <a16:rowId xmlns="" xmlns:a16="http://schemas.microsoft.com/office/drawing/2014/main" val="10003"/>
                  </a:ext>
                </a:extLst>
              </a:tr>
              <a:tr h="1105025">
                <a:tc>
                  <a:txBody>
                    <a:bodyPr/>
                    <a:lstStyle/>
                    <a:p>
                      <a:r>
                        <a:rPr lang="ru-RU" sz="1600" i="1" u="none" dirty="0">
                          <a:latin typeface="Times New Roman" panose="02020603050405020304" pitchFamily="18" charset="0"/>
                          <a:cs typeface="Times New Roman" panose="02020603050405020304" pitchFamily="18" charset="0"/>
                        </a:rPr>
                        <a:t>Статья  391 п.5 п.п.4 НК РФ</a:t>
                      </a:r>
                    </a:p>
                    <a:p>
                      <a:r>
                        <a:rPr lang="ru-RU" sz="1600" i="1" u="none" dirty="0">
                          <a:latin typeface="Times New Roman" panose="02020603050405020304" pitchFamily="18" charset="0"/>
                          <a:cs typeface="Times New Roman" panose="02020603050405020304" pitchFamily="18" charset="0"/>
                        </a:rPr>
                        <a:t>Ветераны и инвалиды Великой Отечественной войны, ветераны и инвалиды боевых действий</a:t>
                      </a:r>
                    </a:p>
                    <a:p>
                      <a:endParaRPr lang="ru-RU" sz="1600" i="1" u="none" dirty="0">
                        <a:latin typeface="Times New Roman" panose="02020603050405020304" pitchFamily="18" charset="0"/>
                        <a:cs typeface="Times New Roman" panose="02020603050405020304" pitchFamily="18" charset="0"/>
                      </a:endParaRPr>
                    </a:p>
                  </a:txBody>
                  <a:tcPr/>
                </a:tc>
                <a:tc>
                  <a:txBody>
                    <a:bodyPr/>
                    <a:lstStyle/>
                    <a:p>
                      <a:r>
                        <a:rPr lang="ru-RU" sz="1600" i="1" u="none" dirty="0">
                          <a:latin typeface="Times New Roman" panose="02020603050405020304" pitchFamily="18" charset="0"/>
                          <a:cs typeface="Times New Roman" panose="02020603050405020304" pitchFamily="18" charset="0"/>
                        </a:rPr>
                        <a:t>52,0</a:t>
                      </a:r>
                    </a:p>
                  </a:txBody>
                  <a:tcPr/>
                </a:tc>
                <a:tc>
                  <a:txBody>
                    <a:bodyPr/>
                    <a:lstStyle/>
                    <a:p>
                      <a:r>
                        <a:rPr lang="ru-RU" sz="1600" i="1" u="none" dirty="0">
                          <a:latin typeface="Times New Roman" panose="02020603050405020304" pitchFamily="18" charset="0"/>
                          <a:cs typeface="Times New Roman" panose="02020603050405020304" pitchFamily="18" charset="0"/>
                        </a:rPr>
                        <a:t>53,0</a:t>
                      </a:r>
                    </a:p>
                  </a:txBody>
                  <a:tcPr/>
                </a:tc>
                <a:tc>
                  <a:txBody>
                    <a:bodyPr/>
                    <a:lstStyle/>
                    <a:p>
                      <a:r>
                        <a:rPr lang="ru-RU" sz="1600" i="1" u="none" dirty="0">
                          <a:latin typeface="Times New Roman" panose="02020603050405020304" pitchFamily="18" charset="0"/>
                          <a:cs typeface="Times New Roman" panose="02020603050405020304" pitchFamily="18" charset="0"/>
                        </a:rPr>
                        <a:t>55,0</a:t>
                      </a:r>
                    </a:p>
                  </a:txBody>
                  <a:tcPr/>
                </a:tc>
                <a:tc>
                  <a:txBody>
                    <a:bodyPr/>
                    <a:lstStyle/>
                    <a:p>
                      <a:r>
                        <a:rPr lang="ru-RU" sz="1600" i="1" u="none" dirty="0">
                          <a:latin typeface="Times New Roman" panose="02020603050405020304" pitchFamily="18" charset="0"/>
                          <a:cs typeface="Times New Roman" panose="02020603050405020304" pitchFamily="18" charset="0"/>
                        </a:rPr>
                        <a:t>55,0</a:t>
                      </a:r>
                    </a:p>
                  </a:txBody>
                  <a:tcPr/>
                </a:tc>
                <a:tc>
                  <a:txBody>
                    <a:bodyPr/>
                    <a:lstStyle/>
                    <a:p>
                      <a:r>
                        <a:rPr lang="ru-RU" sz="1600" i="1" u="none" dirty="0">
                          <a:latin typeface="Times New Roman" panose="02020603050405020304" pitchFamily="18" charset="0"/>
                          <a:cs typeface="Times New Roman" panose="02020603050405020304" pitchFamily="18" charset="0"/>
                        </a:rPr>
                        <a:t>55,0</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93047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2620905"/>
              </p:ext>
            </p:extLst>
          </p:nvPr>
        </p:nvGraphicFramePr>
        <p:xfrm>
          <a:off x="185530" y="193431"/>
          <a:ext cx="11517985" cy="6347376"/>
        </p:xfrm>
        <a:graphic>
          <a:graphicData uri="http://schemas.openxmlformats.org/drawingml/2006/table">
            <a:tbl>
              <a:tblPr firstRow="1" bandRow="1">
                <a:tableStyleId>{5C22544A-7EE6-4342-B048-85BDC9FD1C3A}</a:tableStyleId>
              </a:tblPr>
              <a:tblGrid>
                <a:gridCol w="5134854">
                  <a:extLst>
                    <a:ext uri="{9D8B030D-6E8A-4147-A177-3AD203B41FA5}">
                      <a16:colId xmlns="" xmlns:a16="http://schemas.microsoft.com/office/drawing/2014/main" val="20000"/>
                    </a:ext>
                  </a:extLst>
                </a:gridCol>
                <a:gridCol w="1122071">
                  <a:extLst>
                    <a:ext uri="{9D8B030D-6E8A-4147-A177-3AD203B41FA5}">
                      <a16:colId xmlns="" xmlns:a16="http://schemas.microsoft.com/office/drawing/2014/main" val="20001"/>
                    </a:ext>
                  </a:extLst>
                </a:gridCol>
                <a:gridCol w="1132861">
                  <a:extLst>
                    <a:ext uri="{9D8B030D-6E8A-4147-A177-3AD203B41FA5}">
                      <a16:colId xmlns="" xmlns:a16="http://schemas.microsoft.com/office/drawing/2014/main" val="20002"/>
                    </a:ext>
                  </a:extLst>
                </a:gridCol>
                <a:gridCol w="1283909">
                  <a:extLst>
                    <a:ext uri="{9D8B030D-6E8A-4147-A177-3AD203B41FA5}">
                      <a16:colId xmlns="" xmlns:a16="http://schemas.microsoft.com/office/drawing/2014/main" val="20003"/>
                    </a:ext>
                  </a:extLst>
                </a:gridCol>
                <a:gridCol w="1402667">
                  <a:extLst>
                    <a:ext uri="{9D8B030D-6E8A-4147-A177-3AD203B41FA5}">
                      <a16:colId xmlns="" xmlns:a16="http://schemas.microsoft.com/office/drawing/2014/main" val="20004"/>
                    </a:ext>
                  </a:extLst>
                </a:gridCol>
                <a:gridCol w="1441623">
                  <a:extLst>
                    <a:ext uri="{9D8B030D-6E8A-4147-A177-3AD203B41FA5}">
                      <a16:colId xmlns="" xmlns:a16="http://schemas.microsoft.com/office/drawing/2014/main" val="20005"/>
                    </a:ext>
                  </a:extLst>
                </a:gridCol>
              </a:tblGrid>
              <a:tr h="949804">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            Наименование</a:t>
                      </a:r>
                    </a:p>
                    <a:p>
                      <a:pPr algn="ctr">
                        <a:spcAft>
                          <a:spcPts val="0"/>
                        </a:spcAft>
                      </a:pPr>
                      <a:r>
                        <a:rPr lang="ru-RU" sz="1600" i="1" dirty="0">
                          <a:effectLst/>
                          <a:latin typeface="Times New Roman" panose="02020603050405020304" pitchFamily="18" charset="0"/>
                          <a:ea typeface="Times New Roman" panose="02020603050405020304" pitchFamily="18" charset="0"/>
                        </a:rPr>
                        <a:t>  налоговой льготы</a:t>
                      </a:r>
                    </a:p>
                    <a:p>
                      <a:pPr algn="ctr">
                        <a:spcAft>
                          <a:spcPts val="0"/>
                        </a:spcAft>
                      </a:pPr>
                      <a:r>
                        <a:rPr lang="ru-RU" sz="1600" i="1"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2019 год</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Оценка </a:t>
                      </a:r>
                    </a:p>
                    <a:p>
                      <a:pPr algn="ctr">
                        <a:spcAft>
                          <a:spcPts val="0"/>
                        </a:spcAft>
                      </a:pPr>
                      <a:r>
                        <a:rPr lang="ru-RU" sz="1600" i="1" dirty="0">
                          <a:effectLst/>
                          <a:latin typeface="Times New Roman" panose="02020603050405020304" pitchFamily="18" charset="0"/>
                          <a:ea typeface="Times New Roman" panose="02020603050405020304" pitchFamily="18" charset="0"/>
                        </a:rPr>
                        <a:t>2020 год</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dirty="0">
                          <a:effectLst/>
                          <a:latin typeface="Times New Roman" panose="02020603050405020304" pitchFamily="18" charset="0"/>
                          <a:ea typeface="Times New Roman" panose="02020603050405020304" pitchFamily="18" charset="0"/>
                        </a:rPr>
                        <a:t>2021</a:t>
                      </a:r>
                      <a:r>
                        <a:rPr lang="ru-RU" sz="1600" i="1" baseline="0" dirty="0">
                          <a:effectLst/>
                          <a:latin typeface="Times New Roman" panose="02020603050405020304" pitchFamily="18" charset="0"/>
                          <a:ea typeface="Times New Roman" panose="02020603050405020304" pitchFamily="18" charset="0"/>
                        </a:rPr>
                        <a:t> </a:t>
                      </a:r>
                      <a:r>
                        <a:rPr lang="ru-RU" sz="1600" i="1" dirty="0">
                          <a:effectLst/>
                          <a:latin typeface="Times New Roman" panose="02020603050405020304" pitchFamily="18" charset="0"/>
                          <a:ea typeface="Times New Roman" panose="02020603050405020304" pitchFamily="18" charset="0"/>
                        </a:rPr>
                        <a:t>год</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 </a:t>
                      </a:r>
                    </a:p>
                    <a:p>
                      <a:pPr algn="ctr">
                        <a:spcAft>
                          <a:spcPts val="0"/>
                        </a:spcAft>
                      </a:pPr>
                      <a:r>
                        <a:rPr lang="ru-RU" sz="1600" i="1"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dirty="0">
                          <a:effectLst/>
                          <a:latin typeface="Times New Roman" panose="02020603050405020304" pitchFamily="18" charset="0"/>
                          <a:ea typeface="Times New Roman" panose="02020603050405020304" pitchFamily="18" charset="0"/>
                        </a:rPr>
                        <a:t>2022</a:t>
                      </a:r>
                      <a:r>
                        <a:rPr lang="ru-RU" sz="1600" i="1" baseline="0" dirty="0">
                          <a:effectLst/>
                          <a:latin typeface="Times New Roman" panose="02020603050405020304" pitchFamily="18" charset="0"/>
                          <a:ea typeface="Times New Roman" panose="02020603050405020304" pitchFamily="18" charset="0"/>
                        </a:rPr>
                        <a:t> </a:t>
                      </a:r>
                      <a:r>
                        <a:rPr lang="ru-RU" sz="1600" i="1" dirty="0">
                          <a:effectLst/>
                          <a:latin typeface="Times New Roman" panose="02020603050405020304" pitchFamily="18" charset="0"/>
                          <a:ea typeface="Times New Roman" panose="02020603050405020304" pitchFamily="18" charset="0"/>
                        </a:rPr>
                        <a:t>год</a:t>
                      </a:r>
                    </a:p>
                  </a:txBody>
                  <a:tcPr marL="68580" marR="68580" marT="0" marB="0"/>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      </a:t>
                      </a:r>
                    </a:p>
                    <a:p>
                      <a:pPr algn="ctr">
                        <a:spcAft>
                          <a:spcPts val="0"/>
                        </a:spcAft>
                      </a:pPr>
                      <a:r>
                        <a:rPr lang="ru-RU" sz="1600" i="1" dirty="0">
                          <a:effectLst/>
                          <a:latin typeface="Times New Roman" panose="02020603050405020304" pitchFamily="18" charset="0"/>
                          <a:ea typeface="Times New Roman" panose="02020603050405020304" pitchFamily="18" charset="0"/>
                        </a:rPr>
                        <a:t>Прогноз </a:t>
                      </a:r>
                    </a:p>
                    <a:p>
                      <a:pPr algn="l">
                        <a:spcAft>
                          <a:spcPts val="0"/>
                        </a:spcAft>
                      </a:pPr>
                      <a:r>
                        <a:rPr lang="ru-RU" sz="1600" i="1" dirty="0">
                          <a:effectLst/>
                          <a:latin typeface="Times New Roman" panose="02020603050405020304" pitchFamily="18" charset="0"/>
                          <a:ea typeface="Times New Roman" panose="02020603050405020304" pitchFamily="18" charset="0"/>
                        </a:rPr>
                        <a:t>        2023 год</a:t>
                      </a:r>
                    </a:p>
                    <a:p>
                      <a:pPr algn="ctr">
                        <a:spcAft>
                          <a:spcPts val="0"/>
                        </a:spcAft>
                      </a:pPr>
                      <a:r>
                        <a:rPr lang="ru-RU" sz="1600" i="1" dirty="0">
                          <a:effectLst/>
                          <a:latin typeface="Times New Roman" panose="02020603050405020304" pitchFamily="18" charset="0"/>
                          <a:ea typeface="Times New Roman" panose="02020603050405020304" pitchFamily="18" charset="0"/>
                        </a:rPr>
                        <a:t> </a:t>
                      </a:r>
                    </a:p>
                  </a:txBody>
                  <a:tcPr marL="68580" marR="68580" marT="0" marB="0" anchor="ctr"/>
                </a:tc>
                <a:extLst>
                  <a:ext uri="{0D108BD9-81ED-4DB2-BD59-A6C34878D82A}">
                    <a16:rowId xmlns="" xmlns:a16="http://schemas.microsoft.com/office/drawing/2014/main" val="10000"/>
                  </a:ext>
                </a:extLst>
              </a:tr>
              <a:tr h="428620">
                <a:tc gridSpan="6">
                  <a:txBody>
                    <a:bodyPr/>
                    <a:lstStyle/>
                    <a:p>
                      <a:pPr algn="ctr"/>
                      <a:r>
                        <a:rPr lang="ru-RU" sz="2000" b="1" i="1" dirty="0">
                          <a:latin typeface="Times New Roman" panose="02020603050405020304" pitchFamily="18" charset="0"/>
                          <a:cs typeface="Times New Roman" panose="02020603050405020304" pitchFamily="18" charset="0"/>
                        </a:rPr>
                        <a:t>Земельный налог</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1346756">
                <a:tc>
                  <a:txBody>
                    <a:bodyPr/>
                    <a:lstStyle/>
                    <a:p>
                      <a:r>
                        <a:rPr lang="ru-RU" sz="1600" i="1" dirty="0">
                          <a:latin typeface="Times New Roman" panose="02020603050405020304" pitchFamily="18" charset="0"/>
                          <a:cs typeface="Times New Roman" panose="02020603050405020304" pitchFamily="18" charset="0"/>
                        </a:rPr>
                        <a:t>Статья  391 п.5 п.п.5 НК РФ</a:t>
                      </a:r>
                    </a:p>
                    <a:p>
                      <a:r>
                        <a:rPr lang="ru-RU" sz="1600" i="1" dirty="0">
                          <a:latin typeface="Times New Roman" panose="02020603050405020304" pitchFamily="18" charset="0"/>
                          <a:cs typeface="Times New Roman" panose="02020603050405020304" pitchFamily="18" charset="0"/>
                        </a:rPr>
                        <a:t>Физические лица в соответствии с Законом РФ от 15.05.1991 г.</a:t>
                      </a:r>
                      <a:r>
                        <a:rPr lang="ru-RU" sz="1600" i="1" baseline="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 1244-1 «О социальной защите граждан, подвергшихся воздействию катастрофы на Чернобыльской АЭС»</a:t>
                      </a:r>
                    </a:p>
                  </a:txBody>
                  <a:tcPr/>
                </a:tc>
                <a:tc>
                  <a:txBody>
                    <a:bodyPr/>
                    <a:lstStyle/>
                    <a:p>
                      <a:r>
                        <a:rPr lang="ru-RU" sz="1600" i="1" dirty="0">
                          <a:latin typeface="Times New Roman" panose="02020603050405020304" pitchFamily="18" charset="0"/>
                          <a:cs typeface="Times New Roman" panose="02020603050405020304" pitchFamily="18" charset="0"/>
                        </a:rPr>
                        <a:t>20,0</a:t>
                      </a:r>
                    </a:p>
                  </a:txBody>
                  <a:tcPr/>
                </a:tc>
                <a:tc>
                  <a:txBody>
                    <a:bodyPr/>
                    <a:lstStyle/>
                    <a:p>
                      <a:r>
                        <a:rPr lang="ru-RU" sz="1600" i="1" dirty="0">
                          <a:latin typeface="Times New Roman" panose="02020603050405020304" pitchFamily="18" charset="0"/>
                          <a:cs typeface="Times New Roman" panose="02020603050405020304" pitchFamily="18" charset="0"/>
                        </a:rPr>
                        <a:t>34,0</a:t>
                      </a:r>
                    </a:p>
                  </a:txBody>
                  <a:tcPr/>
                </a:tc>
                <a:tc>
                  <a:txBody>
                    <a:bodyPr/>
                    <a:lstStyle/>
                    <a:p>
                      <a:r>
                        <a:rPr lang="ru-RU" sz="1600" i="1" dirty="0">
                          <a:latin typeface="Times New Roman" panose="02020603050405020304" pitchFamily="18" charset="0"/>
                          <a:cs typeface="Times New Roman" panose="02020603050405020304" pitchFamily="18" charset="0"/>
                        </a:rPr>
                        <a:t>34,0</a:t>
                      </a:r>
                    </a:p>
                  </a:txBody>
                  <a:tcPr/>
                </a:tc>
                <a:tc>
                  <a:txBody>
                    <a:bodyPr/>
                    <a:lstStyle/>
                    <a:p>
                      <a:r>
                        <a:rPr lang="ru-RU" sz="1600" i="1" dirty="0">
                          <a:latin typeface="Times New Roman" panose="02020603050405020304" pitchFamily="18" charset="0"/>
                          <a:cs typeface="Times New Roman" panose="02020603050405020304" pitchFamily="18" charset="0"/>
                        </a:rPr>
                        <a:t>34,0</a:t>
                      </a:r>
                    </a:p>
                  </a:txBody>
                  <a:tcPr/>
                </a:tc>
                <a:tc>
                  <a:txBody>
                    <a:bodyPr/>
                    <a:lstStyle/>
                    <a:p>
                      <a:r>
                        <a:rPr lang="ru-RU" sz="1600" i="1" dirty="0">
                          <a:latin typeface="Times New Roman" panose="02020603050405020304" pitchFamily="18" charset="0"/>
                          <a:cs typeface="Times New Roman" panose="02020603050405020304" pitchFamily="18" charset="0"/>
                        </a:rPr>
                        <a:t>34,0</a:t>
                      </a:r>
                    </a:p>
                  </a:txBody>
                  <a:tcPr/>
                </a:tc>
                <a:extLst>
                  <a:ext uri="{0D108BD9-81ED-4DB2-BD59-A6C34878D82A}">
                    <a16:rowId xmlns="" xmlns:a16="http://schemas.microsoft.com/office/drawing/2014/main" val="10002"/>
                  </a:ext>
                </a:extLst>
              </a:tr>
              <a:tr h="1517301">
                <a:tc>
                  <a:txBody>
                    <a:bodyPr/>
                    <a:lstStyle/>
                    <a:p>
                      <a:r>
                        <a:rPr lang="ru-RU" sz="1600" i="1" dirty="0">
                          <a:latin typeface="Times New Roman" panose="02020603050405020304" pitchFamily="18" charset="0"/>
                          <a:cs typeface="Times New Roman" panose="02020603050405020304" pitchFamily="18" charset="0"/>
                        </a:rPr>
                        <a:t>Статья  387 п.2 НК РФ </a:t>
                      </a:r>
                      <a:r>
                        <a:rPr lang="ru-RU" sz="1600" i="1" baseline="0" dirty="0">
                          <a:latin typeface="Times New Roman" panose="02020603050405020304" pitchFamily="18" charset="0"/>
                          <a:cs typeface="Times New Roman" panose="02020603050405020304" pitchFamily="18" charset="0"/>
                        </a:rPr>
                        <a:t> </a:t>
                      </a:r>
                      <a:r>
                        <a:rPr lang="ru-RU" sz="1600" i="1" dirty="0">
                          <a:latin typeface="Times New Roman" panose="02020603050405020304" pitchFamily="18" charset="0"/>
                          <a:cs typeface="Times New Roman" panose="02020603050405020304" pitchFamily="18" charset="0"/>
                        </a:rPr>
                        <a:t>Малоимущие семьи и малоимущие одиноко проживающие граждане, семьи, имеющие трех и более несовершеннолетних детей, среднедушевой доход которых ниже величины прожиточного минимума, установленного в Московской области на душу населения</a:t>
                      </a:r>
                    </a:p>
                  </a:txBody>
                  <a:tcPr/>
                </a:tc>
                <a:tc>
                  <a:txBody>
                    <a:bodyPr/>
                    <a:lstStyle/>
                    <a:p>
                      <a:r>
                        <a:rPr lang="ru-RU" sz="1600" i="1" dirty="0">
                          <a:latin typeface="Times New Roman" panose="02020603050405020304" pitchFamily="18" charset="0"/>
                          <a:cs typeface="Times New Roman" panose="02020603050405020304" pitchFamily="18" charset="0"/>
                        </a:rPr>
                        <a:t>0</a:t>
                      </a:r>
                    </a:p>
                  </a:txBody>
                  <a:tcPr/>
                </a:tc>
                <a:tc>
                  <a:txBody>
                    <a:bodyPr/>
                    <a:lstStyle/>
                    <a:p>
                      <a:r>
                        <a:rPr lang="ru-RU" sz="1600" i="1" dirty="0">
                          <a:latin typeface="Times New Roman" panose="02020603050405020304" pitchFamily="18" charset="0"/>
                          <a:cs typeface="Times New Roman" panose="02020603050405020304" pitchFamily="18" charset="0"/>
                        </a:rPr>
                        <a:t>0</a:t>
                      </a:r>
                    </a:p>
                  </a:txBody>
                  <a:tcPr/>
                </a:tc>
                <a:tc>
                  <a:txBody>
                    <a:bodyPr/>
                    <a:lstStyle/>
                    <a:p>
                      <a:r>
                        <a:rPr lang="ru-RU" sz="1600" i="1" dirty="0">
                          <a:latin typeface="Times New Roman" panose="02020603050405020304" pitchFamily="18" charset="0"/>
                          <a:cs typeface="Times New Roman" panose="02020603050405020304" pitchFamily="18" charset="0"/>
                        </a:rPr>
                        <a:t>0</a:t>
                      </a:r>
                    </a:p>
                  </a:txBody>
                  <a:tcPr/>
                </a:tc>
                <a:tc>
                  <a:txBody>
                    <a:bodyPr/>
                    <a:lstStyle/>
                    <a:p>
                      <a:r>
                        <a:rPr lang="ru-RU" sz="1600" i="1" dirty="0">
                          <a:latin typeface="Times New Roman" panose="02020603050405020304" pitchFamily="18" charset="0"/>
                          <a:cs typeface="Times New Roman" panose="02020603050405020304" pitchFamily="18" charset="0"/>
                        </a:rPr>
                        <a:t>0</a:t>
                      </a:r>
                    </a:p>
                  </a:txBody>
                  <a:tcPr/>
                </a:tc>
                <a:tc>
                  <a:txBody>
                    <a:bodyPr/>
                    <a:lstStyle/>
                    <a:p>
                      <a:r>
                        <a:rPr lang="ru-RU" sz="1600" i="1" dirty="0">
                          <a:latin typeface="Times New Roman" panose="02020603050405020304" pitchFamily="18" charset="0"/>
                          <a:cs typeface="Times New Roman" panose="02020603050405020304" pitchFamily="18" charset="0"/>
                        </a:rPr>
                        <a:t>0</a:t>
                      </a:r>
                    </a:p>
                  </a:txBody>
                  <a:tcPr/>
                </a:tc>
                <a:extLst>
                  <a:ext uri="{0D108BD9-81ED-4DB2-BD59-A6C34878D82A}">
                    <a16:rowId xmlns="" xmlns:a16="http://schemas.microsoft.com/office/drawing/2014/main" val="10003"/>
                  </a:ext>
                </a:extLst>
              </a:tr>
              <a:tr h="1276300">
                <a:tc>
                  <a:txBody>
                    <a:bodyPr/>
                    <a:lstStyle/>
                    <a:p>
                      <a:r>
                        <a:rPr lang="ru-RU" sz="1600" i="1" dirty="0">
                          <a:latin typeface="Times New Roman" panose="02020603050405020304" pitchFamily="18" charset="0"/>
                          <a:cs typeface="Times New Roman" panose="02020603050405020304" pitchFamily="18" charset="0"/>
                        </a:rPr>
                        <a:t>Инвалиды с детства, дети -инвалиды</a:t>
                      </a:r>
                    </a:p>
                    <a:p>
                      <a:endParaRPr lang="ru-RU" sz="1600" b="1" i="1" dirty="0">
                        <a:latin typeface="Times New Roman" panose="02020603050405020304" pitchFamily="18" charset="0"/>
                        <a:cs typeface="Times New Roman" panose="02020603050405020304" pitchFamily="18" charset="0"/>
                      </a:endParaRPr>
                    </a:p>
                    <a:p>
                      <a:endParaRPr lang="ru-RU" sz="1600" b="1" i="1" dirty="0">
                        <a:latin typeface="Times New Roman" panose="02020603050405020304" pitchFamily="18" charset="0"/>
                        <a:cs typeface="Times New Roman" panose="02020603050405020304" pitchFamily="18" charset="0"/>
                      </a:endParaRPr>
                    </a:p>
                    <a:p>
                      <a:endParaRPr lang="ru-RU" sz="1600" b="1" i="1" dirty="0">
                        <a:latin typeface="Times New Roman" panose="02020603050405020304" pitchFamily="18" charset="0"/>
                        <a:cs typeface="Times New Roman" panose="02020603050405020304" pitchFamily="18" charset="0"/>
                      </a:endParaRPr>
                    </a:p>
                    <a:p>
                      <a:endParaRPr lang="ru-RU" sz="1600" b="1"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Итого:</a:t>
                      </a:r>
                    </a:p>
                  </a:txBody>
                  <a:tcPr/>
                </a:tc>
                <a:tc>
                  <a:txBody>
                    <a:bodyPr/>
                    <a:lstStyle/>
                    <a:p>
                      <a:r>
                        <a:rPr lang="ru-RU" sz="1600" i="1" dirty="0">
                          <a:latin typeface="Times New Roman" panose="02020603050405020304" pitchFamily="18" charset="0"/>
                          <a:cs typeface="Times New Roman" panose="02020603050405020304" pitchFamily="18" charset="0"/>
                        </a:rPr>
                        <a:t>26,0</a:t>
                      </a: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 2 795,0</a:t>
                      </a:r>
                    </a:p>
                  </a:txBody>
                  <a:tcPr/>
                </a:tc>
                <a:tc>
                  <a:txBody>
                    <a:bodyPr/>
                    <a:lstStyle/>
                    <a:p>
                      <a:r>
                        <a:rPr lang="ru-RU" sz="1600" i="1" dirty="0">
                          <a:latin typeface="Times New Roman" panose="02020603050405020304" pitchFamily="18" charset="0"/>
                          <a:cs typeface="Times New Roman" panose="02020603050405020304" pitchFamily="18" charset="0"/>
                        </a:rPr>
                        <a:t>26,0</a:t>
                      </a: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2 903,0</a:t>
                      </a:r>
                    </a:p>
                    <a:p>
                      <a:r>
                        <a:rPr lang="ru-RU" sz="1600" b="1" i="1" dirty="0">
                          <a:latin typeface="Times New Roman" panose="02020603050405020304" pitchFamily="18" charset="0"/>
                          <a:cs typeface="Times New Roman" panose="02020603050405020304" pitchFamily="18" charset="0"/>
                        </a:rPr>
                        <a:t> </a:t>
                      </a:r>
                    </a:p>
                  </a:txBody>
                  <a:tcPr/>
                </a:tc>
                <a:tc>
                  <a:txBody>
                    <a:bodyPr/>
                    <a:lstStyle/>
                    <a:p>
                      <a:r>
                        <a:rPr lang="ru-RU" sz="1600" i="1" dirty="0">
                          <a:latin typeface="Times New Roman" panose="02020603050405020304" pitchFamily="18" charset="0"/>
                          <a:cs typeface="Times New Roman" panose="02020603050405020304" pitchFamily="18" charset="0"/>
                        </a:rPr>
                        <a:t>26,0</a:t>
                      </a: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3 005,0</a:t>
                      </a:r>
                    </a:p>
                    <a:p>
                      <a:r>
                        <a:rPr lang="ru-RU" sz="1600" b="1" i="1" dirty="0">
                          <a:latin typeface="Times New Roman" panose="02020603050405020304" pitchFamily="18" charset="0"/>
                          <a:cs typeface="Times New Roman" panose="02020603050405020304" pitchFamily="18" charset="0"/>
                        </a:rPr>
                        <a:t> </a:t>
                      </a:r>
                    </a:p>
                  </a:txBody>
                  <a:tcPr/>
                </a:tc>
                <a:tc>
                  <a:txBody>
                    <a:bodyPr/>
                    <a:lstStyle/>
                    <a:p>
                      <a:r>
                        <a:rPr lang="ru-RU" sz="1600" i="1" dirty="0">
                          <a:latin typeface="Times New Roman" panose="02020603050405020304" pitchFamily="18" charset="0"/>
                          <a:cs typeface="Times New Roman" panose="02020603050405020304" pitchFamily="18" charset="0"/>
                        </a:rPr>
                        <a:t>26,0</a:t>
                      </a: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3 010,0</a:t>
                      </a:r>
                    </a:p>
                    <a:p>
                      <a:r>
                        <a:rPr lang="ru-RU" sz="1600" b="1" i="1" dirty="0">
                          <a:latin typeface="Times New Roman" panose="02020603050405020304" pitchFamily="18" charset="0"/>
                          <a:cs typeface="Times New Roman" panose="02020603050405020304" pitchFamily="18" charset="0"/>
                        </a:rPr>
                        <a:t> </a:t>
                      </a:r>
                    </a:p>
                  </a:txBody>
                  <a:tcPr/>
                </a:tc>
                <a:tc>
                  <a:txBody>
                    <a:bodyPr/>
                    <a:lstStyle/>
                    <a:p>
                      <a:r>
                        <a:rPr lang="ru-RU" sz="1600" i="1" dirty="0">
                          <a:latin typeface="Times New Roman" panose="02020603050405020304" pitchFamily="18" charset="0"/>
                          <a:cs typeface="Times New Roman" panose="02020603050405020304" pitchFamily="18" charset="0"/>
                        </a:rPr>
                        <a:t>26,0</a:t>
                      </a: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3 110,0</a:t>
                      </a:r>
                    </a:p>
                    <a:p>
                      <a:endParaRPr lang="ru-RU" sz="1600" i="1" dirty="0">
                        <a:latin typeface="Times New Roman" panose="02020603050405020304" pitchFamily="18" charset="0"/>
                        <a:cs typeface="Times New Roman" panose="02020603050405020304" pitchFamily="18" charset="0"/>
                      </a:endParaRPr>
                    </a:p>
                    <a:p>
                      <a:r>
                        <a:rPr lang="ru-RU" sz="1600" b="1" i="1" dirty="0">
                          <a:latin typeface="Times New Roman" panose="02020603050405020304" pitchFamily="18" charset="0"/>
                          <a:cs typeface="Times New Roman" panose="02020603050405020304" pitchFamily="18" charset="0"/>
                        </a:rPr>
                        <a:t> </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35911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987764711"/>
              </p:ext>
            </p:extLst>
          </p:nvPr>
        </p:nvGraphicFramePr>
        <p:xfrm>
          <a:off x="646113" y="1152525"/>
          <a:ext cx="10969781" cy="3670684"/>
        </p:xfrm>
        <a:graphic>
          <a:graphicData uri="http://schemas.openxmlformats.org/drawingml/2006/table">
            <a:tbl>
              <a:tblPr firstRow="1" bandRow="1">
                <a:tableStyleId>{5C22544A-7EE6-4342-B048-85BDC9FD1C3A}</a:tableStyleId>
              </a:tblPr>
              <a:tblGrid>
                <a:gridCol w="5054197">
                  <a:extLst>
                    <a:ext uri="{9D8B030D-6E8A-4147-A177-3AD203B41FA5}">
                      <a16:colId xmlns="" xmlns:a16="http://schemas.microsoft.com/office/drawing/2014/main" val="20000"/>
                    </a:ext>
                  </a:extLst>
                </a:gridCol>
                <a:gridCol w="1046293">
                  <a:extLst>
                    <a:ext uri="{9D8B030D-6E8A-4147-A177-3AD203B41FA5}">
                      <a16:colId xmlns="" xmlns:a16="http://schemas.microsoft.com/office/drawing/2014/main" val="20001"/>
                    </a:ext>
                  </a:extLst>
                </a:gridCol>
                <a:gridCol w="1056354">
                  <a:extLst>
                    <a:ext uri="{9D8B030D-6E8A-4147-A177-3AD203B41FA5}">
                      <a16:colId xmlns="" xmlns:a16="http://schemas.microsoft.com/office/drawing/2014/main" val="20002"/>
                    </a:ext>
                  </a:extLst>
                </a:gridCol>
                <a:gridCol w="1197201">
                  <a:extLst>
                    <a:ext uri="{9D8B030D-6E8A-4147-A177-3AD203B41FA5}">
                      <a16:colId xmlns="" xmlns:a16="http://schemas.microsoft.com/office/drawing/2014/main" val="20003"/>
                    </a:ext>
                  </a:extLst>
                </a:gridCol>
                <a:gridCol w="1136839">
                  <a:extLst>
                    <a:ext uri="{9D8B030D-6E8A-4147-A177-3AD203B41FA5}">
                      <a16:colId xmlns="" xmlns:a16="http://schemas.microsoft.com/office/drawing/2014/main" val="20004"/>
                    </a:ext>
                  </a:extLst>
                </a:gridCol>
                <a:gridCol w="1478897">
                  <a:extLst>
                    <a:ext uri="{9D8B030D-6E8A-4147-A177-3AD203B41FA5}">
                      <a16:colId xmlns="" xmlns:a16="http://schemas.microsoft.com/office/drawing/2014/main" val="20005"/>
                    </a:ext>
                  </a:extLst>
                </a:gridCol>
              </a:tblGrid>
              <a:tr h="1527086">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            Наименование</a:t>
                      </a:r>
                    </a:p>
                    <a:p>
                      <a:pPr algn="ctr">
                        <a:spcAft>
                          <a:spcPts val="0"/>
                        </a:spcAft>
                      </a:pPr>
                      <a:r>
                        <a:rPr lang="ru-RU" sz="1600" i="1" dirty="0">
                          <a:effectLst/>
                          <a:latin typeface="Times New Roman" panose="02020603050405020304" pitchFamily="18" charset="0"/>
                          <a:ea typeface="Times New Roman" panose="02020603050405020304" pitchFamily="18" charset="0"/>
                        </a:rPr>
                        <a:t>  налоговой льготы</a:t>
                      </a:r>
                    </a:p>
                    <a:p>
                      <a:pPr algn="ctr">
                        <a:spcAft>
                          <a:spcPts val="0"/>
                        </a:spcAft>
                      </a:pPr>
                      <a:r>
                        <a:rPr lang="ru-RU" sz="1600" i="1" dirty="0">
                          <a:effectLst/>
                          <a:latin typeface="Times New Roman" panose="02020603050405020304" pitchFamily="18" charset="0"/>
                          <a:ea typeface="Times New Roman" panose="02020603050405020304" pitchFamily="18" charset="0"/>
                        </a:rPr>
                        <a:t> </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2019 год</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Оценка </a:t>
                      </a:r>
                    </a:p>
                    <a:p>
                      <a:pPr algn="ctr">
                        <a:spcAft>
                          <a:spcPts val="0"/>
                        </a:spcAft>
                      </a:pPr>
                      <a:r>
                        <a:rPr lang="ru-RU" sz="1600" i="1" dirty="0">
                          <a:effectLst/>
                          <a:latin typeface="Times New Roman" panose="02020603050405020304" pitchFamily="18" charset="0"/>
                          <a:ea typeface="Times New Roman" panose="02020603050405020304" pitchFamily="18" charset="0"/>
                        </a:rPr>
                        <a:t>2020 год</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dirty="0">
                          <a:effectLst/>
                          <a:latin typeface="Times New Roman" panose="02020603050405020304" pitchFamily="18" charset="0"/>
                          <a:ea typeface="Times New Roman" panose="02020603050405020304" pitchFamily="18" charset="0"/>
                        </a:rPr>
                        <a:t>2021 год</a:t>
                      </a:r>
                    </a:p>
                  </a:txBody>
                  <a:tcPr marL="68580" marR="68580" marT="0" marB="0" anchor="ctr"/>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 </a:t>
                      </a:r>
                    </a:p>
                    <a:p>
                      <a:pPr algn="ctr">
                        <a:spcAft>
                          <a:spcPts val="0"/>
                        </a:spcAft>
                      </a:pPr>
                      <a:r>
                        <a:rPr lang="ru-RU" sz="1600" i="1" dirty="0">
                          <a:effectLst/>
                          <a:latin typeface="Times New Roman" panose="02020603050405020304" pitchFamily="18" charset="0"/>
                          <a:ea typeface="Times New Roman" panose="02020603050405020304" pitchFamily="18" charset="0"/>
                        </a:rPr>
                        <a:t>Прогноз </a:t>
                      </a:r>
                    </a:p>
                    <a:p>
                      <a:pPr algn="ctr">
                        <a:spcAft>
                          <a:spcPts val="0"/>
                        </a:spcAft>
                      </a:pPr>
                      <a:r>
                        <a:rPr lang="ru-RU" sz="1600" i="1" dirty="0">
                          <a:effectLst/>
                          <a:latin typeface="Times New Roman" panose="02020603050405020304" pitchFamily="18" charset="0"/>
                          <a:ea typeface="Times New Roman" panose="02020603050405020304" pitchFamily="18" charset="0"/>
                        </a:rPr>
                        <a:t>2022 год</a:t>
                      </a:r>
                    </a:p>
                  </a:txBody>
                  <a:tcPr marL="68580" marR="68580" marT="0" marB="0"/>
                </a:tc>
                <a:tc>
                  <a:txBody>
                    <a:bodyPr/>
                    <a:lstStyle/>
                    <a:p>
                      <a:pPr algn="ctr">
                        <a:spcAft>
                          <a:spcPts val="0"/>
                        </a:spcAft>
                      </a:pPr>
                      <a:r>
                        <a:rPr lang="ru-RU" sz="1600" i="1" dirty="0">
                          <a:effectLst/>
                          <a:latin typeface="Times New Roman" panose="02020603050405020304" pitchFamily="18" charset="0"/>
                          <a:ea typeface="Times New Roman" panose="02020603050405020304" pitchFamily="18" charset="0"/>
                        </a:rPr>
                        <a:t>      Прогноз </a:t>
                      </a:r>
                    </a:p>
                    <a:p>
                      <a:pPr algn="ctr">
                        <a:spcAft>
                          <a:spcPts val="0"/>
                        </a:spcAft>
                      </a:pPr>
                      <a:r>
                        <a:rPr lang="ru-RU" sz="1600" i="1" dirty="0">
                          <a:effectLst/>
                          <a:latin typeface="Times New Roman" panose="02020603050405020304" pitchFamily="18" charset="0"/>
                          <a:ea typeface="Times New Roman" panose="02020603050405020304" pitchFamily="18" charset="0"/>
                        </a:rPr>
                        <a:t>        2023 год</a:t>
                      </a:r>
                    </a:p>
                    <a:p>
                      <a:pPr algn="ctr">
                        <a:spcAft>
                          <a:spcPts val="0"/>
                        </a:spcAft>
                      </a:pPr>
                      <a:r>
                        <a:rPr lang="ru-RU" sz="1600" i="1" dirty="0">
                          <a:effectLst/>
                          <a:latin typeface="Times New Roman" panose="02020603050405020304" pitchFamily="18" charset="0"/>
                          <a:ea typeface="Times New Roman" panose="02020603050405020304" pitchFamily="18" charset="0"/>
                        </a:rPr>
                        <a:t> </a:t>
                      </a:r>
                    </a:p>
                  </a:txBody>
                  <a:tcPr marL="68580" marR="68580" marT="0" marB="0" anchor="ctr"/>
                </a:tc>
                <a:extLst>
                  <a:ext uri="{0D108BD9-81ED-4DB2-BD59-A6C34878D82A}">
                    <a16:rowId xmlns="" xmlns:a16="http://schemas.microsoft.com/office/drawing/2014/main" val="10000"/>
                  </a:ext>
                </a:extLst>
              </a:tr>
              <a:tr h="546529">
                <a:tc gridSpan="6">
                  <a:txBody>
                    <a:bodyPr/>
                    <a:lstStyle/>
                    <a:p>
                      <a:pPr algn="ctr"/>
                      <a:r>
                        <a:rPr lang="ru-RU" sz="2000" b="1" i="1" dirty="0">
                          <a:latin typeface="Times New Roman" panose="02020603050405020304" pitchFamily="18" charset="0"/>
                          <a:cs typeface="Times New Roman" panose="02020603050405020304" pitchFamily="18" charset="0"/>
                        </a:rPr>
                        <a:t>Налог на имущество физических лиц</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1"/>
                  </a:ext>
                </a:extLst>
              </a:tr>
              <a:tr h="1597069">
                <a:tc>
                  <a:txBody>
                    <a:bodyPr/>
                    <a:lstStyle/>
                    <a:p>
                      <a:r>
                        <a:rPr lang="ru-RU" sz="1800" i="1" dirty="0">
                          <a:latin typeface="Times New Roman" panose="02020603050405020304" pitchFamily="18" charset="0"/>
                          <a:cs typeface="Times New Roman" panose="02020603050405020304" pitchFamily="18" charset="0"/>
                        </a:rPr>
                        <a:t> Многодетные малоимущие семьи,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a:t>
                      </a:r>
                    </a:p>
                  </a:txBody>
                  <a:tcPr/>
                </a:tc>
                <a:tc>
                  <a:txBody>
                    <a:bodyPr/>
                    <a:lstStyle/>
                    <a:p>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i="1" dirty="0">
                          <a:latin typeface="Times New Roman" panose="02020603050405020304" pitchFamily="18" charset="0"/>
                          <a:cs typeface="Times New Roman" panose="02020603050405020304" pitchFamily="18" charset="0"/>
                        </a:rPr>
                        <a:t>1,0</a:t>
                      </a:r>
                    </a:p>
                  </a:txBody>
                  <a:tcPr/>
                </a:tc>
                <a:tc>
                  <a:txBody>
                    <a:bodyPr/>
                    <a:lstStyle/>
                    <a:p>
                      <a:r>
                        <a:rPr lang="ru-RU" sz="1600" i="1" dirty="0">
                          <a:latin typeface="Times New Roman" panose="02020603050405020304" pitchFamily="18" charset="0"/>
                          <a:cs typeface="Times New Roman" panose="02020603050405020304" pitchFamily="18" charset="0"/>
                        </a:rPr>
                        <a:t>1,0</a:t>
                      </a:r>
                    </a:p>
                  </a:txBody>
                  <a:tcPr/>
                </a:tc>
                <a:tc>
                  <a:txBody>
                    <a:bodyPr/>
                    <a:lstStyle/>
                    <a:p>
                      <a:r>
                        <a:rPr lang="ru-RU" sz="1600" i="1" dirty="0">
                          <a:latin typeface="Times New Roman" panose="02020603050405020304" pitchFamily="18" charset="0"/>
                          <a:cs typeface="Times New Roman" panose="02020603050405020304" pitchFamily="18" charset="0"/>
                        </a:rPr>
                        <a:t>1,0</a:t>
                      </a:r>
                    </a:p>
                  </a:txBody>
                  <a:tcPr/>
                </a:tc>
                <a:tc>
                  <a:txBody>
                    <a:bodyPr/>
                    <a:lstStyle/>
                    <a:p>
                      <a:r>
                        <a:rPr lang="ru-RU" sz="1600" i="1" dirty="0">
                          <a:latin typeface="Times New Roman" panose="02020603050405020304" pitchFamily="18" charset="0"/>
                          <a:cs typeface="Times New Roman" panose="02020603050405020304" pitchFamily="18" charset="0"/>
                        </a:rPr>
                        <a:t>1,0</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89546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04129" name="Rectangle 2"/>
          <p:cNvSpPr>
            <a:spLocks noGrp="1"/>
          </p:cNvSpPr>
          <p:nvPr>
            <p:ph type="title"/>
          </p:nvPr>
        </p:nvSpPr>
        <p:spPr>
          <a:xfrm>
            <a:off x="1601010" y="96846"/>
            <a:ext cx="9290417" cy="781835"/>
          </a:xfrm>
        </p:spPr>
        <p:txBody>
          <a:bodyPr/>
          <a:lstStyle/>
          <a:p>
            <a:pPr eaLnBrk="1" hangingPunct="1"/>
            <a:r>
              <a:rPr lang="ru-RU" dirty="0"/>
              <a:t> </a:t>
            </a:r>
          </a:p>
        </p:txBody>
      </p:sp>
      <p:sp>
        <p:nvSpPr>
          <p:cNvPr id="304130" name="Rectangle 3"/>
          <p:cNvSpPr>
            <a:spLocks noGrp="1"/>
          </p:cNvSpPr>
          <p:nvPr>
            <p:ph type="body" idx="4294967295"/>
          </p:nvPr>
        </p:nvSpPr>
        <p:spPr>
          <a:xfrm>
            <a:off x="1400175" y="0"/>
            <a:ext cx="10791825" cy="663575"/>
          </a:xfrm>
        </p:spPr>
        <p:txBody>
          <a:bodyPr>
            <a:normAutofit fontScale="25000" lnSpcReduction="20000"/>
          </a:bodyPr>
          <a:lstStyle/>
          <a:p>
            <a:pPr algn="ctr" eaLnBrk="1" hangingPunct="1">
              <a:buFont typeface="Wingdings 3" pitchFamily="18" charset="2"/>
              <a:buNone/>
            </a:pPr>
            <a:r>
              <a:rPr lang="ru-RU" sz="9600" b="1" i="1" dirty="0">
                <a:latin typeface="Times New Roman" pitchFamily="18" charset="0"/>
              </a:rPr>
              <a:t>                 Информация о налоговых ставках по </a:t>
            </a:r>
          </a:p>
          <a:p>
            <a:pPr algn="ctr" eaLnBrk="1" hangingPunct="1">
              <a:buFont typeface="Wingdings 3" pitchFamily="18" charset="2"/>
              <a:buNone/>
            </a:pPr>
            <a:r>
              <a:rPr lang="ru-RU" sz="9600" b="1" i="1" dirty="0">
                <a:latin typeface="Times New Roman" pitchFamily="18" charset="0"/>
              </a:rPr>
              <a:t>местным налогам                                                                            </a:t>
            </a:r>
          </a:p>
          <a:p>
            <a:pPr algn="ctr" eaLnBrk="1" hangingPunct="1"/>
            <a:endParaRPr lang="ru-RU" sz="2800" dirty="0">
              <a:latin typeface="Times New Roman" pitchFamily="18" charset="0"/>
            </a:endParaRPr>
          </a:p>
          <a:p>
            <a:pPr eaLnBrk="1" hangingPunct="1">
              <a:buFont typeface="Wingdings 3" pitchFamily="18" charset="2"/>
              <a:buNone/>
            </a:pPr>
            <a:endParaRPr lang="ru-RU" sz="2800" b="1" dirty="0">
              <a:latin typeface="Times New Roman" pitchFamily="18" charset="0"/>
            </a:endParaRPr>
          </a:p>
        </p:txBody>
      </p:sp>
      <p:graphicFrame>
        <p:nvGraphicFramePr>
          <p:cNvPr id="175132" name="Group 28"/>
          <p:cNvGraphicFramePr>
            <a:graphicFrameLocks noGrp="1"/>
          </p:cNvGraphicFramePr>
          <p:nvPr>
            <p:extLst>
              <p:ext uri="{D42A27DB-BD31-4B8C-83A1-F6EECF244321}">
                <p14:modId xmlns:p14="http://schemas.microsoft.com/office/powerpoint/2010/main" val="94839702"/>
              </p:ext>
            </p:extLst>
          </p:nvPr>
        </p:nvGraphicFramePr>
        <p:xfrm>
          <a:off x="633046" y="1075174"/>
          <a:ext cx="11174935" cy="4989088"/>
        </p:xfrm>
        <a:graphic>
          <a:graphicData uri="http://schemas.openxmlformats.org/drawingml/2006/table">
            <a:tbl>
              <a:tblPr/>
              <a:tblGrid>
                <a:gridCol w="2442588">
                  <a:extLst>
                    <a:ext uri="{9D8B030D-6E8A-4147-A177-3AD203B41FA5}">
                      <a16:colId xmlns="" xmlns:a16="http://schemas.microsoft.com/office/drawing/2014/main" val="20000"/>
                    </a:ext>
                  </a:extLst>
                </a:gridCol>
                <a:gridCol w="8732347">
                  <a:extLst>
                    <a:ext uri="{9D8B030D-6E8A-4147-A177-3AD203B41FA5}">
                      <a16:colId xmlns="" xmlns:a16="http://schemas.microsoft.com/office/drawing/2014/main" val="20001"/>
                    </a:ext>
                  </a:extLst>
                </a:gridCol>
              </a:tblGrid>
              <a:tr h="580516">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Налоговые ставки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496191">
                <a:tc rowSpan="4">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1" i="1" u="none" strike="noStrike" cap="none" normalizeH="0" baseline="0" dirty="0">
                          <a:ln>
                            <a:noFill/>
                          </a:ln>
                          <a:solidFill>
                            <a:schemeClr val="tx1"/>
                          </a:solidFill>
                          <a:effectLst/>
                          <a:latin typeface="Times New Roman" pitchFamily="18" charset="0"/>
                        </a:rPr>
                        <a:t>Налог на имущество физических лиц</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1.Объекты налогообложения, кадастровая стоимость  каждого из которых не превышает 300 млн. рублей:</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Квартира, часть квартиры, комната - 0,1 процента</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 Жилой дом, часть жилого дома -   0,3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71446">
                <a:tc vMerge="1">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2. Объекты незавершенного строительства в случае, если проектируемым назначением таких объектов является жилой дом – 0,3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83997">
                <a:tc vMerge="1">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3. Единые недвижимые комплексы, в состав которых входит   хотя бы одно жилое помещение (жилой дом) - 0,3 процента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071446">
                <a:tc vMerge="1">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4. Гаражи и </a:t>
                      </a:r>
                      <a:r>
                        <a:rPr kumimoji="0" lang="ru-RU" sz="2000" b="0" i="1" u="none" strike="noStrike" cap="none" normalizeH="0" baseline="0" dirty="0" err="1">
                          <a:ln>
                            <a:noFill/>
                          </a:ln>
                          <a:solidFill>
                            <a:schemeClr val="tx1"/>
                          </a:solidFill>
                          <a:effectLst/>
                          <a:latin typeface="Times New Roman" pitchFamily="18" charset="0"/>
                        </a:rPr>
                        <a:t>машино</a:t>
                      </a:r>
                      <a:r>
                        <a:rPr kumimoji="0" lang="ru-RU" sz="2000" b="0" i="1" u="none" strike="noStrike" cap="none" normalizeH="0" baseline="0" dirty="0">
                          <a:ln>
                            <a:noFill/>
                          </a:ln>
                          <a:solidFill>
                            <a:schemeClr val="tx1"/>
                          </a:solidFill>
                          <a:effectLst/>
                          <a:latin typeface="Times New Roman" pitchFamily="18" charset="0"/>
                        </a:rPr>
                        <a:t>-места, в том числе расположенные в объектах налогообложения, указанных в пп.2 статьи 406 Налогового кодекса РФ    -  0,3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05153" name="Rectangle 2"/>
          <p:cNvSpPr>
            <a:spLocks noGrp="1"/>
          </p:cNvSpPr>
          <p:nvPr>
            <p:ph type="title"/>
          </p:nvPr>
        </p:nvSpPr>
        <p:spPr/>
        <p:txBody>
          <a:bodyPr/>
          <a:lstStyle/>
          <a:p>
            <a:pPr eaLnBrk="1" hangingPunct="1"/>
            <a:r>
              <a:rPr lang="ru-RU"/>
              <a:t>   </a:t>
            </a:r>
          </a:p>
        </p:txBody>
      </p:sp>
      <p:graphicFrame>
        <p:nvGraphicFramePr>
          <p:cNvPr id="176160" name="Group 32"/>
          <p:cNvGraphicFramePr>
            <a:graphicFrameLocks noGrp="1"/>
          </p:cNvGraphicFramePr>
          <p:nvPr>
            <p:extLst>
              <p:ext uri="{D42A27DB-BD31-4B8C-83A1-F6EECF244321}">
                <p14:modId xmlns:p14="http://schemas.microsoft.com/office/powerpoint/2010/main" val="666461416"/>
              </p:ext>
            </p:extLst>
          </p:nvPr>
        </p:nvGraphicFramePr>
        <p:xfrm>
          <a:off x="377145" y="452438"/>
          <a:ext cx="11625944" cy="6078727"/>
        </p:xfrm>
        <a:graphic>
          <a:graphicData uri="http://schemas.openxmlformats.org/drawingml/2006/table">
            <a:tbl>
              <a:tblPr/>
              <a:tblGrid>
                <a:gridCol w="1260736">
                  <a:extLst>
                    <a:ext uri="{9D8B030D-6E8A-4147-A177-3AD203B41FA5}">
                      <a16:colId xmlns="" xmlns:a16="http://schemas.microsoft.com/office/drawing/2014/main" val="20000"/>
                    </a:ext>
                  </a:extLst>
                </a:gridCol>
                <a:gridCol w="10365208">
                  <a:extLst>
                    <a:ext uri="{9D8B030D-6E8A-4147-A177-3AD203B41FA5}">
                      <a16:colId xmlns="" xmlns:a16="http://schemas.microsoft.com/office/drawing/2014/main" val="20001"/>
                    </a:ext>
                  </a:extLst>
                </a:gridCol>
              </a:tblGrid>
              <a:tr h="986677">
                <a:tc rowSpan="4">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5. 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 – 0,3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13976">
                <a:tc vMerge="1">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6. Объектов налогообложения, включенных в перечень, определяемый в соответствии с пунктом 7 статьи 378.2 Налогового кодекса Российской Федерации, в отношении объектов налогообложения, предусмотренных  абзацем вторым пункта 10 статьи 378.2 Налогового кодекса Российской Федерации   – 2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35624">
                <a:tc vMerge="1">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7. Объектов налогообложения, кадастровая стоимость каждого из которых  превышает 300 млн. рублей   -  2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10098">
                <a:tc vMerge="1">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8. Прочих объектов налогообложения - 0,5 процента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360167">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2000" b="0" i="1" u="none" strike="noStrike" cap="none" normalizeH="0" baseline="0" dirty="0">
                        <a:ln>
                          <a:noFill/>
                        </a:ln>
                        <a:solidFill>
                          <a:schemeClr val="tx1"/>
                        </a:solidFill>
                        <a:effectLst/>
                        <a:latin typeface="Times New Roman" pitchFamily="18" charset="0"/>
                      </a:endParaRP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rPr>
                        <a:t>От  уплаты налога освобождаются многодетные малоимущие семьи,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55561717"/>
              </p:ext>
            </p:extLst>
          </p:nvPr>
        </p:nvGraphicFramePr>
        <p:xfrm>
          <a:off x="853440" y="272274"/>
          <a:ext cx="11167872" cy="6390640"/>
        </p:xfrm>
        <a:graphic>
          <a:graphicData uri="http://schemas.openxmlformats.org/drawingml/2006/table">
            <a:tbl>
              <a:tblPr/>
              <a:tblGrid>
                <a:gridCol w="1379850">
                  <a:extLst>
                    <a:ext uri="{9D8B030D-6E8A-4147-A177-3AD203B41FA5}">
                      <a16:colId xmlns="" xmlns:a16="http://schemas.microsoft.com/office/drawing/2014/main" val="20000"/>
                    </a:ext>
                  </a:extLst>
                </a:gridCol>
                <a:gridCol w="9788022">
                  <a:extLst>
                    <a:ext uri="{9D8B030D-6E8A-4147-A177-3AD203B41FA5}">
                      <a16:colId xmlns="" xmlns:a16="http://schemas.microsoft.com/office/drawing/2014/main" val="20001"/>
                    </a:ext>
                  </a:extLst>
                </a:gridCol>
              </a:tblGrid>
              <a:tr h="6311406">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Земельный налог</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cs typeface="Times New Roman" panose="02020603050405020304" pitchFamily="18" charset="0"/>
                        </a:rPr>
                        <a:t>0,3 процента   в отношении земельных участков: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cs typeface="Times New Roman" panose="02020603050405020304" pitchFamily="18" charset="0"/>
                        </a:rPr>
                        <a:t>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cs typeface="Times New Roman" panose="02020603050405020304" pitchFamily="18" charset="0"/>
                        </a:rPr>
                        <a:t> -занятых жилищным фондом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к объектам инженерной инфраструктуры жилищно-коммунального комплекса) или приобретенных (предоставленных) для жилищного строительства (за исключением земельных участков, приобретенных (предоставленных) для индивидуального жилищного строительства, используемых в предпринимательской деятельности);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cs typeface="Times New Roman" panose="02020603050405020304" pitchFamily="18" charset="0"/>
                        </a:rPr>
                        <a:t> -не используемых в предпринимательской деятельности, приобретенных (предоставленных) для ведения личного подсобного хозяйства, садоводства или огородничества, а также земельных участков общего назначения, предусмотренных Федеральным законом от 29 июля 2017 года №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tx1"/>
                          </a:solidFill>
                          <a:effectLst/>
                          <a:latin typeface="Times New Roman" pitchFamily="18" charset="0"/>
                          <a:cs typeface="Times New Roman" panose="02020603050405020304" pitchFamily="18" charset="0"/>
                        </a:rPr>
                        <a:t>ограниченных в обороте в соответствии с законодательством Российской Федерации, предоставленных для обеспечения обороны, безопасности и таможенных нужд.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071710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07201" name="Rectangle 2"/>
          <p:cNvSpPr>
            <a:spLocks noGrp="1"/>
          </p:cNvSpPr>
          <p:nvPr>
            <p:ph type="title"/>
          </p:nvPr>
        </p:nvSpPr>
        <p:spPr/>
        <p:txBody>
          <a:bodyPr/>
          <a:lstStyle/>
          <a:p>
            <a:pPr eaLnBrk="1" hangingPunct="1"/>
            <a:r>
              <a:rPr lang="ru-RU"/>
              <a:t>   </a:t>
            </a:r>
          </a:p>
        </p:txBody>
      </p:sp>
      <p:sp>
        <p:nvSpPr>
          <p:cNvPr id="307202" name="Rectangle 3"/>
          <p:cNvSpPr>
            <a:spLocks noGrp="1"/>
          </p:cNvSpPr>
          <p:nvPr>
            <p:ph type="body" idx="4294967295"/>
          </p:nvPr>
        </p:nvSpPr>
        <p:spPr>
          <a:xfrm>
            <a:off x="0" y="568325"/>
            <a:ext cx="8947150" cy="4195763"/>
          </a:xfrm>
        </p:spPr>
        <p:txBody>
          <a:bodyPr/>
          <a:lstStyle/>
          <a:p>
            <a:pPr eaLnBrk="1" hangingPunct="1"/>
            <a:r>
              <a:rPr lang="ru-RU"/>
              <a:t> </a:t>
            </a:r>
          </a:p>
        </p:txBody>
      </p:sp>
      <p:graphicFrame>
        <p:nvGraphicFramePr>
          <p:cNvPr id="154663" name="Group 39"/>
          <p:cNvGraphicFramePr>
            <a:graphicFrameLocks noGrp="1"/>
          </p:cNvGraphicFramePr>
          <p:nvPr>
            <p:extLst>
              <p:ext uri="{D42A27DB-BD31-4B8C-83A1-F6EECF244321}">
                <p14:modId xmlns:p14="http://schemas.microsoft.com/office/powerpoint/2010/main" val="13403996"/>
              </p:ext>
            </p:extLst>
          </p:nvPr>
        </p:nvGraphicFramePr>
        <p:xfrm>
          <a:off x="609474" y="66738"/>
          <a:ext cx="11349277" cy="6712014"/>
        </p:xfrm>
        <a:graphic>
          <a:graphicData uri="http://schemas.openxmlformats.org/drawingml/2006/table">
            <a:tbl>
              <a:tblPr/>
              <a:tblGrid>
                <a:gridCol w="987286">
                  <a:extLst>
                    <a:ext uri="{9D8B030D-6E8A-4147-A177-3AD203B41FA5}">
                      <a16:colId xmlns="" xmlns:a16="http://schemas.microsoft.com/office/drawing/2014/main" val="20000"/>
                    </a:ext>
                  </a:extLst>
                </a:gridCol>
                <a:gridCol w="10361991">
                  <a:extLst>
                    <a:ext uri="{9D8B030D-6E8A-4147-A177-3AD203B41FA5}">
                      <a16:colId xmlns="" xmlns:a16="http://schemas.microsoft.com/office/drawing/2014/main" val="20001"/>
                    </a:ext>
                  </a:extLst>
                </a:gridCol>
              </a:tblGrid>
              <a:tr h="6712014">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2. 1,5 процента   в отношении земельных участков: - сельскохозяйственного назначения, не используемых по целевому назначению;- приобретенных (предоставленных) для дачного хозяйства (дачного строительства) коммерческими организациями;</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  – в отношении прочих земельных участков.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От уплаты налога освобождаются налогоплательщики, в отношении земельного участка, находящегося в собственности, постоянном(бессрочном) пользовании или пожизненным наследуемом владении, относящихся к одной из категорий: </a:t>
                      </a:r>
                    </a:p>
                    <a:p>
                      <a:pPr marL="0" marR="0" lvl="0" indent="0" algn="l" defTabSz="457200" rtl="0" eaLnBrk="1" fontAlgn="base" latinLnBrk="0" hangingPunct="1">
                        <a:lnSpc>
                          <a:spcPct val="100000"/>
                        </a:lnSpc>
                        <a:spcBef>
                          <a:spcPts val="1000"/>
                        </a:spcBef>
                        <a:spcAft>
                          <a:spcPct val="0"/>
                        </a:spcAft>
                        <a:buClr>
                          <a:srgbClr val="8AD0D6"/>
                        </a:buClr>
                        <a:buSzPct val="80000"/>
                        <a:buFontTx/>
                        <a:buNone/>
                        <a:tabLst/>
                        <a:defRPr/>
                      </a:pPr>
                      <a:r>
                        <a:rPr kumimoji="0" lang="ru-RU" sz="1800" b="0" i="1" u="none" strike="noStrike" cap="none" normalizeH="0" baseline="0" dirty="0">
                          <a:ln>
                            <a:noFill/>
                          </a:ln>
                          <a:solidFill>
                            <a:schemeClr val="tx1"/>
                          </a:solidFill>
                          <a:effectLst/>
                          <a:latin typeface="Times New Roman" pitchFamily="18" charset="0"/>
                        </a:rPr>
                        <a:t>   -Герои Советского Союза, героев Российской Федерации, полные кавалеры ордена Славы; </a:t>
                      </a:r>
                    </a:p>
                    <a:p>
                      <a:pPr marL="0" marR="0" lvl="0" indent="0" algn="l" defTabSz="457200" rtl="0" eaLnBrk="1" fontAlgn="base" latinLnBrk="0" hangingPunct="1">
                        <a:lnSpc>
                          <a:spcPct val="100000"/>
                        </a:lnSpc>
                        <a:spcBef>
                          <a:spcPts val="1000"/>
                        </a:spcBef>
                        <a:spcAft>
                          <a:spcPct val="0"/>
                        </a:spcAft>
                        <a:buClr>
                          <a:srgbClr val="8AD0D6"/>
                        </a:buClr>
                        <a:buSzPct val="80000"/>
                        <a:buFontTx/>
                        <a:buNone/>
                        <a:tabLst/>
                        <a:defRPr/>
                      </a:pPr>
                      <a:r>
                        <a:rPr kumimoji="0" lang="ru-RU" sz="1800" b="0" i="1" u="none" strike="noStrike" cap="none" normalizeH="0" baseline="0" dirty="0">
                          <a:ln>
                            <a:noFill/>
                          </a:ln>
                          <a:solidFill>
                            <a:schemeClr val="tx1"/>
                          </a:solidFill>
                          <a:effectLst/>
                          <a:latin typeface="Times New Roman" pitchFamily="18" charset="0"/>
                        </a:rPr>
                        <a:t>   -инвалиды I и II групп инвалидности;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   -ветераны и инвалиды Великой Отечественной войны, а так же ветераны и инвалидов боевых действий;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     -инвалиды с </a:t>
                      </a:r>
                      <a:r>
                        <a:rPr kumimoji="0" lang="ru-RU" sz="1800" b="0" i="1" u="none" strike="noStrike" cap="none" normalizeH="0" baseline="0" dirty="0" err="1">
                          <a:ln>
                            <a:noFill/>
                          </a:ln>
                          <a:solidFill>
                            <a:schemeClr val="tx1"/>
                          </a:solidFill>
                          <a:effectLst/>
                          <a:latin typeface="Times New Roman" pitchFamily="18" charset="0"/>
                        </a:rPr>
                        <a:t>детства;дети-инвалиды</a:t>
                      </a:r>
                      <a:r>
                        <a:rPr kumimoji="0" lang="ru-RU" sz="1800" b="0" i="1" u="none" strike="noStrike" cap="none" normalizeH="0" baseline="0" dirty="0">
                          <a:ln>
                            <a:noFill/>
                          </a:ln>
                          <a:solidFill>
                            <a:schemeClr val="tx1"/>
                          </a:solidFill>
                          <a:effectLst/>
                          <a:latin typeface="Times New Roman" pitchFamily="18" charset="0"/>
                        </a:rPr>
                        <a:t>;</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 -  физические лица, имеющие право на получении социальной поддержки в соответствии с Законом РФ «О социальной защите граждан, подвергшихся воздействию радиации вследствие катастрофы на Чернобыльской АЭС» (в редакции Закона РФ от 18 июня 1992 года № 3061-1), в соответствии с ФЗ от 26 ноября 1998 года №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kumimoji="0" lang="ru-RU" sz="1800" b="0" i="1" u="none" strike="noStrike" cap="none" normalizeH="0" baseline="0" dirty="0" err="1">
                          <a:ln>
                            <a:noFill/>
                          </a:ln>
                          <a:solidFill>
                            <a:schemeClr val="tx1"/>
                          </a:solidFill>
                          <a:effectLst/>
                          <a:latin typeface="Times New Roman" pitchFamily="18" charset="0"/>
                        </a:rPr>
                        <a:t>Теча</a:t>
                      </a:r>
                      <a:r>
                        <a:rPr kumimoji="0" lang="ru-RU" sz="1800" b="0" i="1" u="none" strike="noStrike" cap="none" normalizeH="0" baseline="0" dirty="0">
                          <a:ln>
                            <a:noFill/>
                          </a:ln>
                          <a:solidFill>
                            <a:schemeClr val="tx1"/>
                          </a:solidFill>
                          <a:effectLst/>
                          <a:latin typeface="Times New Roman" pitchFamily="18" charset="0"/>
                        </a:rPr>
                        <a:t>" и в соответствии с ФЗ от 10 января 2002 года № 2-ФЗ "О социальных гарантиях гражданам, подвергшимся радиационному воздействию вследствие ядерных испытаний на Семипалатинском полигоне";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09249" name="Rectangle 2"/>
          <p:cNvSpPr>
            <a:spLocks noGrp="1"/>
          </p:cNvSpPr>
          <p:nvPr>
            <p:ph type="title"/>
          </p:nvPr>
        </p:nvSpPr>
        <p:spPr/>
        <p:txBody>
          <a:bodyPr/>
          <a:lstStyle/>
          <a:p>
            <a:pPr eaLnBrk="1" hangingPunct="1"/>
            <a:r>
              <a:rPr lang="ru-RU"/>
              <a:t> </a:t>
            </a:r>
          </a:p>
        </p:txBody>
      </p:sp>
      <p:sp>
        <p:nvSpPr>
          <p:cNvPr id="309250" name="Rectangle 3"/>
          <p:cNvSpPr>
            <a:spLocks noGrp="1"/>
          </p:cNvSpPr>
          <p:nvPr>
            <p:ph type="body" idx="4294967295"/>
          </p:nvPr>
        </p:nvSpPr>
        <p:spPr>
          <a:xfrm>
            <a:off x="0" y="2052638"/>
            <a:ext cx="8947150" cy="4195762"/>
          </a:xfrm>
        </p:spPr>
        <p:txBody>
          <a:bodyPr/>
          <a:lstStyle/>
          <a:p>
            <a:pPr eaLnBrk="1" hangingPunct="1"/>
            <a:r>
              <a:rPr lang="ru-RU"/>
              <a:t>  </a:t>
            </a:r>
          </a:p>
        </p:txBody>
      </p:sp>
      <p:graphicFrame>
        <p:nvGraphicFramePr>
          <p:cNvPr id="180243" name="Group 19"/>
          <p:cNvGraphicFramePr>
            <a:graphicFrameLocks noGrp="1"/>
          </p:cNvGraphicFramePr>
          <p:nvPr>
            <p:extLst>
              <p:ext uri="{D42A27DB-BD31-4B8C-83A1-F6EECF244321}">
                <p14:modId xmlns:p14="http://schemas.microsoft.com/office/powerpoint/2010/main" val="2855809913"/>
              </p:ext>
            </p:extLst>
          </p:nvPr>
        </p:nvGraphicFramePr>
        <p:xfrm>
          <a:off x="316992" y="115824"/>
          <a:ext cx="11728704" cy="6614160"/>
        </p:xfrm>
        <a:graphic>
          <a:graphicData uri="http://schemas.openxmlformats.org/drawingml/2006/table">
            <a:tbl>
              <a:tblPr/>
              <a:tblGrid>
                <a:gridCol w="856726">
                  <a:extLst>
                    <a:ext uri="{9D8B030D-6E8A-4147-A177-3AD203B41FA5}">
                      <a16:colId xmlns="" xmlns:a16="http://schemas.microsoft.com/office/drawing/2014/main" val="20000"/>
                    </a:ext>
                  </a:extLst>
                </a:gridCol>
                <a:gridCol w="10871978">
                  <a:extLst>
                    <a:ext uri="{9D8B030D-6E8A-4147-A177-3AD203B41FA5}">
                      <a16:colId xmlns="" xmlns:a16="http://schemas.microsoft.com/office/drawing/2014/main" val="20001"/>
                    </a:ext>
                  </a:extLst>
                </a:gridCol>
              </a:tblGrid>
              <a:tr h="6565392">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endParaRPr kumimoji="0" lang="ru-RU" sz="1800" b="0" i="0" u="none" strike="noStrike" cap="none" normalizeH="0" baseline="0" dirty="0">
                        <a:ln>
                          <a:noFill/>
                        </a:ln>
                        <a:solidFill>
                          <a:schemeClr val="tx1"/>
                        </a:solidFill>
                        <a:effectLst/>
                        <a:latin typeface="Century Gothic"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Century Gothic" pitchFamily="34" charset="0"/>
                        </a:rPr>
                        <a:t> </a:t>
                      </a:r>
                      <a:r>
                        <a:rPr kumimoji="0" lang="ru-RU" sz="1800" b="0" i="1" u="none" strike="noStrike" cap="none" normalizeH="0" baseline="0" dirty="0">
                          <a:ln>
                            <a:noFill/>
                          </a:ln>
                          <a:solidFill>
                            <a:schemeClr val="tx1"/>
                          </a:solidFill>
                          <a:effectLst/>
                          <a:latin typeface="Times New Roman" pitchFamily="18" charset="0"/>
                        </a:rPr>
                        <a:t> - 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  - физические лица, получившие или перенесшие лучевую болезнь или ставшие инвалидами в результате испытаний, учений и их работ, связанных с любыми видами ядерных установок, включая ядерное оружие и космическую технику.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2.Льготы в виде уменьшения исчисленной суммы земельного налога на 50 процентов в отношении одного земельного участка на территории городского округа Серебряные Пруды по выбору налогоплательщика, предназначенного для ИЖС, личного подсобного и дачного хозяйства (строительства), садоводства и огородничества следующим категориям налогоплательщиков, имеющим  в собственности, постоянном (бессрочном) пользовании или пожизненном наследуемом владении земельные участки.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2.1. Малоимущим семьям и малоимущим одиноко проживающим гражданам, среднедушевой доход которых ниже величины прожиточного минимума, установленной в Московской области на душу населения.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2.2. Семьям, имеющих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2.3. Пенсионерам, доход которых ниже двукратной величины  прожиточного минимума, установленной  в Московской области для пенсионеров.</a:t>
                      </a:r>
                    </a:p>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itchFamily="18" charset="2"/>
                        <a:buNone/>
                        <a:tabLst/>
                      </a:pPr>
                      <a:r>
                        <a:rPr kumimoji="0" lang="ru-RU" sz="1800" b="0" i="1" u="none" strike="noStrike" cap="none" normalizeH="0" baseline="0" dirty="0">
                          <a:ln>
                            <a:noFill/>
                          </a:ln>
                          <a:solidFill>
                            <a:schemeClr val="tx1"/>
                          </a:solidFill>
                          <a:effectLst/>
                          <a:latin typeface="Times New Roman" pitchFamily="18" charset="0"/>
                        </a:rPr>
                        <a:t>Налоговая льгота для категорий налогоплательщиков  п.3.2. (</a:t>
                      </a:r>
                      <a:r>
                        <a:rPr kumimoji="0" lang="ru-RU" sz="1800" b="0" i="1" u="none" strike="noStrike" cap="none" normalizeH="0" baseline="0" dirty="0" err="1">
                          <a:ln>
                            <a:noFill/>
                          </a:ln>
                          <a:solidFill>
                            <a:schemeClr val="tx1"/>
                          </a:solidFill>
                          <a:effectLst/>
                          <a:latin typeface="Times New Roman" pitchFamily="18" charset="0"/>
                        </a:rPr>
                        <a:t>п.п</a:t>
                      </a:r>
                      <a:r>
                        <a:rPr kumimoji="0" lang="ru-RU" sz="1800" b="0" i="1" u="none" strike="noStrike" cap="none" normalizeH="0" baseline="0" dirty="0">
                          <a:ln>
                            <a:noFill/>
                          </a:ln>
                          <a:solidFill>
                            <a:schemeClr val="tx1"/>
                          </a:solidFill>
                          <a:effectLst/>
                          <a:latin typeface="Times New Roman" pitchFamily="18" charset="0"/>
                        </a:rPr>
                        <a:t> 3.2.1. и п.п.3.2.2.) предоставляется одному из  членов семьи  по одному земельному участку.  Для случаев, когда налогоплательщик относится к  нескольким категориям, предусмотренным п. 3.2. настоящего решения,  льготу предоставлять по одному из оснований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12321" name="Rectangle 2"/>
          <p:cNvSpPr>
            <a:spLocks noGrp="1"/>
          </p:cNvSpPr>
          <p:nvPr>
            <p:ph type="title"/>
          </p:nvPr>
        </p:nvSpPr>
        <p:spPr/>
        <p:txBody>
          <a:bodyPr/>
          <a:lstStyle/>
          <a:p>
            <a:r>
              <a:rPr lang="ru-RU"/>
              <a:t> </a:t>
            </a:r>
          </a:p>
        </p:txBody>
      </p:sp>
      <p:sp>
        <p:nvSpPr>
          <p:cNvPr id="312322" name="Rectangle 3"/>
          <p:cNvSpPr>
            <a:spLocks noGrp="1"/>
          </p:cNvSpPr>
          <p:nvPr>
            <p:ph idx="1"/>
          </p:nvPr>
        </p:nvSpPr>
        <p:spPr>
          <a:xfrm>
            <a:off x="592853" y="70338"/>
            <a:ext cx="10562827" cy="5798756"/>
          </a:xfrm>
        </p:spPr>
        <p:txBody>
          <a:bodyPr>
            <a:normAutofit/>
          </a:bodyPr>
          <a:lstStyle/>
          <a:p>
            <a:pPr algn="ctr">
              <a:buFont typeface="Wingdings 3" pitchFamily="18" charset="2"/>
              <a:buNone/>
            </a:pPr>
            <a:r>
              <a:rPr lang="ru-RU" sz="2400" b="1" i="1" dirty="0">
                <a:latin typeface="Times New Roman" pitchFamily="18" charset="0"/>
              </a:rPr>
              <a:t>Расходы бюджета городского</a:t>
            </a:r>
          </a:p>
          <a:p>
            <a:pPr algn="ctr">
              <a:buFont typeface="Wingdings 3" pitchFamily="18" charset="2"/>
              <a:buNone/>
            </a:pPr>
            <a:r>
              <a:rPr lang="ru-RU" sz="2400" b="1" i="1" dirty="0">
                <a:latin typeface="Times New Roman" pitchFamily="18" charset="0"/>
              </a:rPr>
              <a:t> округа Серебряные Пруды</a:t>
            </a:r>
          </a:p>
        </p:txBody>
      </p:sp>
      <p:sp>
        <p:nvSpPr>
          <p:cNvPr id="4" name="Прямоугольник 3"/>
          <p:cNvSpPr/>
          <p:nvPr/>
        </p:nvSpPr>
        <p:spPr>
          <a:xfrm>
            <a:off x="377952" y="1036320"/>
            <a:ext cx="11521440" cy="1036320"/>
          </a:xfrm>
          <a:prstGeom prst="rect">
            <a:avLst/>
          </a:prstGeom>
        </p:spPr>
        <p:txBody>
          <a:bodyPr wrap="square">
            <a:spAutoFit/>
          </a:bodyPr>
          <a:lstStyle/>
          <a:p>
            <a:r>
              <a:rPr lang="ru-RU" sz="2000" i="1" dirty="0">
                <a:latin typeface="Times New Roman" panose="02020603050405020304" pitchFamily="18" charset="0"/>
                <a:cs typeface="Times New Roman" panose="02020603050405020304" pitchFamily="18" charset="0"/>
              </a:rPr>
              <a:t>Бюджет городского округа на 2021 год и  плановый период 2022 и 2023 годов сформирован</a:t>
            </a:r>
          </a:p>
          <a:p>
            <a:r>
              <a:rPr lang="ru-RU" sz="2000" i="1" dirty="0">
                <a:latin typeface="Times New Roman" panose="02020603050405020304" pitchFamily="18" charset="0"/>
                <a:cs typeface="Times New Roman" panose="02020603050405020304" pitchFamily="18" charset="0"/>
              </a:rPr>
              <a:t> в рамках 18 муниципальных программ, удельный вес которых  в общем объеме  расходов  </a:t>
            </a:r>
          </a:p>
          <a:p>
            <a:r>
              <a:rPr lang="ru-RU" sz="2000" i="1" dirty="0">
                <a:latin typeface="Times New Roman" panose="02020603050405020304" pitchFamily="18" charset="0"/>
                <a:cs typeface="Times New Roman" panose="02020603050405020304" pitchFamily="18" charset="0"/>
              </a:rPr>
              <a:t>составляет более 99 процентов</a:t>
            </a:r>
          </a:p>
        </p:txBody>
      </p:sp>
      <p:pic>
        <p:nvPicPr>
          <p:cNvPr id="6" name="Рисунок 5"/>
          <p:cNvPicPr>
            <a:picLocks noChangeAspect="1"/>
          </p:cNvPicPr>
          <p:nvPr/>
        </p:nvPicPr>
        <p:blipFill>
          <a:blip r:embed="rId2"/>
          <a:stretch>
            <a:fillRect/>
          </a:stretch>
        </p:blipFill>
        <p:spPr>
          <a:xfrm>
            <a:off x="2892425" y="2072640"/>
            <a:ext cx="6267609" cy="417840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8917" name="Заголовок 1"/>
          <p:cNvSpPr>
            <a:spLocks noGrp="1"/>
          </p:cNvSpPr>
          <p:nvPr>
            <p:ph type="title"/>
          </p:nvPr>
        </p:nvSpPr>
        <p:spPr>
          <a:xfrm>
            <a:off x="1504356" y="90435"/>
            <a:ext cx="9404350" cy="1400175"/>
          </a:xfrm>
        </p:spPr>
        <p:txBody>
          <a:bodyPr/>
          <a:lstStyle/>
          <a:p>
            <a:pPr algn="ctr" eaLnBrk="1" hangingPunct="1"/>
            <a:r>
              <a:rPr lang="ru-RU" sz="2400" b="1" i="1" dirty="0">
                <a:solidFill>
                  <a:schemeClr val="tx1"/>
                </a:solidFill>
                <a:latin typeface="Times New Roman" pitchFamily="18" charset="0"/>
              </a:rPr>
              <a:t>Расходы бюджета городского округа  на  2021 год</a:t>
            </a:r>
            <a:r>
              <a:rPr lang="ru-RU" sz="2400" b="1" i="1" dirty="0">
                <a:solidFill>
                  <a:schemeClr val="tx1"/>
                </a:solidFill>
              </a:rPr>
              <a:t> </a:t>
            </a:r>
            <a:r>
              <a:rPr lang="ru-RU" sz="2800" b="1" i="1" dirty="0">
                <a:solidFill>
                  <a:schemeClr val="tx1"/>
                </a:solidFill>
              </a:rPr>
              <a:t>, </a:t>
            </a:r>
            <a:r>
              <a:rPr lang="ru-RU" sz="1800" b="1" i="1" dirty="0" err="1">
                <a:solidFill>
                  <a:schemeClr val="tx1"/>
                </a:solidFill>
                <a:latin typeface="Times New Roman" panose="02020603050405020304" pitchFamily="18" charset="0"/>
                <a:cs typeface="Times New Roman" panose="02020603050405020304" pitchFamily="18" charset="0"/>
              </a:rPr>
              <a:t>тыс.руб</a:t>
            </a:r>
            <a:r>
              <a:rPr lang="ru-RU" sz="1800" b="1" i="1" dirty="0">
                <a:solidFill>
                  <a:schemeClr val="tx1"/>
                </a:solidFill>
                <a:latin typeface="Times New Roman" panose="02020603050405020304" pitchFamily="18" charset="0"/>
                <a:cs typeface="Times New Roman" panose="02020603050405020304" pitchFamily="18" charset="0"/>
              </a:rPr>
              <a:t>.</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500769144"/>
              </p:ext>
            </p:extLst>
          </p:nvPr>
        </p:nvGraphicFramePr>
        <p:xfrm>
          <a:off x="231648" y="292608"/>
          <a:ext cx="11960352" cy="65653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936" y="0"/>
            <a:ext cx="8262066" cy="1930400"/>
          </a:xfrm>
        </p:spPr>
        <p:txBody>
          <a:bodyPr/>
          <a:lstStyle/>
          <a:p>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6728277"/>
              </p:ext>
            </p:extLst>
          </p:nvPr>
        </p:nvGraphicFramePr>
        <p:xfrm>
          <a:off x="231648" y="219455"/>
          <a:ext cx="11753088" cy="5238244"/>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gridCol w="9619488">
                  <a:extLst>
                    <a:ext uri="{9D8B030D-6E8A-4147-A177-3AD203B41FA5}">
                      <a16:colId xmlns="" xmlns:a16="http://schemas.microsoft.com/office/drawing/2014/main" val="20001"/>
                    </a:ext>
                  </a:extLst>
                </a:gridCol>
              </a:tblGrid>
              <a:tr h="627630">
                <a:tc gridSpan="2">
                  <a:txBody>
                    <a:bodyPr/>
                    <a:lstStyle/>
                    <a:p>
                      <a:pPr algn="ctr"/>
                      <a:r>
                        <a:rPr lang="ru-RU" sz="2000" i="1" dirty="0">
                          <a:solidFill>
                            <a:schemeClr val="tx1"/>
                          </a:solidFill>
                          <a:latin typeface="Times New Roman" panose="02020603050405020304" pitchFamily="18" charset="0"/>
                          <a:cs typeface="Times New Roman" panose="02020603050405020304" pitchFamily="18" charset="0"/>
                        </a:rPr>
                        <a:t>Основные понятия</a:t>
                      </a:r>
                    </a:p>
                  </a:txBody>
                  <a:tcPr/>
                </a:tc>
                <a:tc hMerge="1">
                  <a:txBody>
                    <a:bodyPr/>
                    <a:lstStyle/>
                    <a:p>
                      <a:endParaRPr lang="ru-RU" dirty="0"/>
                    </a:p>
                  </a:txBody>
                  <a:tcPr/>
                </a:tc>
                <a:extLst>
                  <a:ext uri="{0D108BD9-81ED-4DB2-BD59-A6C34878D82A}">
                    <a16:rowId xmlns="" xmlns:a16="http://schemas.microsoft.com/office/drawing/2014/main" val="10000"/>
                  </a:ext>
                </a:extLst>
              </a:tr>
              <a:tr h="999151">
                <a:tc>
                  <a:txBody>
                    <a:bodyPr/>
                    <a:lstStyle/>
                    <a:p>
                      <a:r>
                        <a:rPr lang="ru-RU" sz="2000" b="1" i="1" dirty="0">
                          <a:latin typeface="Times New Roman" panose="02020603050405020304" pitchFamily="18" charset="0"/>
                          <a:cs typeface="Times New Roman" panose="02020603050405020304" pitchFamily="18" charset="0"/>
                        </a:rPr>
                        <a:t> Доходы бюджета </a:t>
                      </a:r>
                    </a:p>
                  </a:txBody>
                  <a:tcPr/>
                </a:tc>
                <a:tc>
                  <a:txBody>
                    <a:bodyPr/>
                    <a:lstStyle/>
                    <a:p>
                      <a:r>
                        <a:rPr lang="ru-RU" sz="2000" i="1" dirty="0">
                          <a:latin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 </a:t>
                      </a:r>
                    </a:p>
                  </a:txBody>
                  <a:tcPr/>
                </a:tc>
                <a:extLst>
                  <a:ext uri="{0D108BD9-81ED-4DB2-BD59-A6C34878D82A}">
                    <a16:rowId xmlns="" xmlns:a16="http://schemas.microsoft.com/office/drawing/2014/main" val="10001"/>
                  </a:ext>
                </a:extLst>
              </a:tr>
              <a:tr h="999151">
                <a:tc>
                  <a:txBody>
                    <a:bodyPr/>
                    <a:lstStyle/>
                    <a:p>
                      <a:r>
                        <a:rPr lang="ru-RU" sz="2000" b="1" i="1" dirty="0">
                          <a:latin typeface="Times New Roman" panose="02020603050405020304" pitchFamily="18" charset="0"/>
                          <a:cs typeface="Times New Roman" panose="02020603050405020304" pitchFamily="18" charset="0"/>
                        </a:rPr>
                        <a:t> Расходы бюджета </a:t>
                      </a:r>
                    </a:p>
                  </a:txBody>
                  <a:tcPr/>
                </a:tc>
                <a:tc>
                  <a:txBody>
                    <a:bodyPr/>
                    <a:lstStyle/>
                    <a:p>
                      <a:r>
                        <a:rPr lang="ru-RU" sz="2000" i="1" dirty="0">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источниками финансирования дефицита бюджета</a:t>
                      </a:r>
                    </a:p>
                  </a:txBody>
                  <a:tcPr/>
                </a:tc>
                <a:extLst>
                  <a:ext uri="{0D108BD9-81ED-4DB2-BD59-A6C34878D82A}">
                    <a16:rowId xmlns="" xmlns:a16="http://schemas.microsoft.com/office/drawing/2014/main" val="10002"/>
                  </a:ext>
                </a:extLst>
              </a:tr>
              <a:tr h="999151">
                <a:tc>
                  <a:txBody>
                    <a:bodyPr/>
                    <a:lstStyle/>
                    <a:p>
                      <a:r>
                        <a:rPr lang="ru-RU" sz="2000" b="1" i="1" dirty="0">
                          <a:latin typeface="Times New Roman" panose="02020603050405020304" pitchFamily="18" charset="0"/>
                          <a:cs typeface="Times New Roman" panose="02020603050405020304" pitchFamily="18" charset="0"/>
                        </a:rPr>
                        <a:t> Межбюджетные трансферты </a:t>
                      </a:r>
                    </a:p>
                  </a:txBody>
                  <a:tcPr/>
                </a:tc>
                <a:tc>
                  <a:txBody>
                    <a:bodyPr/>
                    <a:lstStyle/>
                    <a:p>
                      <a:pPr marL="285750" indent="-285750">
                        <a:buFontTx/>
                        <a:buChar char="-"/>
                      </a:pPr>
                      <a:r>
                        <a:rPr lang="ru-RU" sz="2000" i="1" dirty="0">
                          <a:latin typeface="Times New Roman" panose="02020603050405020304" pitchFamily="18" charset="0"/>
                          <a:cs typeface="Times New Roman" panose="02020603050405020304"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 </a:t>
                      </a:r>
                    </a:p>
                    <a:p>
                      <a:pPr marL="0" indent="0">
                        <a:buFontTx/>
                        <a:buNone/>
                      </a:pPr>
                      <a:endParaRPr lang="ru-RU" sz="2000" b="0" i="1" dirty="0">
                        <a:latin typeface="Times New Roman" panose="02020603050405020304" pitchFamily="18" charset="0"/>
                        <a:cs typeface="Times New Roman" panose="02020603050405020304" pitchFamily="18" charset="0"/>
                      </a:endParaRPr>
                    </a:p>
                    <a:p>
                      <a:pPr marL="0" indent="0">
                        <a:buFontTx/>
                        <a:buNone/>
                      </a:pPr>
                      <a:endParaRPr lang="ru-RU" sz="2000" b="1" i="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1288294">
                <a:tc>
                  <a:txBody>
                    <a:bodyPr/>
                    <a:lstStyle/>
                    <a:p>
                      <a:r>
                        <a:rPr lang="ru-RU" sz="2000" b="1" i="1" dirty="0">
                          <a:latin typeface="Times New Roman" panose="02020603050405020304" pitchFamily="18" charset="0"/>
                          <a:cs typeface="Times New Roman" panose="02020603050405020304" pitchFamily="18" charset="0"/>
                        </a:rPr>
                        <a:t> Иные межбюджетные трансферты </a:t>
                      </a:r>
                    </a:p>
                  </a:txBody>
                  <a:tcPr/>
                </a:tc>
                <a:tc>
                  <a:txBody>
                    <a:bodyPr/>
                    <a:lstStyle/>
                    <a:p>
                      <a:r>
                        <a:rPr lang="ru-RU" sz="2000" i="1" dirty="0">
                          <a:latin typeface="Times New Roman" panose="02020603050405020304" pitchFamily="18" charset="0"/>
                          <a:cs typeface="Times New Roman" panose="02020603050405020304" pitchFamily="18" charset="0"/>
                        </a:rPr>
                        <a:t> это целевые трансферты направление использования которых не ограничено, но получение которых может быть связано с выполнением определенных условий</a:t>
                      </a:r>
                    </a:p>
                    <a:p>
                      <a:r>
                        <a:rPr lang="ru-RU" sz="2000" i="1" dirty="0">
                          <a:latin typeface="Times New Roman" panose="02020603050405020304" pitchFamily="18" charset="0"/>
                          <a:cs typeface="Times New Roman" panose="02020603050405020304" pitchFamily="18" charset="0"/>
                        </a:rPr>
                        <a:t> (требований)</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4056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6769" y="-80386"/>
            <a:ext cx="9506664" cy="834012"/>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Расходы бюджета городского округа Серебряные Пруды на  плановый период, тыс. рублей</a:t>
            </a:r>
          </a:p>
        </p:txBody>
      </p:sp>
      <p:graphicFrame>
        <p:nvGraphicFramePr>
          <p:cNvPr id="14" name="Объект 13"/>
          <p:cNvGraphicFramePr>
            <a:graphicFrameLocks noGrp="1"/>
          </p:cNvGraphicFramePr>
          <p:nvPr>
            <p:ph sz="half" idx="1"/>
            <p:extLst>
              <p:ext uri="{D42A27DB-BD31-4B8C-83A1-F6EECF244321}">
                <p14:modId xmlns:p14="http://schemas.microsoft.com/office/powerpoint/2010/main" val="2899346686"/>
              </p:ext>
            </p:extLst>
          </p:nvPr>
        </p:nvGraphicFramePr>
        <p:xfrm>
          <a:off x="371789" y="828989"/>
          <a:ext cx="6250075" cy="6029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Объект 18"/>
          <p:cNvGraphicFramePr>
            <a:graphicFrameLocks noGrp="1"/>
          </p:cNvGraphicFramePr>
          <p:nvPr>
            <p:ph sz="half" idx="2"/>
            <p:extLst>
              <p:ext uri="{D42A27DB-BD31-4B8C-83A1-F6EECF244321}">
                <p14:modId xmlns:p14="http://schemas.microsoft.com/office/powerpoint/2010/main" val="3013189007"/>
              </p:ext>
            </p:extLst>
          </p:nvPr>
        </p:nvGraphicFramePr>
        <p:xfrm>
          <a:off x="6621864" y="602902"/>
          <a:ext cx="5496448" cy="6099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1194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184539" name="Group 219"/>
          <p:cNvGraphicFramePr>
            <a:graphicFrameLocks noGrp="1"/>
          </p:cNvGraphicFramePr>
          <p:nvPr>
            <p:extLst>
              <p:ext uri="{D42A27DB-BD31-4B8C-83A1-F6EECF244321}">
                <p14:modId xmlns:p14="http://schemas.microsoft.com/office/powerpoint/2010/main" val="3396275010"/>
              </p:ext>
            </p:extLst>
          </p:nvPr>
        </p:nvGraphicFramePr>
        <p:xfrm>
          <a:off x="341645" y="904355"/>
          <a:ext cx="11704051" cy="5542055"/>
        </p:xfrm>
        <a:graphic>
          <a:graphicData uri="http://schemas.openxmlformats.org/drawingml/2006/table">
            <a:tbl>
              <a:tblPr/>
              <a:tblGrid>
                <a:gridCol w="5044541">
                  <a:extLst>
                    <a:ext uri="{9D8B030D-6E8A-4147-A177-3AD203B41FA5}">
                      <a16:colId xmlns="" xmlns:a16="http://schemas.microsoft.com/office/drawing/2014/main" val="20000"/>
                    </a:ext>
                  </a:extLst>
                </a:gridCol>
                <a:gridCol w="1387608">
                  <a:extLst>
                    <a:ext uri="{9D8B030D-6E8A-4147-A177-3AD203B41FA5}">
                      <a16:colId xmlns="" xmlns:a16="http://schemas.microsoft.com/office/drawing/2014/main" val="20001"/>
                    </a:ext>
                  </a:extLst>
                </a:gridCol>
                <a:gridCol w="846206">
                  <a:extLst>
                    <a:ext uri="{9D8B030D-6E8A-4147-A177-3AD203B41FA5}">
                      <a16:colId xmlns="" xmlns:a16="http://schemas.microsoft.com/office/drawing/2014/main" val="20002"/>
                    </a:ext>
                  </a:extLst>
                </a:gridCol>
                <a:gridCol w="1499616">
                  <a:extLst>
                    <a:ext uri="{9D8B030D-6E8A-4147-A177-3AD203B41FA5}">
                      <a16:colId xmlns="" xmlns:a16="http://schemas.microsoft.com/office/drawing/2014/main" val="20003"/>
                    </a:ext>
                  </a:extLst>
                </a:gridCol>
                <a:gridCol w="1475232">
                  <a:extLst>
                    <a:ext uri="{9D8B030D-6E8A-4147-A177-3AD203B41FA5}">
                      <a16:colId xmlns="" xmlns:a16="http://schemas.microsoft.com/office/drawing/2014/main" val="20004"/>
                    </a:ext>
                  </a:extLst>
                </a:gridCol>
                <a:gridCol w="1450848">
                  <a:extLst>
                    <a:ext uri="{9D8B030D-6E8A-4147-A177-3AD203B41FA5}">
                      <a16:colId xmlns="" xmlns:a16="http://schemas.microsoft.com/office/drawing/2014/main" val="20005"/>
                    </a:ext>
                  </a:extLst>
                </a:gridCol>
              </a:tblGrid>
              <a:tr h="613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Расходы по разделам и подразделам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2019 отчет</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2020 ожидаемое</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2021</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2022</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2023</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15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01. Общегосударственные вопросы</a:t>
                      </a:r>
                      <a:endParaRPr kumimoji="0" lang="ru-RU" sz="1400" b="0" i="1" u="none" strike="noStrike" cap="none" normalizeH="0" baseline="0" dirty="0">
                        <a:ln>
                          <a:noFill/>
                        </a:ln>
                        <a:solidFill>
                          <a:schemeClr val="tx1"/>
                        </a:solidFill>
                        <a:effectLst/>
                        <a:latin typeface="Times New Roman" pitchFamily="18" charset="0"/>
                        <a:cs typeface="Times New Roman" pitchFamily="18" charset="0"/>
                      </a:endParaRP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252 223,47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266 736,16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252 018,64</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250 341,44</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250971,26</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28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0102  Функционирование высшего должностного лица субъекта Российской Федерации и муниципального образования</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1 923,54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2 001,70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2 022,00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2 022,00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2 022,00</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015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0104 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95 957,62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112 765,20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93 694,00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93 716,80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94 584,62</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119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0106 Обеспечение деятельности финансовых, налоговых и таможенных органов и органов финансового (финансово-бюджетного) надзора</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19 488,87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19 563,70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18 049,70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18 049,70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18 049,70</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136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0111 Резервные фонды</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i="1" dirty="0"/>
                        <a:t>0</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486,00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486,00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486,00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176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0113 Другие общегосударственные вопросы</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134 853,44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i="1" dirty="0">
                          <a:latin typeface="Times New Roman" panose="02020603050405020304" pitchFamily="18" charset="0"/>
                          <a:cs typeface="Times New Roman" panose="02020603050405020304" pitchFamily="18" charset="0"/>
                        </a:rPr>
                        <a:t>1400,00</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137 766,94</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136 066,94</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135 828,9</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736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 02.Национальная оборона</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1 580,00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1 400,00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1 765,00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1 765,00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1 765,00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176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0203 Мобилизационная и вневойсковая подготовка</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1 580,00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1 715,00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1 715,00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1 715,00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389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0204 Мобилизационная подготовка экономики</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ru-RU" sz="1400" b="0" i="1" dirty="0"/>
                        <a:t>0</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sz="1400" b="0" i="1" dirty="0">
                        <a:latin typeface="Times New Roman" panose="02020603050405020304" pitchFamily="18" charset="0"/>
                        <a:cs typeface="Times New Roman" panose="02020603050405020304" pitchFamily="18" charset="0"/>
                      </a:endParaRP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50,00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50,00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50,00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31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 03. Национальная безопасность и правоохранительная деятельность</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17 986,75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11 521,40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18 455,34</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13 614,34</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13 630,34</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528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0309 Защита населения и территории от чрезвычайных ситуаций природного и техногенного характера, гражданская оборона </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6 726,41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6 234,50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965,00</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1 052,00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1 066,00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520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0314 Другие вопросы в области национальной безопасности и правоохранительной деятельности</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rPr>
                        <a:t>11 260,34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panose="02020603050405020304" pitchFamily="18" charset="0"/>
                          <a:cs typeface="Times New Roman" panose="02020603050405020304" pitchFamily="18" charset="0"/>
                        </a:rPr>
                        <a:t>5 286,90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10 699,90</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5 693,90</a:t>
                      </a:r>
                      <a:endParaRPr lang="ru-RU" sz="1400" b="0" i="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5 693,90</a:t>
                      </a:r>
                      <a:endParaRPr lang="ru-RU" sz="14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
        <p:nvSpPr>
          <p:cNvPr id="315607" name="TextBox 4"/>
          <p:cNvSpPr txBox="1">
            <a:spLocks noChangeArrowheads="1"/>
          </p:cNvSpPr>
          <p:nvPr/>
        </p:nvSpPr>
        <p:spPr bwMode="auto">
          <a:xfrm>
            <a:off x="1984009" y="-54680"/>
            <a:ext cx="9185275" cy="830997"/>
          </a:xfrm>
          <a:prstGeom prst="rect">
            <a:avLst/>
          </a:prstGeom>
          <a:noFill/>
          <a:ln w="9525">
            <a:noFill/>
            <a:miter lim="800000"/>
            <a:headEnd/>
            <a:tailEnd/>
          </a:ln>
        </p:spPr>
        <p:txBody>
          <a:bodyPr>
            <a:spAutoFit/>
          </a:bodyPr>
          <a:lstStyle/>
          <a:p>
            <a:pPr algn="l"/>
            <a:r>
              <a:rPr lang="ru-RU" sz="2400" b="1" i="1" dirty="0">
                <a:latin typeface="Times New Roman" pitchFamily="18" charset="0"/>
              </a:rPr>
              <a:t>Расходы бюджета городского округа Серебряные Пруды по разделам и подразделам бюджетной классификации, тыс. рублей</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72012036"/>
              </p:ext>
            </p:extLst>
          </p:nvPr>
        </p:nvGraphicFramePr>
        <p:xfrm>
          <a:off x="377951" y="390140"/>
          <a:ext cx="11667745" cy="6303267"/>
        </p:xfrm>
        <a:graphic>
          <a:graphicData uri="http://schemas.openxmlformats.org/drawingml/2006/table">
            <a:tbl>
              <a:tblPr/>
              <a:tblGrid>
                <a:gridCol w="4208487">
                  <a:extLst>
                    <a:ext uri="{9D8B030D-6E8A-4147-A177-3AD203B41FA5}">
                      <a16:colId xmlns="" xmlns:a16="http://schemas.microsoft.com/office/drawing/2014/main" val="20000"/>
                    </a:ext>
                  </a:extLst>
                </a:gridCol>
                <a:gridCol w="1487068">
                  <a:extLst>
                    <a:ext uri="{9D8B030D-6E8A-4147-A177-3AD203B41FA5}">
                      <a16:colId xmlns="" xmlns:a16="http://schemas.microsoft.com/office/drawing/2014/main" val="20001"/>
                    </a:ext>
                  </a:extLst>
                </a:gridCol>
                <a:gridCol w="1402092">
                  <a:extLst>
                    <a:ext uri="{9D8B030D-6E8A-4147-A177-3AD203B41FA5}">
                      <a16:colId xmlns="" xmlns:a16="http://schemas.microsoft.com/office/drawing/2014/main" val="20002"/>
                    </a:ext>
                  </a:extLst>
                </a:gridCol>
                <a:gridCol w="1473330">
                  <a:extLst>
                    <a:ext uri="{9D8B030D-6E8A-4147-A177-3AD203B41FA5}">
                      <a16:colId xmlns="" xmlns:a16="http://schemas.microsoft.com/office/drawing/2014/main" val="20003"/>
                    </a:ext>
                  </a:extLst>
                </a:gridCol>
                <a:gridCol w="1543293">
                  <a:extLst>
                    <a:ext uri="{9D8B030D-6E8A-4147-A177-3AD203B41FA5}">
                      <a16:colId xmlns="" xmlns:a16="http://schemas.microsoft.com/office/drawing/2014/main" val="20004"/>
                    </a:ext>
                  </a:extLst>
                </a:gridCol>
                <a:gridCol w="1553475">
                  <a:extLst>
                    <a:ext uri="{9D8B030D-6E8A-4147-A177-3AD203B41FA5}">
                      <a16:colId xmlns="" xmlns:a16="http://schemas.microsoft.com/office/drawing/2014/main" val="20005"/>
                    </a:ext>
                  </a:extLst>
                </a:gridCol>
              </a:tblGrid>
              <a:tr h="6506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Расходы по разделам и подразделам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2019 отчет</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2020 ожидаемое</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2021</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2022</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2023</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7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 04.Национальная экономика</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95 196,65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173 634,89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115 702,04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89 331,59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92 454,40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5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0405 Сельское хозяйство и рыболовство</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2 687,44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1 747,00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2 718,00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1 900,00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1 900,00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5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0406 Водное хозяйство</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1 005,66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1 040,00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3 000,00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7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0408 Транспорт</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24 665,40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21 854,65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22 549,82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25 135,29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26 034,10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7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0409 Дорожное хозяйство (дорожные фонды)</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57 338,20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134 134,91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74 863,00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50 306,00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49 792,00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7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0410 Связь и информатика</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7 170,52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14 068,33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8 691,49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6 726,30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14 663,30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5693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0412 Другие вопросы в области национальной экономики</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2 329,43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790,00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1 264,00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1 264,00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1 264,00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87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  05. Жилищно-коммунальное хозяйство </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351 582,55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493 823,08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428 768,89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294 545,28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187 369,82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65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0501 Жилищное хозяйство</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54 119,02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85 872,72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15 060,40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5 764,00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7 719,12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87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0502 Коммунальное хозяйство</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62 541,88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213 271,91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214 757,79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101 907,53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11 700,00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4879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0503  Благоустройство</a:t>
                      </a:r>
                    </a:p>
                  </a:txBody>
                  <a:tcPr marL="46277" marR="462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183 251,65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131 479,15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130 908,00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118 831,05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99 908,00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56932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0505 Другие вопросы в области жилищно-коммунального хозяйства</a:t>
                      </a:r>
                    </a:p>
                  </a:txBody>
                  <a:tcPr marL="46277" marR="462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51 670,00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63 199,30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68 042,70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68 042,70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68 042,70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616567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183941687"/>
              </p:ext>
            </p:extLst>
          </p:nvPr>
        </p:nvGraphicFramePr>
        <p:xfrm>
          <a:off x="426720" y="552554"/>
          <a:ext cx="11277600" cy="4539319"/>
        </p:xfrm>
        <a:graphic>
          <a:graphicData uri="http://schemas.openxmlformats.org/drawingml/2006/table">
            <a:tbl>
              <a:tblPr/>
              <a:tblGrid>
                <a:gridCol w="3572256">
                  <a:extLst>
                    <a:ext uri="{9D8B030D-6E8A-4147-A177-3AD203B41FA5}">
                      <a16:colId xmlns="" xmlns:a16="http://schemas.microsoft.com/office/drawing/2014/main" val="20000"/>
                    </a:ext>
                  </a:extLst>
                </a:gridCol>
                <a:gridCol w="1487424">
                  <a:extLst>
                    <a:ext uri="{9D8B030D-6E8A-4147-A177-3AD203B41FA5}">
                      <a16:colId xmlns="" xmlns:a16="http://schemas.microsoft.com/office/drawing/2014/main" val="20001"/>
                    </a:ext>
                  </a:extLst>
                </a:gridCol>
                <a:gridCol w="1365504">
                  <a:extLst>
                    <a:ext uri="{9D8B030D-6E8A-4147-A177-3AD203B41FA5}">
                      <a16:colId xmlns="" xmlns:a16="http://schemas.microsoft.com/office/drawing/2014/main" val="20002"/>
                    </a:ext>
                  </a:extLst>
                </a:gridCol>
                <a:gridCol w="1511808">
                  <a:extLst>
                    <a:ext uri="{9D8B030D-6E8A-4147-A177-3AD203B41FA5}">
                      <a16:colId xmlns="" xmlns:a16="http://schemas.microsoft.com/office/drawing/2014/main" val="20003"/>
                    </a:ext>
                  </a:extLst>
                </a:gridCol>
                <a:gridCol w="1602590">
                  <a:extLst>
                    <a:ext uri="{9D8B030D-6E8A-4147-A177-3AD203B41FA5}">
                      <a16:colId xmlns="" xmlns:a16="http://schemas.microsoft.com/office/drawing/2014/main" val="20004"/>
                    </a:ext>
                  </a:extLst>
                </a:gridCol>
                <a:gridCol w="1738018">
                  <a:extLst>
                    <a:ext uri="{9D8B030D-6E8A-4147-A177-3AD203B41FA5}">
                      <a16:colId xmlns="" xmlns:a16="http://schemas.microsoft.com/office/drawing/2014/main" val="20005"/>
                    </a:ext>
                  </a:extLst>
                </a:gridCol>
              </a:tblGrid>
              <a:tr h="4307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Расходы по разделам и подразделам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2019 отчет</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2020 ожидаемое</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2021</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2022</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2023</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00"/>
                  </a:ext>
                </a:extLst>
              </a:tr>
              <a:tr h="242301">
                <a:tc>
                  <a:txBody>
                    <a:bodyPr/>
                    <a:lstStyle/>
                    <a:p>
                      <a:pPr algn="ctr">
                        <a:spcAft>
                          <a:spcPts val="0"/>
                        </a:spcAft>
                      </a:pPr>
                      <a:r>
                        <a:rPr lang="ru-RU" sz="1400" b="1" i="1" dirty="0">
                          <a:effectLst/>
                          <a:latin typeface="Times New Roman" panose="02020603050405020304" pitchFamily="18" charset="0"/>
                          <a:ea typeface="Times New Roman" panose="02020603050405020304" pitchFamily="18" charset="0"/>
                        </a:rPr>
                        <a:t>07 Образование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661 083,61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623 301,42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628 808,54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874 889,94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629 213,26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3"/>
                  </a:ext>
                </a:extLst>
              </a:tr>
              <a:tr h="52188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0701 Дошкольное образование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177 162,52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188 973,64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162 294,50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260 774,50</a:t>
                      </a:r>
                    </a:p>
                    <a:p>
                      <a:pPr marL="36195" marR="36195" indent="450215" algn="l">
                        <a:spcAft>
                          <a:spcPts val="0"/>
                        </a:spcAft>
                      </a:pPr>
                      <a:endParaRPr lang="ru-RU"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161 838,50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4"/>
                  </a:ext>
                </a:extLst>
              </a:tr>
              <a:tr h="24230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0702 Общее образование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415 572,78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361 790,46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392 123,64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524 442,04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392 966,36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5"/>
                  </a:ext>
                </a:extLst>
              </a:tr>
              <a:tr h="24230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0703 Дополнительное образование детей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44 471,71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44 854,76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43 916,60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59 199,20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43 934,20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6"/>
                  </a:ext>
                </a:extLst>
              </a:tr>
              <a:tr h="24230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0707 Молодежная политика и оздоровление детей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3 403,17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3 448,36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3 811,00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3 811,00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3 811,00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7"/>
                  </a:ext>
                </a:extLst>
              </a:tr>
              <a:tr h="242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0709 Другие вопросы в области образования</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20 473,43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24 234,20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26 662,80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26 663,20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26 663,20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8"/>
                  </a:ext>
                </a:extLst>
              </a:tr>
              <a:tr h="242301">
                <a:tc>
                  <a:txBody>
                    <a:bodyPr/>
                    <a:lstStyle/>
                    <a:p>
                      <a:pPr algn="ctr">
                        <a:spcAft>
                          <a:spcPts val="0"/>
                        </a:spcAft>
                      </a:pPr>
                      <a:r>
                        <a:rPr lang="ru-RU" sz="1400" b="1" i="1" dirty="0">
                          <a:effectLst/>
                          <a:latin typeface="Times New Roman" panose="02020603050405020304" pitchFamily="18" charset="0"/>
                          <a:ea typeface="Times New Roman" panose="02020603050405020304" pitchFamily="18" charset="0"/>
                        </a:rPr>
                        <a:t>08 Культура, кинематография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89 061,42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104 383,62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93 761,45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94 388,19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94 739,34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9"/>
                  </a:ext>
                </a:extLst>
              </a:tr>
              <a:tr h="24230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0801 Культура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85 480,94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100 690,32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91 007,85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91 534,59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91 885,74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20"/>
                  </a:ext>
                </a:extLst>
              </a:tr>
              <a:tr h="54974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0804 Другие вопросы в области культуры, кинематографии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3 580,48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b"/>
                      <a:r>
                        <a:rPr lang="ru-RU" sz="1400" b="0" i="1" u="none" strike="noStrike" dirty="0">
                          <a:effectLst/>
                          <a:latin typeface="Times New Roman Cyr" panose="02020603050405020304" pitchFamily="18" charset="0"/>
                        </a:rPr>
                        <a:t>3 693,30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2 753,60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2 853,60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2 853,60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21"/>
                  </a:ext>
                </a:extLst>
              </a:tr>
              <a:tr h="5497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09.Здравоохранение</a:t>
                      </a:r>
                    </a:p>
                  </a:txBody>
                  <a:tcPr marL="46277" marR="462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1 640,063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0</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0"/>
                  </a:ext>
                </a:extLst>
              </a:tr>
              <a:tr h="5497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0909 Другие вопросы в области здравоохранения</a:t>
                      </a:r>
                    </a:p>
                  </a:txBody>
                  <a:tcPr marL="46277" marR="462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1 640,063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r>
                        <a:rPr lang="ru-RU" sz="1400" b="0" i="1" dirty="0">
                          <a:latin typeface="Times New Roman" panose="02020603050405020304" pitchFamily="18" charset="0"/>
                          <a:cs typeface="Times New Roman" panose="02020603050405020304" pitchFamily="18" charset="0"/>
                        </a:rPr>
                        <a:t>0</a:t>
                      </a:r>
                    </a:p>
                  </a:txBody>
                  <a:tcPr marL="21554" marR="2155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4541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185588" name="Group 244"/>
          <p:cNvGraphicFramePr>
            <a:graphicFrameLocks noGrp="1"/>
          </p:cNvGraphicFramePr>
          <p:nvPr>
            <p:extLst>
              <p:ext uri="{D42A27DB-BD31-4B8C-83A1-F6EECF244321}">
                <p14:modId xmlns:p14="http://schemas.microsoft.com/office/powerpoint/2010/main" val="2384925126"/>
              </p:ext>
            </p:extLst>
          </p:nvPr>
        </p:nvGraphicFramePr>
        <p:xfrm>
          <a:off x="329184" y="316991"/>
          <a:ext cx="11716513" cy="6400521"/>
        </p:xfrm>
        <a:graphic>
          <a:graphicData uri="http://schemas.openxmlformats.org/drawingml/2006/table">
            <a:tbl>
              <a:tblPr/>
              <a:tblGrid>
                <a:gridCol w="4138369">
                  <a:extLst>
                    <a:ext uri="{9D8B030D-6E8A-4147-A177-3AD203B41FA5}">
                      <a16:colId xmlns="" xmlns:a16="http://schemas.microsoft.com/office/drawing/2014/main" val="20000"/>
                    </a:ext>
                  </a:extLst>
                </a:gridCol>
                <a:gridCol w="1205850">
                  <a:extLst>
                    <a:ext uri="{9D8B030D-6E8A-4147-A177-3AD203B41FA5}">
                      <a16:colId xmlns="" xmlns:a16="http://schemas.microsoft.com/office/drawing/2014/main" val="20001"/>
                    </a:ext>
                  </a:extLst>
                </a:gridCol>
                <a:gridCol w="1202885">
                  <a:extLst>
                    <a:ext uri="{9D8B030D-6E8A-4147-A177-3AD203B41FA5}">
                      <a16:colId xmlns="" xmlns:a16="http://schemas.microsoft.com/office/drawing/2014/main" val="20002"/>
                    </a:ext>
                  </a:extLst>
                </a:gridCol>
                <a:gridCol w="1682496">
                  <a:extLst>
                    <a:ext uri="{9D8B030D-6E8A-4147-A177-3AD203B41FA5}">
                      <a16:colId xmlns="" xmlns:a16="http://schemas.microsoft.com/office/drawing/2014/main" val="20003"/>
                    </a:ext>
                  </a:extLst>
                </a:gridCol>
                <a:gridCol w="1706880">
                  <a:extLst>
                    <a:ext uri="{9D8B030D-6E8A-4147-A177-3AD203B41FA5}">
                      <a16:colId xmlns="" xmlns:a16="http://schemas.microsoft.com/office/drawing/2014/main" val="20004"/>
                    </a:ext>
                  </a:extLst>
                </a:gridCol>
                <a:gridCol w="1780033">
                  <a:extLst>
                    <a:ext uri="{9D8B030D-6E8A-4147-A177-3AD203B41FA5}">
                      <a16:colId xmlns="" xmlns:a16="http://schemas.microsoft.com/office/drawing/2014/main" val="20005"/>
                    </a:ext>
                  </a:extLst>
                </a:gridCol>
              </a:tblGrid>
              <a:tr h="526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Расходы по разделам и подразделам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a:t>
                      </a:r>
                    </a:p>
                  </a:txBody>
                  <a:tcPr marL="21554" marR="215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 2019 отчет</a:t>
                      </a:r>
                    </a:p>
                  </a:txBody>
                  <a:tcPr marL="21554" marR="215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2020 ожидаемое</a:t>
                      </a:r>
                    </a:p>
                  </a:txBody>
                  <a:tcPr marL="21554" marR="215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2021</a:t>
                      </a:r>
                    </a:p>
                  </a:txBody>
                  <a:tcPr marL="21554" marR="215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2022</a:t>
                      </a:r>
                    </a:p>
                  </a:txBody>
                  <a:tcPr marL="21554" marR="215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a:ln>
                            <a:noFill/>
                          </a:ln>
                          <a:solidFill>
                            <a:schemeClr val="tx1"/>
                          </a:solidFill>
                          <a:effectLst/>
                          <a:latin typeface="Times New Roman" pitchFamily="18" charset="0"/>
                          <a:cs typeface="Times New Roman" pitchFamily="18" charset="0"/>
                        </a:rPr>
                        <a:t>2023</a:t>
                      </a:r>
                    </a:p>
                  </a:txBody>
                  <a:tcPr marL="21554" marR="21554"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23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10.Социальная политика</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51 204,05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50 405,00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50 145,60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51 347,60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48 905,20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4037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1001 Пенсионное обеспечение</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5 272,16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5 420,00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5 700,00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5 700,00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5 700,00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6234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1003 Социальное обеспечение населения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34 710,70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34 053,00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34 147,60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36 819,60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37 318,20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22735">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1004 Охрана семьи и детства</a:t>
                      </a:r>
                    </a:p>
                    <a:p>
                      <a:pP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11 221,18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10 932,00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10 298,00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8 828,00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5 887,00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6234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11.Физическая культура и спорт</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112 711,61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87 634,61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101 415,50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101 435,50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101 435,50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6234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1101 Физическая культура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94 040,35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66 209,21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79782,10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79 782,10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79 782,10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40372">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1102 Массовый спорт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495,26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875,00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1 038,00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1 058,00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1 058,00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362344">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1103 Спорт высших достижений</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15 008,50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17 593,90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18 058,90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18 058,90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18 058,90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719401">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1105 Другие вопросы в области физической культуры и спорта</a:t>
                      </a:r>
                    </a:p>
                    <a:p>
                      <a:pP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3 167,49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2 956,50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2 536,50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2 536,50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2 536,50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41420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12. Средства массовой информации</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4 047,73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6 011,00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5 491,00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5 491,00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5 491,00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4227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1204 Другие вопросы в области средств массовой информации</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4 047,73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6 011,00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5 491,00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5 491,00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5 491,00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3403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a:ln>
                            <a:noFill/>
                          </a:ln>
                          <a:solidFill>
                            <a:schemeClr val="tx1"/>
                          </a:solidFill>
                          <a:effectLst/>
                          <a:latin typeface="Times New Roman" pitchFamily="18" charset="0"/>
                          <a:cs typeface="Times New Roman" pitchFamily="18" charset="0"/>
                        </a:rPr>
                        <a:t>13.Обслуживание муниципального долга</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4 215,12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4 474,00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3 621,00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3 364,00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3 364,00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4227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a:ln>
                            <a:noFill/>
                          </a:ln>
                          <a:solidFill>
                            <a:schemeClr val="tx1"/>
                          </a:solidFill>
                          <a:effectLst/>
                          <a:latin typeface="Times New Roman" pitchFamily="18" charset="0"/>
                          <a:cs typeface="Times New Roman" pitchFamily="18" charset="0"/>
                        </a:rPr>
                        <a:t>1301 Обслуживание государственного внутреннего и муниципального долга</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4 215,12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4 474,00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3 621,00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3 364,00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ctr">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3 364,00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302280">
                <a:tc>
                  <a:txBody>
                    <a:bodyPr/>
                    <a:lstStyle/>
                    <a:p>
                      <a:pPr>
                        <a:spcAft>
                          <a:spcPts val="0"/>
                        </a:spcAft>
                      </a:pPr>
                      <a:r>
                        <a:rPr lang="ru-RU" sz="1400" b="1" i="1" dirty="0">
                          <a:effectLst/>
                          <a:latin typeface="Times New Roman" panose="02020603050405020304" pitchFamily="18" charset="0"/>
                          <a:ea typeface="Times New Roman" panose="02020603050405020304" pitchFamily="18" charset="0"/>
                        </a:rPr>
                        <a:t>Условно утвержденные расходы</a:t>
                      </a:r>
                      <a:endParaRPr lang="ru-RU" sz="1400"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ru-RU" sz="1400" b="0" i="1" dirty="0">
                          <a:latin typeface="Times New Roman" panose="02020603050405020304" pitchFamily="18" charset="0"/>
                          <a:cs typeface="Times New Roman" panose="02020603050405020304" pitchFamily="18" charset="0"/>
                        </a:rPr>
                        <a:t>0</a:t>
                      </a: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ru-RU" sz="1400" b="0" i="1" dirty="0">
                        <a:latin typeface="Times New Roman" panose="02020603050405020304" pitchFamily="18" charset="0"/>
                        <a:cs typeface="Times New Roman" panose="02020603050405020304" pitchFamily="18" charset="0"/>
                      </a:endParaRPr>
                    </a:p>
                  </a:txBody>
                  <a:tcPr marL="46277" marR="46277"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just">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30 897,00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just">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50 345,00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r h="325448">
                <a:tc>
                  <a:txBody>
                    <a:bodyPr/>
                    <a:lstStyle/>
                    <a:p>
                      <a:pPr>
                        <a:spcAft>
                          <a:spcPts val="0"/>
                        </a:spcAft>
                      </a:pPr>
                      <a:r>
                        <a:rPr lang="ru-RU" sz="1400" b="1" i="1" dirty="0">
                          <a:effectLst/>
                          <a:latin typeface="Times New Roman" panose="02020603050405020304" pitchFamily="18" charset="0"/>
                          <a:ea typeface="Times New Roman" panose="02020603050405020304" pitchFamily="18" charset="0"/>
                        </a:rPr>
                        <a:t>ИТОГО РАСХОДОВ</a:t>
                      </a:r>
                      <a:endParaRPr lang="ru-RU" sz="1400" i="1"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ru-RU" sz="1400" b="0" i="1" u="none" strike="noStrike" dirty="0">
                          <a:effectLst/>
                          <a:latin typeface="Times New Roman" panose="02020603050405020304" pitchFamily="18" charset="0"/>
                          <a:cs typeface="Times New Roman" panose="02020603050405020304" pitchFamily="18" charset="0"/>
                        </a:rPr>
                        <a:t>1 642 533,03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ru-RU" sz="1400" b="0" i="1" u="none" strike="noStrike" dirty="0">
                          <a:effectLst/>
                          <a:latin typeface="Times New Roman Cyr" panose="02020603050405020304" pitchFamily="18" charset="0"/>
                        </a:rPr>
                        <a:t>1 823 433,18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1 705 453,00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1 810 412,88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6195" marR="36195" indent="450215" algn="l">
                        <a:spcAft>
                          <a:spcPts val="0"/>
                        </a:spcAft>
                      </a:pPr>
                      <a:r>
                        <a:rPr lang="ru-RU" sz="1400" b="0" i="1" dirty="0">
                          <a:effectLst/>
                          <a:latin typeface="Times New Roman" panose="02020603050405020304" pitchFamily="18" charset="0"/>
                          <a:ea typeface="Calibri" panose="020F0502020204030204" pitchFamily="34" charset="0"/>
                          <a:cs typeface="Times New Roman" panose="02020603050405020304" pitchFamily="18" charset="0"/>
                        </a:rPr>
                        <a:t>1 479 684,12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6719"/>
            <a:ext cx="11951208" cy="1816608"/>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Информация о расходах бюджета с учетом интересов целевых групп пользователей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75017617"/>
              </p:ext>
            </p:extLst>
          </p:nvPr>
        </p:nvGraphicFramePr>
        <p:xfrm>
          <a:off x="264408" y="1054133"/>
          <a:ext cx="11817864" cy="5527548"/>
        </p:xfrm>
        <a:graphic>
          <a:graphicData uri="http://schemas.openxmlformats.org/drawingml/2006/table">
            <a:tbl>
              <a:tblPr firstRow="1" bandRow="1">
                <a:tableStyleId>{5C22544A-7EE6-4342-B048-85BDC9FD1C3A}</a:tableStyleId>
              </a:tblPr>
              <a:tblGrid>
                <a:gridCol w="963931">
                  <a:extLst>
                    <a:ext uri="{9D8B030D-6E8A-4147-A177-3AD203B41FA5}">
                      <a16:colId xmlns="" xmlns:a16="http://schemas.microsoft.com/office/drawing/2014/main" val="20000"/>
                    </a:ext>
                  </a:extLst>
                </a:gridCol>
                <a:gridCol w="963931">
                  <a:extLst>
                    <a:ext uri="{9D8B030D-6E8A-4147-A177-3AD203B41FA5}">
                      <a16:colId xmlns="" xmlns:a16="http://schemas.microsoft.com/office/drawing/2014/main" val="20001"/>
                    </a:ext>
                  </a:extLst>
                </a:gridCol>
                <a:gridCol w="963931">
                  <a:extLst>
                    <a:ext uri="{9D8B030D-6E8A-4147-A177-3AD203B41FA5}">
                      <a16:colId xmlns="" xmlns:a16="http://schemas.microsoft.com/office/drawing/2014/main" val="20002"/>
                    </a:ext>
                  </a:extLst>
                </a:gridCol>
                <a:gridCol w="1598679">
                  <a:extLst>
                    <a:ext uri="{9D8B030D-6E8A-4147-A177-3AD203B41FA5}">
                      <a16:colId xmlns="" xmlns:a16="http://schemas.microsoft.com/office/drawing/2014/main" val="20003"/>
                    </a:ext>
                  </a:extLst>
                </a:gridCol>
                <a:gridCol w="1060704">
                  <a:extLst>
                    <a:ext uri="{9D8B030D-6E8A-4147-A177-3AD203B41FA5}">
                      <a16:colId xmlns="" xmlns:a16="http://schemas.microsoft.com/office/drawing/2014/main" val="20004"/>
                    </a:ext>
                  </a:extLst>
                </a:gridCol>
                <a:gridCol w="694944">
                  <a:extLst>
                    <a:ext uri="{9D8B030D-6E8A-4147-A177-3AD203B41FA5}">
                      <a16:colId xmlns="" xmlns:a16="http://schemas.microsoft.com/office/drawing/2014/main" val="20005"/>
                    </a:ext>
                  </a:extLst>
                </a:gridCol>
                <a:gridCol w="1036320">
                  <a:extLst>
                    <a:ext uri="{9D8B030D-6E8A-4147-A177-3AD203B41FA5}">
                      <a16:colId xmlns="" xmlns:a16="http://schemas.microsoft.com/office/drawing/2014/main" val="20006"/>
                    </a:ext>
                  </a:extLst>
                </a:gridCol>
                <a:gridCol w="1061466">
                  <a:extLst>
                    <a:ext uri="{9D8B030D-6E8A-4147-A177-3AD203B41FA5}">
                      <a16:colId xmlns="" xmlns:a16="http://schemas.microsoft.com/office/drawing/2014/main" val="20007"/>
                    </a:ext>
                  </a:extLst>
                </a:gridCol>
                <a:gridCol w="891540">
                  <a:extLst>
                    <a:ext uri="{9D8B030D-6E8A-4147-A177-3AD203B41FA5}">
                      <a16:colId xmlns="" xmlns:a16="http://schemas.microsoft.com/office/drawing/2014/main" val="20008"/>
                    </a:ext>
                  </a:extLst>
                </a:gridCol>
                <a:gridCol w="778002">
                  <a:extLst>
                    <a:ext uri="{9D8B030D-6E8A-4147-A177-3AD203B41FA5}">
                      <a16:colId xmlns="" xmlns:a16="http://schemas.microsoft.com/office/drawing/2014/main" val="20009"/>
                    </a:ext>
                  </a:extLst>
                </a:gridCol>
                <a:gridCol w="890778">
                  <a:extLst>
                    <a:ext uri="{9D8B030D-6E8A-4147-A177-3AD203B41FA5}">
                      <a16:colId xmlns="" xmlns:a16="http://schemas.microsoft.com/office/drawing/2014/main" val="20010"/>
                    </a:ext>
                  </a:extLst>
                </a:gridCol>
                <a:gridCol w="913638">
                  <a:extLst>
                    <a:ext uri="{9D8B030D-6E8A-4147-A177-3AD203B41FA5}">
                      <a16:colId xmlns="" xmlns:a16="http://schemas.microsoft.com/office/drawing/2014/main" val="20011"/>
                    </a:ext>
                  </a:extLst>
                </a:gridCol>
              </a:tblGrid>
              <a:tr h="2304288">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муниципальной 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подпрограммы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Целевая группа</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НПА, по которым установлены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Размер поддержки (руб.)</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Количество получателей (человек)</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2020г.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Ожидаемое исполнение за 2020г</a:t>
                      </a:r>
                    </a:p>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2021г.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2022г.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2023г.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 xmlns:a16="http://schemas.microsoft.com/office/drawing/2014/main" val="10000"/>
                  </a:ext>
                </a:extLst>
              </a:tr>
              <a:tr h="407541">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«Образование»</a:t>
                      </a:r>
                    </a:p>
                  </a:txBody>
                  <a:tcPr marL="68580" marR="68580" marT="0" marB="0"/>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Дошкольное образование</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Родитель (законный представитель) ребенка (детей), посещающего(их) образовательную организацию</a:t>
                      </a:r>
                    </a:p>
                  </a:txBody>
                  <a:tcPr marL="68580" marR="68580" marT="0" marB="0"/>
                </a:tc>
                <a:tc>
                  <a:txBody>
                    <a:bodyPr/>
                    <a:lstStyle/>
                    <a:p>
                      <a:pPr algn="ctr">
                        <a:lnSpc>
                          <a:spcPts val="1500"/>
                        </a:lnSpc>
                        <a:spcBef>
                          <a:spcPts val="1200"/>
                        </a:spcBef>
                        <a:spcAft>
                          <a:spcPts val="1200"/>
                        </a:spcAft>
                      </a:pPr>
                      <a:r>
                        <a:rPr lang="ru-RU" sz="1400" b="0" i="1" dirty="0">
                          <a:effectLst/>
                          <a:latin typeface="Times New Roman" panose="02020603050405020304" pitchFamily="18" charset="0"/>
                        </a:rPr>
                        <a:t>Решение Совета Депутатов  от 25.04.2016 г. №769/75 «Об утверждении Порядка обращения за компенсацией родительской платы за присмотр и уход за детьми» с изменениями от 24.01.2018 № 68/10</a:t>
                      </a:r>
                      <a:endParaRPr lang="ru-RU" sz="1400" b="1" i="1" dirty="0">
                        <a:effectLst/>
                        <a:latin typeface="Times New Roman" panose="02020603050405020304" pitchFamily="18" charset="0"/>
                      </a:endParaRPr>
                    </a:p>
                    <a:p>
                      <a:pPr algn="ctr">
                        <a:spcAft>
                          <a:spcPts val="0"/>
                        </a:spcAft>
                      </a:pPr>
                      <a:r>
                        <a:rPr lang="ru-RU" sz="1400" i="1" dirty="0">
                          <a:effectLst/>
                          <a:latin typeface="Times New Roman" panose="02020603050405020304" pitchFamily="18" charset="0"/>
                          <a:ea typeface="Times New Roman" panose="02020603050405020304" pitchFamily="18" charset="0"/>
                        </a:rPr>
                        <a:t> </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Компенсация родительской платы за присмотр и уход за детьми</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867</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1012</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6458</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6404,6</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6136</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6136</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6136</a:t>
                      </a: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06951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25" y="109728"/>
            <a:ext cx="11940539" cy="1109472"/>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Информация о расходах бюджета с учетом интересов целевых групп пользователей</a:t>
            </a:r>
          </a:p>
        </p:txBody>
      </p:sp>
      <p:graphicFrame>
        <p:nvGraphicFramePr>
          <p:cNvPr id="5" name="Объект 4"/>
          <p:cNvGraphicFramePr>
            <a:graphicFrameLocks noGrp="1"/>
          </p:cNvGraphicFramePr>
          <p:nvPr>
            <p:ph idx="1"/>
            <p:extLst>
              <p:ext uri="{D42A27DB-BD31-4B8C-83A1-F6EECF244321}">
                <p14:modId xmlns:p14="http://schemas.microsoft.com/office/powerpoint/2010/main" val="924566176"/>
              </p:ext>
            </p:extLst>
          </p:nvPr>
        </p:nvGraphicFramePr>
        <p:xfrm>
          <a:off x="153925" y="1219200"/>
          <a:ext cx="12038075" cy="5334000"/>
        </p:xfrm>
        <a:graphic>
          <a:graphicData uri="http://schemas.openxmlformats.org/drawingml/2006/table">
            <a:tbl>
              <a:tblPr firstRow="1" bandRow="1">
                <a:tableStyleId>{5C22544A-7EE6-4342-B048-85BDC9FD1C3A}</a:tableStyleId>
              </a:tblPr>
              <a:tblGrid>
                <a:gridCol w="853438">
                  <a:extLst>
                    <a:ext uri="{9D8B030D-6E8A-4147-A177-3AD203B41FA5}">
                      <a16:colId xmlns="" xmlns:a16="http://schemas.microsoft.com/office/drawing/2014/main" val="20000"/>
                    </a:ext>
                  </a:extLst>
                </a:gridCol>
                <a:gridCol w="536448">
                  <a:extLst>
                    <a:ext uri="{9D8B030D-6E8A-4147-A177-3AD203B41FA5}">
                      <a16:colId xmlns="" xmlns:a16="http://schemas.microsoft.com/office/drawing/2014/main" val="20001"/>
                    </a:ext>
                  </a:extLst>
                </a:gridCol>
                <a:gridCol w="1806145">
                  <a:extLst>
                    <a:ext uri="{9D8B030D-6E8A-4147-A177-3AD203B41FA5}">
                      <a16:colId xmlns="" xmlns:a16="http://schemas.microsoft.com/office/drawing/2014/main" val="20002"/>
                    </a:ext>
                  </a:extLst>
                </a:gridCol>
                <a:gridCol w="2343708">
                  <a:extLst>
                    <a:ext uri="{9D8B030D-6E8A-4147-A177-3AD203B41FA5}">
                      <a16:colId xmlns="" xmlns:a16="http://schemas.microsoft.com/office/drawing/2014/main" val="20003"/>
                    </a:ext>
                  </a:extLst>
                </a:gridCol>
                <a:gridCol w="816864">
                  <a:extLst>
                    <a:ext uri="{9D8B030D-6E8A-4147-A177-3AD203B41FA5}">
                      <a16:colId xmlns="" xmlns:a16="http://schemas.microsoft.com/office/drawing/2014/main" val="20004"/>
                    </a:ext>
                  </a:extLst>
                </a:gridCol>
                <a:gridCol w="580643">
                  <a:extLst>
                    <a:ext uri="{9D8B030D-6E8A-4147-A177-3AD203B41FA5}">
                      <a16:colId xmlns="" xmlns:a16="http://schemas.microsoft.com/office/drawing/2014/main" val="20005"/>
                    </a:ext>
                  </a:extLst>
                </a:gridCol>
                <a:gridCol w="889528">
                  <a:extLst>
                    <a:ext uri="{9D8B030D-6E8A-4147-A177-3AD203B41FA5}">
                      <a16:colId xmlns="" xmlns:a16="http://schemas.microsoft.com/office/drawing/2014/main" val="20006"/>
                    </a:ext>
                  </a:extLst>
                </a:gridCol>
                <a:gridCol w="902696">
                  <a:extLst>
                    <a:ext uri="{9D8B030D-6E8A-4147-A177-3AD203B41FA5}">
                      <a16:colId xmlns="" xmlns:a16="http://schemas.microsoft.com/office/drawing/2014/main" val="20007"/>
                    </a:ext>
                  </a:extLst>
                </a:gridCol>
                <a:gridCol w="743712">
                  <a:extLst>
                    <a:ext uri="{9D8B030D-6E8A-4147-A177-3AD203B41FA5}">
                      <a16:colId xmlns="" xmlns:a16="http://schemas.microsoft.com/office/drawing/2014/main" val="20008"/>
                    </a:ext>
                  </a:extLst>
                </a:gridCol>
                <a:gridCol w="896420">
                  <a:extLst>
                    <a:ext uri="{9D8B030D-6E8A-4147-A177-3AD203B41FA5}">
                      <a16:colId xmlns="" xmlns:a16="http://schemas.microsoft.com/office/drawing/2014/main" val="20009"/>
                    </a:ext>
                  </a:extLst>
                </a:gridCol>
                <a:gridCol w="769847">
                  <a:extLst>
                    <a:ext uri="{9D8B030D-6E8A-4147-A177-3AD203B41FA5}">
                      <a16:colId xmlns="" xmlns:a16="http://schemas.microsoft.com/office/drawing/2014/main" val="20010"/>
                    </a:ext>
                  </a:extLst>
                </a:gridCol>
                <a:gridCol w="898626">
                  <a:extLst>
                    <a:ext uri="{9D8B030D-6E8A-4147-A177-3AD203B41FA5}">
                      <a16:colId xmlns="" xmlns:a16="http://schemas.microsoft.com/office/drawing/2014/main" val="20011"/>
                    </a:ext>
                  </a:extLst>
                </a:gridCol>
              </a:tblGrid>
              <a:tr h="1441542">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муниципальной 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подпрограммы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Целевая группа</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НПА, по которым установлены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Размер поддержки (руб.)</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Количество получателей (человек)</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2020г.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Ожидаемое исполнение за 2020г</a:t>
                      </a:r>
                    </a:p>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2021г. (тыс.</a:t>
                      </a:r>
                    </a:p>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руб.)</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2022г.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2023г.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 xmlns:a16="http://schemas.microsoft.com/office/drawing/2014/main" val="10000"/>
                  </a:ext>
                </a:extLst>
              </a:tr>
              <a:tr h="3272938">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«Образование»</a:t>
                      </a:r>
                    </a:p>
                  </a:txBody>
                  <a:tcPr marL="68580" marR="68580" marT="0" marB="0"/>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Общее образование</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дети из малообеспеченных семей; дети из многодетных семей; обучающиеся с ограниченными возможностями здоровья; дети-инвалиды; обучающиеся 1-х - 11-х классов муниципальных общеобразовательных учреждений (по очной форме обучения)</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Решение Совета депутатов  от 05.08.2019 №242/42 «Об утверждении категорий получателей дотации на питание и утверждении Положения о предоставлении дотации на питание и Порядка предоставления денежной компенсации вместо дотации на питание обучающимся в муниципальных общеобразовательных учреждениях городского округа Серебряные Пруды Московской области»</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Дотации на питание обучающихся (завтраки, обеды)</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95,46 в день</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2207</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15365,6</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15365,6</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19712</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20475</a:t>
                      </a:r>
                    </a:p>
                  </a:txBody>
                  <a:tcPr marL="68580" marR="68580" marT="0" marB="0"/>
                </a:tc>
                <a:tc>
                  <a:txBody>
                    <a:bodyPr/>
                    <a:lstStyle/>
                    <a:p>
                      <a:pPr marL="11430" indent="-11430" algn="ctr">
                        <a:spcAft>
                          <a:spcPts val="0"/>
                        </a:spcAft>
                      </a:pPr>
                      <a:r>
                        <a:rPr lang="ru-RU" sz="1400" i="1" dirty="0">
                          <a:effectLst/>
                          <a:latin typeface="Times New Roman" panose="02020603050405020304" pitchFamily="18" charset="0"/>
                          <a:ea typeface="Times New Roman" panose="02020603050405020304" pitchFamily="18" charset="0"/>
                        </a:rPr>
                        <a:t>20475</a:t>
                      </a: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43822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9" y="85344"/>
            <a:ext cx="11838431" cy="1267968"/>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Информация о расходах бюджета с учетом интересов целевых групп пользователей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70235940"/>
              </p:ext>
            </p:extLst>
          </p:nvPr>
        </p:nvGraphicFramePr>
        <p:xfrm>
          <a:off x="109729" y="1024128"/>
          <a:ext cx="12009119" cy="5626608"/>
        </p:xfrm>
        <a:graphic>
          <a:graphicData uri="http://schemas.openxmlformats.org/drawingml/2006/table">
            <a:tbl>
              <a:tblPr firstRow="1" bandRow="1">
                <a:tableStyleId>{5C22544A-7EE6-4342-B048-85BDC9FD1C3A}</a:tableStyleId>
              </a:tblPr>
              <a:tblGrid>
                <a:gridCol w="986536">
                  <a:extLst>
                    <a:ext uri="{9D8B030D-6E8A-4147-A177-3AD203B41FA5}">
                      <a16:colId xmlns="" xmlns:a16="http://schemas.microsoft.com/office/drawing/2014/main" val="20000"/>
                    </a:ext>
                  </a:extLst>
                </a:gridCol>
                <a:gridCol w="756919">
                  <a:extLst>
                    <a:ext uri="{9D8B030D-6E8A-4147-A177-3AD203B41FA5}">
                      <a16:colId xmlns="" xmlns:a16="http://schemas.microsoft.com/office/drawing/2014/main" val="20001"/>
                    </a:ext>
                  </a:extLst>
                </a:gridCol>
                <a:gridCol w="1121664">
                  <a:extLst>
                    <a:ext uri="{9D8B030D-6E8A-4147-A177-3AD203B41FA5}">
                      <a16:colId xmlns="" xmlns:a16="http://schemas.microsoft.com/office/drawing/2014/main" val="20002"/>
                    </a:ext>
                  </a:extLst>
                </a:gridCol>
                <a:gridCol w="1974796">
                  <a:extLst>
                    <a:ext uri="{9D8B030D-6E8A-4147-A177-3AD203B41FA5}">
                      <a16:colId xmlns="" xmlns:a16="http://schemas.microsoft.com/office/drawing/2014/main" val="20003"/>
                    </a:ext>
                  </a:extLst>
                </a:gridCol>
                <a:gridCol w="1406802">
                  <a:extLst>
                    <a:ext uri="{9D8B030D-6E8A-4147-A177-3AD203B41FA5}">
                      <a16:colId xmlns="" xmlns:a16="http://schemas.microsoft.com/office/drawing/2014/main" val="20004"/>
                    </a:ext>
                  </a:extLst>
                </a:gridCol>
                <a:gridCol w="942170">
                  <a:extLst>
                    <a:ext uri="{9D8B030D-6E8A-4147-A177-3AD203B41FA5}">
                      <a16:colId xmlns="" xmlns:a16="http://schemas.microsoft.com/office/drawing/2014/main" val="20005"/>
                    </a:ext>
                  </a:extLst>
                </a:gridCol>
                <a:gridCol w="662760">
                  <a:extLst>
                    <a:ext uri="{9D8B030D-6E8A-4147-A177-3AD203B41FA5}">
                      <a16:colId xmlns="" xmlns:a16="http://schemas.microsoft.com/office/drawing/2014/main" val="20006"/>
                    </a:ext>
                  </a:extLst>
                </a:gridCol>
                <a:gridCol w="808574">
                  <a:extLst>
                    <a:ext uri="{9D8B030D-6E8A-4147-A177-3AD203B41FA5}">
                      <a16:colId xmlns="" xmlns:a16="http://schemas.microsoft.com/office/drawing/2014/main" val="20007"/>
                    </a:ext>
                  </a:extLst>
                </a:gridCol>
                <a:gridCol w="800770">
                  <a:extLst>
                    <a:ext uri="{9D8B030D-6E8A-4147-A177-3AD203B41FA5}">
                      <a16:colId xmlns="" xmlns:a16="http://schemas.microsoft.com/office/drawing/2014/main" val="20008"/>
                    </a:ext>
                  </a:extLst>
                </a:gridCol>
                <a:gridCol w="890016">
                  <a:extLst>
                    <a:ext uri="{9D8B030D-6E8A-4147-A177-3AD203B41FA5}">
                      <a16:colId xmlns="" xmlns:a16="http://schemas.microsoft.com/office/drawing/2014/main" val="20009"/>
                    </a:ext>
                  </a:extLst>
                </a:gridCol>
                <a:gridCol w="865632">
                  <a:extLst>
                    <a:ext uri="{9D8B030D-6E8A-4147-A177-3AD203B41FA5}">
                      <a16:colId xmlns="" xmlns:a16="http://schemas.microsoft.com/office/drawing/2014/main" val="20010"/>
                    </a:ext>
                  </a:extLst>
                </a:gridCol>
                <a:gridCol w="792480">
                  <a:extLst>
                    <a:ext uri="{9D8B030D-6E8A-4147-A177-3AD203B41FA5}">
                      <a16:colId xmlns="" xmlns:a16="http://schemas.microsoft.com/office/drawing/2014/main" val="20011"/>
                    </a:ext>
                  </a:extLst>
                </a:gridCol>
              </a:tblGrid>
              <a:tr h="1572768">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муниципальной 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подпрограммы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Целевая группа</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НПА, по которым установлены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Размер поддержки (руб.)</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Количество получателей (чел.)</a:t>
                      </a:r>
                    </a:p>
                  </a:txBody>
                  <a:tcPr marL="68580" marR="68580" marT="0" marB="0"/>
                </a:tc>
                <a:tc>
                  <a:txBody>
                    <a:bodyPr/>
                    <a:lstStyle/>
                    <a:p>
                      <a:pPr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rPr>
                        <a:t>Плановые назначения на 2020г. (</a:t>
                      </a:r>
                      <a:r>
                        <a:rPr lang="ru-RU" sz="1200" b="0" i="1" dirty="0" err="1">
                          <a:solidFill>
                            <a:schemeClr val="tx1"/>
                          </a:solidFill>
                          <a:effectLst/>
                          <a:latin typeface="Times New Roman" panose="02020603050405020304" pitchFamily="18" charset="0"/>
                          <a:ea typeface="Times New Roman" panose="02020603050405020304" pitchFamily="18" charset="0"/>
                        </a:rPr>
                        <a:t>тыс.руб</a:t>
                      </a:r>
                      <a:r>
                        <a:rPr lang="ru-RU" sz="12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rPr>
                        <a:t>Ожидаемое исполнение за 2020г</a:t>
                      </a:r>
                    </a:p>
                    <a:p>
                      <a:pPr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rPr>
                        <a:t>(</a:t>
                      </a:r>
                      <a:r>
                        <a:rPr lang="ru-RU" sz="1200" b="0" i="1" dirty="0" err="1">
                          <a:solidFill>
                            <a:schemeClr val="tx1"/>
                          </a:solidFill>
                          <a:effectLst/>
                          <a:latin typeface="Times New Roman" panose="02020603050405020304" pitchFamily="18" charset="0"/>
                          <a:ea typeface="Times New Roman" panose="02020603050405020304" pitchFamily="18" charset="0"/>
                        </a:rPr>
                        <a:t>тыс.руб</a:t>
                      </a:r>
                      <a:r>
                        <a:rPr lang="ru-RU" sz="12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rPr>
                        <a:t>Плановые назначения на 2021г. (</a:t>
                      </a:r>
                      <a:r>
                        <a:rPr lang="ru-RU" sz="1200" b="0" i="1" dirty="0" err="1">
                          <a:solidFill>
                            <a:schemeClr val="tx1"/>
                          </a:solidFill>
                          <a:effectLst/>
                          <a:latin typeface="Times New Roman" panose="02020603050405020304" pitchFamily="18" charset="0"/>
                          <a:ea typeface="Times New Roman" panose="02020603050405020304" pitchFamily="18" charset="0"/>
                        </a:rPr>
                        <a:t>тыс.руб</a:t>
                      </a:r>
                      <a:r>
                        <a:rPr lang="ru-RU" sz="12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rPr>
                        <a:t>Плановые назначения на 2022г. (</a:t>
                      </a:r>
                      <a:r>
                        <a:rPr lang="ru-RU" sz="1200" b="0" i="1" dirty="0" err="1">
                          <a:solidFill>
                            <a:schemeClr val="tx1"/>
                          </a:solidFill>
                          <a:effectLst/>
                          <a:latin typeface="Times New Roman" panose="02020603050405020304" pitchFamily="18" charset="0"/>
                          <a:ea typeface="Times New Roman" panose="02020603050405020304" pitchFamily="18" charset="0"/>
                        </a:rPr>
                        <a:t>тыс.руб</a:t>
                      </a:r>
                      <a:r>
                        <a:rPr lang="ru-RU" sz="12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rPr>
                        <a:t>Плановые назначения на 2023г. (</a:t>
                      </a:r>
                      <a:r>
                        <a:rPr lang="ru-RU" sz="1200" b="0" i="1" dirty="0" err="1">
                          <a:solidFill>
                            <a:schemeClr val="tx1"/>
                          </a:solidFill>
                          <a:effectLst/>
                          <a:latin typeface="Times New Roman" panose="02020603050405020304" pitchFamily="18" charset="0"/>
                          <a:ea typeface="Times New Roman" panose="02020603050405020304" pitchFamily="18" charset="0"/>
                        </a:rPr>
                        <a:t>тыс.руб</a:t>
                      </a:r>
                      <a:r>
                        <a:rPr lang="ru-RU" sz="12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 xmlns:a16="http://schemas.microsoft.com/office/drawing/2014/main" val="10000"/>
                  </a:ext>
                </a:extLst>
              </a:tr>
              <a:tr h="3048001">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"Развитие институтов гражданского общества, повышение эффективности местного самоуправления и реализации молодежной политики"</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Молодежь Подмосковья</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Дети и подростки, проявившие выдающиеся способности в области науки, спорта и молодежной политике</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Распоряжение Администрации городского округа  от 18.12.2018 №947/р «О присуждении именной стипендии главы городского округа Серебряные Пруды Московской области для детей и подростков, проявивших выдающиеся способности в области науки, спорта и молодежной политике и об установлении размера ежемесячной стипендии»</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Именная стипендия главы городского округа Серебряные Пруды Московской области для детей и подростков, проявивших выдающиеся способности в области науки, спорта и молодежной политике</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600 в месяц</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600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432,0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432,00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432,00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432,00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432,00</a:t>
                      </a: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159598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 y="-280416"/>
            <a:ext cx="11728704" cy="2210816"/>
          </a:xfrm>
        </p:spPr>
        <p:txBody>
          <a:bodyPr>
            <a:normAutofit/>
          </a:bodyPr>
          <a:lstStyle/>
          <a:p>
            <a:pPr algn="ctr" fontAlgn="t">
              <a:spcBef>
                <a:spcPts val="0"/>
              </a:spcBef>
            </a:pPr>
            <a:r>
              <a:rPr lang="ru-RU" sz="2400" b="1" i="1" dirty="0">
                <a:solidFill>
                  <a:schemeClr val="tx1"/>
                </a:solidFill>
                <a:latin typeface="Times New Roman" panose="02020603050405020304" pitchFamily="18" charset="0"/>
                <a:cs typeface="Times New Roman" panose="02020603050405020304" pitchFamily="18" charset="0"/>
              </a:rPr>
              <a:t>Информация о расходах бюджета с учетом интересов целевых групп пользователей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06810492"/>
              </p:ext>
            </p:extLst>
          </p:nvPr>
        </p:nvGraphicFramePr>
        <p:xfrm>
          <a:off x="292607" y="1146048"/>
          <a:ext cx="11801857" cy="5559552"/>
        </p:xfrm>
        <a:graphic>
          <a:graphicData uri="http://schemas.openxmlformats.org/drawingml/2006/table">
            <a:tbl>
              <a:tblPr firstRow="1" bandRow="1">
                <a:tableStyleId>{5C22544A-7EE6-4342-B048-85BDC9FD1C3A}</a:tableStyleId>
              </a:tblPr>
              <a:tblGrid>
                <a:gridCol w="983488">
                  <a:extLst>
                    <a:ext uri="{9D8B030D-6E8A-4147-A177-3AD203B41FA5}">
                      <a16:colId xmlns="" xmlns:a16="http://schemas.microsoft.com/office/drawing/2014/main" val="20000"/>
                    </a:ext>
                  </a:extLst>
                </a:gridCol>
                <a:gridCol w="983488">
                  <a:extLst>
                    <a:ext uri="{9D8B030D-6E8A-4147-A177-3AD203B41FA5}">
                      <a16:colId xmlns="" xmlns:a16="http://schemas.microsoft.com/office/drawing/2014/main" val="20001"/>
                    </a:ext>
                  </a:extLst>
                </a:gridCol>
                <a:gridCol w="983488">
                  <a:extLst>
                    <a:ext uri="{9D8B030D-6E8A-4147-A177-3AD203B41FA5}">
                      <a16:colId xmlns="" xmlns:a16="http://schemas.microsoft.com/office/drawing/2014/main" val="20002"/>
                    </a:ext>
                  </a:extLst>
                </a:gridCol>
                <a:gridCol w="2170177">
                  <a:extLst>
                    <a:ext uri="{9D8B030D-6E8A-4147-A177-3AD203B41FA5}">
                      <a16:colId xmlns="" xmlns:a16="http://schemas.microsoft.com/office/drawing/2014/main" val="20003"/>
                    </a:ext>
                  </a:extLst>
                </a:gridCol>
                <a:gridCol w="762094">
                  <a:extLst>
                    <a:ext uri="{9D8B030D-6E8A-4147-A177-3AD203B41FA5}">
                      <a16:colId xmlns="" xmlns:a16="http://schemas.microsoft.com/office/drawing/2014/main" val="20004"/>
                    </a:ext>
                  </a:extLst>
                </a:gridCol>
                <a:gridCol w="970347">
                  <a:extLst>
                    <a:ext uri="{9D8B030D-6E8A-4147-A177-3AD203B41FA5}">
                      <a16:colId xmlns="" xmlns:a16="http://schemas.microsoft.com/office/drawing/2014/main" val="20005"/>
                    </a:ext>
                  </a:extLst>
                </a:gridCol>
                <a:gridCol w="824796">
                  <a:extLst>
                    <a:ext uri="{9D8B030D-6E8A-4147-A177-3AD203B41FA5}">
                      <a16:colId xmlns="" xmlns:a16="http://schemas.microsoft.com/office/drawing/2014/main" val="20006"/>
                    </a:ext>
                  </a:extLst>
                </a:gridCol>
                <a:gridCol w="795563">
                  <a:extLst>
                    <a:ext uri="{9D8B030D-6E8A-4147-A177-3AD203B41FA5}">
                      <a16:colId xmlns="" xmlns:a16="http://schemas.microsoft.com/office/drawing/2014/main" val="20007"/>
                    </a:ext>
                  </a:extLst>
                </a:gridCol>
                <a:gridCol w="841900">
                  <a:extLst>
                    <a:ext uri="{9D8B030D-6E8A-4147-A177-3AD203B41FA5}">
                      <a16:colId xmlns="" xmlns:a16="http://schemas.microsoft.com/office/drawing/2014/main" val="20008"/>
                    </a:ext>
                  </a:extLst>
                </a:gridCol>
                <a:gridCol w="816212">
                  <a:extLst>
                    <a:ext uri="{9D8B030D-6E8A-4147-A177-3AD203B41FA5}">
                      <a16:colId xmlns="" xmlns:a16="http://schemas.microsoft.com/office/drawing/2014/main" val="20009"/>
                    </a:ext>
                  </a:extLst>
                </a:gridCol>
                <a:gridCol w="857637">
                  <a:extLst>
                    <a:ext uri="{9D8B030D-6E8A-4147-A177-3AD203B41FA5}">
                      <a16:colId xmlns="" xmlns:a16="http://schemas.microsoft.com/office/drawing/2014/main" val="20010"/>
                    </a:ext>
                  </a:extLst>
                </a:gridCol>
                <a:gridCol w="812667">
                  <a:extLst>
                    <a:ext uri="{9D8B030D-6E8A-4147-A177-3AD203B41FA5}">
                      <a16:colId xmlns="" xmlns:a16="http://schemas.microsoft.com/office/drawing/2014/main" val="20011"/>
                    </a:ext>
                  </a:extLst>
                </a:gridCol>
              </a:tblGrid>
              <a:tr h="1719072">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муниципальной 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подпрограммы</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Целевая группа</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НПА, по которым установлены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Наименование меры социальной поддержки</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Размер поддержки (руб.)</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Количество получателей (человек)</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2020г.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Ожидаемое исполнение за 2020г</a:t>
                      </a:r>
                    </a:p>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2021г.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2022г.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rPr>
                        <a:t>Плановые назначения на 2023г. (</a:t>
                      </a:r>
                      <a:r>
                        <a:rPr lang="ru-RU" sz="1400" b="0" i="1" dirty="0" err="1">
                          <a:solidFill>
                            <a:schemeClr val="tx1"/>
                          </a:solidFill>
                          <a:effectLst/>
                          <a:latin typeface="Times New Roman" panose="02020603050405020304" pitchFamily="18" charset="0"/>
                          <a:ea typeface="Times New Roman" panose="02020603050405020304" pitchFamily="18" charset="0"/>
                        </a:rPr>
                        <a:t>тыс.руб</a:t>
                      </a:r>
                      <a:r>
                        <a:rPr lang="ru-RU" sz="1400" b="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 xmlns:a16="http://schemas.microsoft.com/office/drawing/2014/main" val="10000"/>
                  </a:ext>
                </a:extLst>
              </a:tr>
              <a:tr h="3380783">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«Жилище»</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Обеспечение жильем детей-сирот и детей, оставшихся без попечения родителей, лиц из числа детей-сирот и детей, оставшихся без попечения родителей</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Дети-сироты и дети, оставшиеся без попечения родителей</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Федеральный закон от 21.12.1996 N 159-ФЗ "О дополнительных гарантиях по социальной поддержке детей-сирот и детей, оставшихся без попечения родителей, закон Московской области от 29.12.2007 N 248/2007-ОЗ "О предоставлении полного государственного обеспечения и дополнительных гарантий при социальной поддержке детям-сиротам и детям, оставшимся без попечения родителей"</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Предоставление жилых помещений</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х</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5551,00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4526,9</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4411</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2941</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0,00</a:t>
                      </a: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694770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258634" cy="682752"/>
          </a:xfrm>
        </p:spPr>
        <p:txBody>
          <a:bodyPr>
            <a:normAutofit fontScale="90000"/>
          </a:bodyPr>
          <a:lstStyle/>
          <a:p>
            <a:pPr algn="ctr"/>
            <a:r>
              <a:rPr lang="ru-RU" sz="2400" b="1" i="1" dirty="0">
                <a:solidFill>
                  <a:schemeClr val="tx1"/>
                </a:solidFill>
                <a:latin typeface="Times New Roman" panose="02020603050405020304" pitchFamily="18" charset="0"/>
                <a:cs typeface="Times New Roman" panose="02020603050405020304" pitchFamily="18" charset="0"/>
              </a:rPr>
              <a:t>Информация о расходах бюджета с учетом интересов целевых групп пользователей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50413875"/>
              </p:ext>
            </p:extLst>
          </p:nvPr>
        </p:nvGraphicFramePr>
        <p:xfrm>
          <a:off x="256032" y="1267968"/>
          <a:ext cx="11679936" cy="5346192"/>
        </p:xfrm>
        <a:graphic>
          <a:graphicData uri="http://schemas.openxmlformats.org/drawingml/2006/table">
            <a:tbl>
              <a:tblPr firstRow="1" bandRow="1">
                <a:tableStyleId>{5C22544A-7EE6-4342-B048-85BDC9FD1C3A}</a:tableStyleId>
              </a:tblPr>
              <a:tblGrid>
                <a:gridCol w="987552">
                  <a:extLst>
                    <a:ext uri="{9D8B030D-6E8A-4147-A177-3AD203B41FA5}">
                      <a16:colId xmlns="" xmlns:a16="http://schemas.microsoft.com/office/drawing/2014/main" val="20000"/>
                    </a:ext>
                  </a:extLst>
                </a:gridCol>
                <a:gridCol w="926592">
                  <a:extLst>
                    <a:ext uri="{9D8B030D-6E8A-4147-A177-3AD203B41FA5}">
                      <a16:colId xmlns="" xmlns:a16="http://schemas.microsoft.com/office/drawing/2014/main" val="20001"/>
                    </a:ext>
                  </a:extLst>
                </a:gridCol>
                <a:gridCol w="938784">
                  <a:extLst>
                    <a:ext uri="{9D8B030D-6E8A-4147-A177-3AD203B41FA5}">
                      <a16:colId xmlns="" xmlns:a16="http://schemas.microsoft.com/office/drawing/2014/main" val="20002"/>
                    </a:ext>
                  </a:extLst>
                </a:gridCol>
                <a:gridCol w="1129792">
                  <a:extLst>
                    <a:ext uri="{9D8B030D-6E8A-4147-A177-3AD203B41FA5}">
                      <a16:colId xmlns="" xmlns:a16="http://schemas.microsoft.com/office/drawing/2014/main" val="20003"/>
                    </a:ext>
                  </a:extLst>
                </a:gridCol>
                <a:gridCol w="962152">
                  <a:extLst>
                    <a:ext uri="{9D8B030D-6E8A-4147-A177-3AD203B41FA5}">
                      <a16:colId xmlns="" xmlns:a16="http://schemas.microsoft.com/office/drawing/2014/main" val="20004"/>
                    </a:ext>
                  </a:extLst>
                </a:gridCol>
                <a:gridCol w="962152">
                  <a:extLst>
                    <a:ext uri="{9D8B030D-6E8A-4147-A177-3AD203B41FA5}">
                      <a16:colId xmlns="" xmlns:a16="http://schemas.microsoft.com/office/drawing/2014/main" val="20005"/>
                    </a:ext>
                  </a:extLst>
                </a:gridCol>
                <a:gridCol w="962152">
                  <a:extLst>
                    <a:ext uri="{9D8B030D-6E8A-4147-A177-3AD203B41FA5}">
                      <a16:colId xmlns="" xmlns:a16="http://schemas.microsoft.com/office/drawing/2014/main" val="20006"/>
                    </a:ext>
                  </a:extLst>
                </a:gridCol>
                <a:gridCol w="962152">
                  <a:extLst>
                    <a:ext uri="{9D8B030D-6E8A-4147-A177-3AD203B41FA5}">
                      <a16:colId xmlns="" xmlns:a16="http://schemas.microsoft.com/office/drawing/2014/main" val="20007"/>
                    </a:ext>
                  </a:extLst>
                </a:gridCol>
                <a:gridCol w="962152">
                  <a:extLst>
                    <a:ext uri="{9D8B030D-6E8A-4147-A177-3AD203B41FA5}">
                      <a16:colId xmlns="" xmlns:a16="http://schemas.microsoft.com/office/drawing/2014/main" val="20008"/>
                    </a:ext>
                  </a:extLst>
                </a:gridCol>
                <a:gridCol w="962152">
                  <a:extLst>
                    <a:ext uri="{9D8B030D-6E8A-4147-A177-3AD203B41FA5}">
                      <a16:colId xmlns="" xmlns:a16="http://schemas.microsoft.com/office/drawing/2014/main" val="20009"/>
                    </a:ext>
                  </a:extLst>
                </a:gridCol>
                <a:gridCol w="962152">
                  <a:extLst>
                    <a:ext uri="{9D8B030D-6E8A-4147-A177-3AD203B41FA5}">
                      <a16:colId xmlns="" xmlns:a16="http://schemas.microsoft.com/office/drawing/2014/main" val="20010"/>
                    </a:ext>
                  </a:extLst>
                </a:gridCol>
                <a:gridCol w="962152">
                  <a:extLst>
                    <a:ext uri="{9D8B030D-6E8A-4147-A177-3AD203B41FA5}">
                      <a16:colId xmlns="" xmlns:a16="http://schemas.microsoft.com/office/drawing/2014/main" val="20011"/>
                    </a:ext>
                  </a:extLst>
                </a:gridCol>
              </a:tblGrid>
              <a:tr h="1719072">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Наименование муниципальной программы</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Наименование подпрограммы</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Целевая группа</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НПА, по которым установлены меры социальной поддержки</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Наименование меры социальной поддержки</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Размер поддержки (руб.)</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Количество получателей (человек)</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Плановые назначения на 2020г. (</a:t>
                      </a:r>
                      <a:r>
                        <a:rPr lang="ru-RU" sz="1400" i="1" dirty="0" err="1">
                          <a:solidFill>
                            <a:schemeClr val="tx1"/>
                          </a:solidFill>
                          <a:effectLst/>
                          <a:latin typeface="Times New Roman" panose="02020603050405020304" pitchFamily="18" charset="0"/>
                          <a:ea typeface="Times New Roman" panose="02020603050405020304" pitchFamily="18" charset="0"/>
                        </a:rPr>
                        <a:t>тыс.руб</a:t>
                      </a:r>
                      <a:r>
                        <a:rPr lang="ru-RU" sz="140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Ожидаемое исполнение за 2020г</a:t>
                      </a:r>
                    </a:p>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a:t>
                      </a:r>
                      <a:r>
                        <a:rPr lang="ru-RU" sz="1400" i="1" dirty="0" err="1">
                          <a:solidFill>
                            <a:schemeClr val="tx1"/>
                          </a:solidFill>
                          <a:effectLst/>
                          <a:latin typeface="Times New Roman" panose="02020603050405020304" pitchFamily="18" charset="0"/>
                          <a:ea typeface="Times New Roman" panose="02020603050405020304" pitchFamily="18" charset="0"/>
                        </a:rPr>
                        <a:t>тыс.руб</a:t>
                      </a:r>
                      <a:r>
                        <a:rPr lang="ru-RU" sz="140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Плановые назначения на 2021г. (</a:t>
                      </a:r>
                      <a:r>
                        <a:rPr lang="ru-RU" sz="1400" i="1" dirty="0" err="1">
                          <a:solidFill>
                            <a:schemeClr val="tx1"/>
                          </a:solidFill>
                          <a:effectLst/>
                          <a:latin typeface="Times New Roman" panose="02020603050405020304" pitchFamily="18" charset="0"/>
                          <a:ea typeface="Times New Roman" panose="02020603050405020304" pitchFamily="18" charset="0"/>
                        </a:rPr>
                        <a:t>тыс.руб</a:t>
                      </a:r>
                      <a:r>
                        <a:rPr lang="ru-RU" sz="140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Плановые назначения на 2022г. (</a:t>
                      </a:r>
                      <a:r>
                        <a:rPr lang="ru-RU" sz="1400" i="1" dirty="0" err="1">
                          <a:solidFill>
                            <a:schemeClr val="tx1"/>
                          </a:solidFill>
                          <a:effectLst/>
                          <a:latin typeface="Times New Roman" panose="02020603050405020304" pitchFamily="18" charset="0"/>
                          <a:ea typeface="Times New Roman" panose="02020603050405020304" pitchFamily="18" charset="0"/>
                        </a:rPr>
                        <a:t>тыс.руб</a:t>
                      </a:r>
                      <a:r>
                        <a:rPr lang="ru-RU" sz="140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Плановые назначения на 2023г. (</a:t>
                      </a:r>
                      <a:r>
                        <a:rPr lang="ru-RU" sz="1400" i="1" dirty="0" err="1">
                          <a:solidFill>
                            <a:schemeClr val="tx1"/>
                          </a:solidFill>
                          <a:effectLst/>
                          <a:latin typeface="Times New Roman" panose="02020603050405020304" pitchFamily="18" charset="0"/>
                          <a:ea typeface="Times New Roman" panose="02020603050405020304" pitchFamily="18" charset="0"/>
                        </a:rPr>
                        <a:t>тыс.руб</a:t>
                      </a:r>
                      <a:r>
                        <a:rPr lang="ru-RU" sz="1400" i="1"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tc>
                <a:extLst>
                  <a:ext uri="{0D108BD9-81ED-4DB2-BD59-A6C34878D82A}">
                    <a16:rowId xmlns="" xmlns:a16="http://schemas.microsoft.com/office/drawing/2014/main" val="10000"/>
                  </a:ext>
                </a:extLst>
              </a:tr>
              <a:tr h="3008119">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«Жилище»</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Обеспечение жильем отдельных категорий граждан, установленных федеральным законодательством</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Отдельные категории граждан, установленных Федеральным законом от 12 января 1995 года № 5-ФЗ «О ветеранах»</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Федеральные законы от 12 января 1995 года №5-ФЗ «О ветеранах» и от 24 ноября 1995 года №181-ФЗ «О социальной защите инвалидов в Российской Федерации»</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Предоставление жилых помещений</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х</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1 151,00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1169,2</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1254,0</a:t>
                      </a:r>
                    </a:p>
                  </a:txBody>
                  <a:tcPr marL="68580" marR="68580" marT="0" marB="0"/>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0</a:t>
                      </a:r>
                    </a:p>
                  </a:txBody>
                  <a:tcPr marL="68580" marR="68580"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85214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936" y="0"/>
            <a:ext cx="8262066" cy="1930400"/>
          </a:xfrm>
        </p:spPr>
        <p:txBody>
          <a:bodyPr/>
          <a:lstStyle/>
          <a:p>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54203504"/>
              </p:ext>
            </p:extLst>
          </p:nvPr>
        </p:nvGraphicFramePr>
        <p:xfrm>
          <a:off x="304800" y="146303"/>
          <a:ext cx="11570208" cy="6289040"/>
        </p:xfrm>
        <a:graphic>
          <a:graphicData uri="http://schemas.openxmlformats.org/drawingml/2006/table">
            <a:tbl>
              <a:tblPr firstRow="1" bandRow="1">
                <a:tableStyleId>{5C22544A-7EE6-4342-B048-85BDC9FD1C3A}</a:tableStyleId>
              </a:tblPr>
              <a:tblGrid>
                <a:gridCol w="2260566">
                  <a:extLst>
                    <a:ext uri="{9D8B030D-6E8A-4147-A177-3AD203B41FA5}">
                      <a16:colId xmlns="" xmlns:a16="http://schemas.microsoft.com/office/drawing/2014/main" val="20000"/>
                    </a:ext>
                  </a:extLst>
                </a:gridCol>
                <a:gridCol w="9309642">
                  <a:extLst>
                    <a:ext uri="{9D8B030D-6E8A-4147-A177-3AD203B41FA5}">
                      <a16:colId xmlns="" xmlns:a16="http://schemas.microsoft.com/office/drawing/2014/main" val="20001"/>
                    </a:ext>
                  </a:extLst>
                </a:gridCol>
              </a:tblGrid>
              <a:tr h="625611">
                <a:tc gridSpan="2">
                  <a:txBody>
                    <a:bodyPr/>
                    <a:lstStyle/>
                    <a:p>
                      <a:pPr algn="ctr"/>
                      <a:r>
                        <a:rPr lang="ru-RU" sz="2400" i="1" dirty="0">
                          <a:solidFill>
                            <a:schemeClr val="tx1"/>
                          </a:solidFill>
                          <a:latin typeface="Times New Roman" panose="02020603050405020304" pitchFamily="18" charset="0"/>
                          <a:cs typeface="Times New Roman" panose="02020603050405020304" pitchFamily="18" charset="0"/>
                        </a:rPr>
                        <a:t>Основные понятия</a:t>
                      </a:r>
                    </a:p>
                  </a:txBody>
                  <a:tcPr/>
                </a:tc>
                <a:tc hMerge="1">
                  <a:txBody>
                    <a:bodyPr/>
                    <a:lstStyle/>
                    <a:p>
                      <a:endParaRPr lang="ru-RU" dirty="0"/>
                    </a:p>
                  </a:txBody>
                  <a:tcPr/>
                </a:tc>
                <a:extLst>
                  <a:ext uri="{0D108BD9-81ED-4DB2-BD59-A6C34878D82A}">
                    <a16:rowId xmlns="" xmlns:a16="http://schemas.microsoft.com/office/drawing/2014/main" val="10000"/>
                  </a:ext>
                </a:extLst>
              </a:tr>
              <a:tr h="1086588">
                <a:tc>
                  <a:txBody>
                    <a:bodyPr/>
                    <a:lstStyle/>
                    <a:p>
                      <a:r>
                        <a:rPr lang="ru-RU" sz="2000" b="1" i="1" dirty="0">
                          <a:latin typeface="Times New Roman" panose="02020603050405020304" pitchFamily="18" charset="0"/>
                          <a:cs typeface="Times New Roman" panose="02020603050405020304" pitchFamily="18" charset="0"/>
                        </a:rPr>
                        <a:t>Субсидии</a:t>
                      </a:r>
                    </a:p>
                  </a:txBody>
                  <a:tcPr/>
                </a:tc>
                <a:tc>
                  <a:txBody>
                    <a:bodyPr/>
                    <a:lstStyle/>
                    <a:p>
                      <a:r>
                        <a:rPr lang="ru-RU" sz="2000" i="1" dirty="0">
                          <a:latin typeface="Times New Roman" panose="02020603050405020304" pitchFamily="18" charset="0"/>
                          <a:cs typeface="Times New Roman" panose="02020603050405020304" pitchFamily="18" charset="0"/>
                        </a:rPr>
                        <a:t>- межбюджетные трансферы, предоставляемые в целях </a:t>
                      </a:r>
                      <a:r>
                        <a:rPr lang="ru-RU" sz="2000" i="1" dirty="0" err="1">
                          <a:latin typeface="Times New Roman" panose="02020603050405020304" pitchFamily="18" charset="0"/>
                          <a:cs typeface="Times New Roman" panose="02020603050405020304" pitchFamily="18" charset="0"/>
                        </a:rPr>
                        <a:t>софинансирования</a:t>
                      </a:r>
                      <a:r>
                        <a:rPr lang="ru-RU" sz="2000" i="1" dirty="0">
                          <a:latin typeface="Times New Roman" panose="02020603050405020304" pitchFamily="18" charset="0"/>
                          <a:cs typeface="Times New Roman" panose="02020603050405020304" pitchFamily="18" charset="0"/>
                        </a:rPr>
                        <a:t> расходных обязательств, возникающих при выполнении полномочий Иные межбюджетные трансферты</a:t>
                      </a:r>
                    </a:p>
                  </a:txBody>
                  <a:tcPr/>
                </a:tc>
                <a:extLst>
                  <a:ext uri="{0D108BD9-81ED-4DB2-BD59-A6C34878D82A}">
                    <a16:rowId xmlns="" xmlns:a16="http://schemas.microsoft.com/office/drawing/2014/main" val="10001"/>
                  </a:ext>
                </a:extLst>
              </a:tr>
              <a:tr h="1086588">
                <a:tc>
                  <a:txBody>
                    <a:bodyPr/>
                    <a:lstStyle/>
                    <a:p>
                      <a:r>
                        <a:rPr lang="ru-RU" sz="2000" b="1" i="1" dirty="0">
                          <a:latin typeface="Times New Roman" panose="02020603050405020304" pitchFamily="18" charset="0"/>
                          <a:cs typeface="Times New Roman" panose="02020603050405020304" pitchFamily="18" charset="0"/>
                        </a:rPr>
                        <a:t>Субвенции </a:t>
                      </a:r>
                    </a:p>
                  </a:txBody>
                  <a:tcPr/>
                </a:tc>
                <a:tc>
                  <a:txBody>
                    <a:bodyPr/>
                    <a:lstStyle/>
                    <a:p>
                      <a:r>
                        <a:rPr lang="ru-RU" sz="2000" i="1" dirty="0">
                          <a:latin typeface="Times New Roman" panose="02020603050405020304" pitchFamily="18" charset="0"/>
                          <a:cs typeface="Times New Roman" panose="02020603050405020304" pitchFamily="18" charset="0"/>
                        </a:rPr>
                        <a:t>- межбюджетные трансферы, предоставляемые в целях Финансового обеспечения расходных обязательств, возникающих при выполнении государственных полномочий Российской Федерации субъектов Российской Федерации</a:t>
                      </a:r>
                    </a:p>
                  </a:txBody>
                  <a:tcPr/>
                </a:tc>
                <a:extLst>
                  <a:ext uri="{0D108BD9-81ED-4DB2-BD59-A6C34878D82A}">
                    <a16:rowId xmlns="" xmlns:a16="http://schemas.microsoft.com/office/drawing/2014/main" val="10002"/>
                  </a:ext>
                </a:extLst>
              </a:tr>
              <a:tr h="1086588">
                <a:tc>
                  <a:txBody>
                    <a:bodyPr/>
                    <a:lstStyle/>
                    <a:p>
                      <a:r>
                        <a:rPr lang="ru-RU" sz="2000" b="1" i="1" dirty="0">
                          <a:latin typeface="Times New Roman" panose="02020603050405020304" pitchFamily="18" charset="0"/>
                          <a:cs typeface="Times New Roman" panose="02020603050405020304" pitchFamily="18" charset="0"/>
                        </a:rPr>
                        <a:t>Дотации</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i="1" dirty="0">
                          <a:latin typeface="Times New Roman" panose="02020603050405020304" pitchFamily="18" charset="0"/>
                          <a:cs typeface="Times New Roman" panose="02020603050405020304" pitchFamily="18" charset="0"/>
                        </a:rPr>
                        <a:t>- межбюджетные трансферты, предоставляемые на безвозмездной и безвозвратной основе без установления направлений их использования</a:t>
                      </a:r>
                    </a:p>
                    <a:p>
                      <a:endParaRPr lang="ru-RU" sz="2000" i="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2403665">
                <a:tc>
                  <a:txBody>
                    <a:bodyPr/>
                    <a:lstStyle/>
                    <a:p>
                      <a:r>
                        <a:rPr lang="ru-RU" sz="2000" b="1" i="1" dirty="0">
                          <a:latin typeface="Times New Roman" panose="02020603050405020304" pitchFamily="18" charset="0"/>
                          <a:cs typeface="Times New Roman" panose="02020603050405020304" pitchFamily="18" charset="0"/>
                        </a:rPr>
                        <a:t> </a:t>
                      </a:r>
                      <a:r>
                        <a:rPr lang="ru-RU" sz="2000" b="1" i="1" u="none" strike="noStrike" kern="1200" baseline="0" dirty="0">
                          <a:solidFill>
                            <a:schemeClr val="dk1"/>
                          </a:solidFill>
                          <a:latin typeface="Times New Roman" panose="02020603050405020304" pitchFamily="18" charset="0"/>
                          <a:ea typeface="+mn-ea"/>
                          <a:cs typeface="Times New Roman" panose="02020603050405020304" pitchFamily="18" charset="0"/>
                        </a:rPr>
                        <a:t>Муниципальный долг </a:t>
                      </a:r>
                      <a:endParaRPr lang="ru-RU" sz="2000" b="1" i="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 обязательства, возникающие из  муниципальных</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 заимствований, гарантий по обязательствам </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третьих лиц, другие обязательства в соответствии</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 с видами долговых обязательств, установленными</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 Бюджетным  кодексом, принятые на себя </a:t>
                      </a:r>
                    </a:p>
                    <a:p>
                      <a:pPr marL="0" marR="0" lvl="0" indent="0" algn="l" defTabSz="457200" rtl="0" eaLnBrk="1" fontAlgn="auto" latinLnBrk="0" hangingPunct="1">
                        <a:lnSpc>
                          <a:spcPct val="100000"/>
                        </a:lnSpc>
                        <a:spcBef>
                          <a:spcPts val="0"/>
                        </a:spcBef>
                        <a:spcAft>
                          <a:spcPts val="0"/>
                        </a:spcAft>
                        <a:buClrTx/>
                        <a:buSzTx/>
                        <a:buFontTx/>
                        <a:buNone/>
                        <a:tabLst/>
                        <a:defRPr/>
                      </a:pPr>
                      <a:r>
                        <a:rPr lang="ru-RU" sz="2000" b="0" i="1" u="none" strike="noStrike" kern="1200" baseline="0" dirty="0">
                          <a:solidFill>
                            <a:schemeClr val="dk1"/>
                          </a:solidFill>
                          <a:latin typeface="Times New Roman" panose="02020603050405020304" pitchFamily="18" charset="0"/>
                          <a:ea typeface="+mn-ea"/>
                          <a:cs typeface="Times New Roman" panose="02020603050405020304" pitchFamily="18" charset="0"/>
                        </a:rPr>
                        <a:t> муниципальным образованием</a:t>
                      </a:r>
                    </a:p>
                    <a:p>
                      <a:endParaRPr lang="ru-RU" sz="2000" i="1"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4203293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223" y="1"/>
            <a:ext cx="12765024" cy="987551"/>
          </a:xfrm>
        </p:spPr>
        <p:txBody>
          <a:bodyPr>
            <a:no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Общественно-значимые проекты </a:t>
            </a:r>
            <a:br>
              <a:rPr lang="ru-RU" sz="2400" b="1" i="1" dirty="0">
                <a:solidFill>
                  <a:schemeClr val="tx1"/>
                </a:solidFill>
                <a:latin typeface="Times New Roman" panose="02020603050405020304" pitchFamily="18" charset="0"/>
                <a:cs typeface="Times New Roman" panose="02020603050405020304" pitchFamily="18" charset="0"/>
              </a:rPr>
            </a:br>
            <a:r>
              <a:rPr lang="ru-RU" sz="2400" b="1" i="1" dirty="0">
                <a:solidFill>
                  <a:schemeClr val="tx1"/>
                </a:solidFill>
                <a:latin typeface="Times New Roman" panose="02020603050405020304" pitchFamily="18" charset="0"/>
                <a:cs typeface="Times New Roman" panose="02020603050405020304" pitchFamily="18" charset="0"/>
              </a:rPr>
              <a:t>на территории городского округа Серебряные Пруды</a:t>
            </a:r>
            <a:r>
              <a:rPr lang="ru-RU" sz="2400" b="1" i="1" dirty="0">
                <a:solidFill>
                  <a:schemeClr val="tx1"/>
                </a:solidFill>
              </a:rPr>
              <a:t/>
            </a:r>
            <a:br>
              <a:rPr lang="ru-RU" sz="2400" b="1" i="1" dirty="0">
                <a:solidFill>
                  <a:schemeClr val="tx1"/>
                </a:solidFill>
              </a:rPr>
            </a:br>
            <a:endParaRPr lang="ru-RU" sz="2400" b="1" i="1" dirty="0">
              <a:solidFill>
                <a:schemeClr val="tx1"/>
              </a:solidFill>
            </a:endParaRPr>
          </a:p>
        </p:txBody>
      </p:sp>
      <p:sp>
        <p:nvSpPr>
          <p:cNvPr id="3" name="Объект 2"/>
          <p:cNvSpPr>
            <a:spLocks noGrp="1"/>
          </p:cNvSpPr>
          <p:nvPr>
            <p:ph idx="1"/>
          </p:nvPr>
        </p:nvSpPr>
        <p:spPr>
          <a:xfrm>
            <a:off x="353367" y="733531"/>
            <a:ext cx="11485266" cy="5526592"/>
          </a:xfrm>
        </p:spPr>
        <p:txBody>
          <a:bodyPr>
            <a:noAutofit/>
          </a:bodyPr>
          <a:lstStyle/>
          <a:p>
            <a:pPr marL="0" indent="0">
              <a:buNone/>
            </a:pPr>
            <a:r>
              <a:rPr lang="ru-RU" sz="2400" b="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Расходов на строительство и (или) реконструкцию  объектов социальной сферы в 2021-2023 годах не предусмотрено.</a:t>
            </a:r>
          </a:p>
          <a:p>
            <a:pPr marL="0" indent="0">
              <a:buNone/>
            </a:pPr>
            <a:endParaRPr lang="ru-RU" sz="2000" b="1" i="1" dirty="0">
              <a:latin typeface="Times New Roman" panose="02020603050405020304" pitchFamily="18" charset="0"/>
              <a:cs typeface="Times New Roman" panose="02020603050405020304" pitchFamily="18" charset="0"/>
            </a:endParaRPr>
          </a:p>
          <a:p>
            <a:pPr marL="0" indent="0">
              <a:buNone/>
            </a:pPr>
            <a:r>
              <a:rPr lang="ru-RU" sz="2000" b="1" i="1" dirty="0">
                <a:latin typeface="Times New Roman" panose="02020603050405020304" pitchFamily="18" charset="0"/>
                <a:cs typeface="Times New Roman" panose="02020603050405020304" pitchFamily="18" charset="0"/>
              </a:rPr>
              <a:t>Будут произведены следующие расходы:</a:t>
            </a:r>
          </a:p>
          <a:p>
            <a:pPr marL="0" indent="0">
              <a:buNone/>
            </a:pPr>
            <a:r>
              <a:rPr lang="ru-RU" sz="1800" b="1" i="1" dirty="0">
                <a:latin typeface="Times New Roman" panose="02020603050405020304" pitchFamily="18" charset="0"/>
                <a:cs typeface="Times New Roman" panose="02020603050405020304" pitchFamily="18" charset="0"/>
              </a:rPr>
              <a:t> Приобретение квартир детям-сиротам:</a:t>
            </a:r>
            <a:r>
              <a:rPr lang="ru-RU" sz="1800" i="1" dirty="0">
                <a:latin typeface="Times New Roman" panose="02020603050405020304" pitchFamily="18" charset="0"/>
                <a:cs typeface="Times New Roman" panose="02020603050405020304" pitchFamily="18" charset="0"/>
              </a:rPr>
              <a:t> </a:t>
            </a:r>
          </a:p>
          <a:p>
            <a:pPr marL="0" indent="0">
              <a:buNone/>
            </a:pPr>
            <a:r>
              <a:rPr lang="ru-RU" sz="1800" i="1" dirty="0">
                <a:latin typeface="Times New Roman" panose="02020603050405020304" pitchFamily="18" charset="0"/>
                <a:cs typeface="Times New Roman" panose="02020603050405020304" pitchFamily="18" charset="0"/>
              </a:rPr>
              <a:t>2021 год -будет приобретено 3</a:t>
            </a:r>
            <a:r>
              <a:rPr lang="ru-RU" i="1" dirty="0">
                <a:latin typeface="Times New Roman" panose="02020603050405020304" pitchFamily="18" charset="0"/>
                <a:cs typeface="Times New Roman" panose="02020603050405020304" pitchFamily="18" charset="0"/>
              </a:rPr>
              <a:t> </a:t>
            </a:r>
            <a:r>
              <a:rPr lang="ru-RU" sz="1800" i="1" dirty="0">
                <a:latin typeface="Times New Roman" panose="02020603050405020304" pitchFamily="18" charset="0"/>
                <a:cs typeface="Times New Roman" panose="02020603050405020304" pitchFamily="18" charset="0"/>
              </a:rPr>
              <a:t>квартиры на сумму 4 411,00 тыс. рублей</a:t>
            </a:r>
          </a:p>
          <a:p>
            <a:pPr marL="0" indent="0">
              <a:buNone/>
            </a:pPr>
            <a:r>
              <a:rPr lang="ru-RU" sz="1800" i="1" dirty="0">
                <a:latin typeface="Times New Roman" panose="02020603050405020304" pitchFamily="18" charset="0"/>
                <a:cs typeface="Times New Roman" panose="02020603050405020304" pitchFamily="18" charset="0"/>
              </a:rPr>
              <a:t>2022 год-запланировано 2 941,00 тыс. рублей, будет приобретено 2 квартиры</a:t>
            </a:r>
          </a:p>
          <a:p>
            <a:pPr marL="0" indent="0">
              <a:buNone/>
            </a:pPr>
            <a:r>
              <a:rPr lang="ru-RU" sz="1800" i="1" dirty="0">
                <a:latin typeface="Times New Roman" panose="02020603050405020304" pitchFamily="18" charset="0"/>
                <a:cs typeface="Times New Roman" panose="02020603050405020304" pitchFamily="18" charset="0"/>
              </a:rPr>
              <a:t> </a:t>
            </a:r>
          </a:p>
          <a:p>
            <a:pPr marL="0" indent="0">
              <a:buNone/>
            </a:pPr>
            <a:r>
              <a:rPr lang="ru-RU" sz="1800" b="1" i="1" dirty="0">
                <a:latin typeface="Times New Roman" panose="02020603050405020304" pitchFamily="18" charset="0"/>
                <a:cs typeface="Times New Roman" panose="02020603050405020304" pitchFamily="18" charset="0"/>
              </a:rPr>
              <a:t> Выплата денежных средств на приобретение жилья ветеранам и инвалидам</a:t>
            </a:r>
            <a:r>
              <a:rPr lang="ru-RU" sz="1800" i="1" dirty="0">
                <a:latin typeface="Times New Roman" panose="02020603050405020304" pitchFamily="18" charset="0"/>
                <a:cs typeface="Times New Roman" panose="02020603050405020304" pitchFamily="18" charset="0"/>
              </a:rPr>
              <a:t>  </a:t>
            </a:r>
          </a:p>
          <a:p>
            <a:pPr marL="0" indent="0">
              <a:buNone/>
            </a:pPr>
            <a:r>
              <a:rPr lang="ru-RU" sz="1800" i="1">
                <a:latin typeface="Times New Roman" panose="02020603050405020304" pitchFamily="18" charset="0"/>
                <a:cs typeface="Times New Roman" panose="02020603050405020304" pitchFamily="18" charset="0"/>
              </a:rPr>
              <a:t>  </a:t>
            </a:r>
            <a:r>
              <a:rPr lang="ru-RU" sz="1800" i="1" smtClean="0">
                <a:latin typeface="Times New Roman" panose="02020603050405020304" pitchFamily="18" charset="0"/>
                <a:cs typeface="Times New Roman" panose="02020603050405020304" pitchFamily="18" charset="0"/>
              </a:rPr>
              <a:t> 2022 </a:t>
            </a:r>
            <a:r>
              <a:rPr lang="ru-RU" sz="1800" i="1" dirty="0" smtClean="0">
                <a:latin typeface="Times New Roman" panose="02020603050405020304" pitchFamily="18" charset="0"/>
                <a:cs typeface="Times New Roman" panose="02020603050405020304" pitchFamily="18" charset="0"/>
              </a:rPr>
              <a:t>год и </a:t>
            </a:r>
            <a:r>
              <a:rPr lang="ru-RU" sz="1800" i="1" smtClean="0">
                <a:latin typeface="Times New Roman" panose="02020603050405020304" pitchFamily="18" charset="0"/>
                <a:cs typeface="Times New Roman" panose="02020603050405020304" pitchFamily="18" charset="0"/>
              </a:rPr>
              <a:t>2023 годы- </a:t>
            </a:r>
            <a:r>
              <a:rPr lang="ru-RU" sz="1800" i="1" dirty="0">
                <a:latin typeface="Times New Roman" panose="02020603050405020304" pitchFamily="18" charset="0"/>
                <a:cs typeface="Times New Roman" panose="02020603050405020304" pitchFamily="18" charset="0"/>
              </a:rPr>
              <a:t>будут произведена </a:t>
            </a:r>
            <a:r>
              <a:rPr lang="ru-RU" sz="1800" i="1">
                <a:latin typeface="Times New Roman" panose="02020603050405020304" pitchFamily="18" charset="0"/>
                <a:cs typeface="Times New Roman" panose="02020603050405020304" pitchFamily="18" charset="0"/>
              </a:rPr>
              <a:t>выплата </a:t>
            </a:r>
            <a:r>
              <a:rPr lang="ru-RU" sz="1800" i="1" smtClean="0">
                <a:latin typeface="Times New Roman" panose="02020603050405020304" pitchFamily="18" charset="0"/>
                <a:cs typeface="Times New Roman" panose="02020603050405020304" pitchFamily="18" charset="0"/>
              </a:rPr>
              <a:t>по  </a:t>
            </a:r>
            <a:r>
              <a:rPr lang="ru-RU" sz="1800" i="1" dirty="0">
                <a:latin typeface="Times New Roman" panose="02020603050405020304" pitchFamily="18" charset="0"/>
                <a:cs typeface="Times New Roman" panose="02020603050405020304" pitchFamily="18" charset="0"/>
              </a:rPr>
              <a:t>одному человеку в год в сумме 1 254,0 тыс. рублей  </a:t>
            </a:r>
          </a:p>
          <a:p>
            <a:pPr marL="0" indent="0">
              <a:buNone/>
            </a:pPr>
            <a:endParaRPr lang="ru-RU" sz="1800" i="1" dirty="0">
              <a:latin typeface="Times New Roman" panose="02020603050405020304" pitchFamily="18" charset="0"/>
              <a:cs typeface="Times New Roman" panose="02020603050405020304" pitchFamily="18" charset="0"/>
            </a:endParaRPr>
          </a:p>
          <a:p>
            <a:pPr marL="0" indent="0">
              <a:buNone/>
            </a:pPr>
            <a:r>
              <a:rPr lang="ru-RU" sz="1800" b="1" i="1" dirty="0">
                <a:latin typeface="Times New Roman" panose="02020603050405020304" pitchFamily="18" charset="0"/>
                <a:cs typeface="Times New Roman" panose="02020603050405020304" pitchFamily="18" charset="0"/>
              </a:rPr>
              <a:t>Ремонт подъездов</a:t>
            </a:r>
            <a:r>
              <a:rPr lang="ru-RU" sz="1800" i="1" dirty="0">
                <a:latin typeface="Times New Roman" panose="02020603050405020304" pitchFamily="18" charset="0"/>
                <a:cs typeface="Times New Roman" panose="02020603050405020304" pitchFamily="18" charset="0"/>
              </a:rPr>
              <a:t> </a:t>
            </a:r>
          </a:p>
          <a:p>
            <a:pPr marL="0" indent="0">
              <a:buNone/>
            </a:pPr>
            <a:r>
              <a:rPr lang="ru-RU" sz="1800" i="1" dirty="0">
                <a:latin typeface="Times New Roman" panose="02020603050405020304" pitchFamily="18" charset="0"/>
                <a:cs typeface="Times New Roman" panose="02020603050405020304" pitchFamily="18" charset="0"/>
              </a:rPr>
              <a:t>2021 год –предусмотрено 3 336,4 тыс. рублей</a:t>
            </a:r>
          </a:p>
          <a:p>
            <a:pPr marL="0" indent="0">
              <a:buNone/>
            </a:pPr>
            <a:r>
              <a:rPr lang="ru-RU" sz="1800" i="1" dirty="0">
                <a:latin typeface="Times New Roman" panose="02020603050405020304" pitchFamily="18" charset="0"/>
                <a:cs typeface="Times New Roman" panose="02020603050405020304" pitchFamily="18" charset="0"/>
              </a:rPr>
              <a:t>2022 и 2023 годы- предусмотрено по 304,00 тыс. рублей</a:t>
            </a:r>
          </a:p>
        </p:txBody>
      </p:sp>
    </p:spTree>
    <p:extLst>
      <p:ext uri="{BB962C8B-B14F-4D97-AF65-F5344CB8AC3E}">
        <p14:creationId xmlns:p14="http://schemas.microsoft.com/office/powerpoint/2010/main" val="946807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982" y="1"/>
            <a:ext cx="11780018" cy="1011935"/>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Общественно-значимые  проекты </a:t>
            </a:r>
            <a:br>
              <a:rPr lang="ru-RU" sz="2400" b="1" i="1" dirty="0">
                <a:solidFill>
                  <a:schemeClr val="tx1"/>
                </a:solidFill>
                <a:latin typeface="Times New Roman" panose="02020603050405020304" pitchFamily="18" charset="0"/>
                <a:cs typeface="Times New Roman" panose="02020603050405020304" pitchFamily="18" charset="0"/>
              </a:rPr>
            </a:br>
            <a:r>
              <a:rPr lang="ru-RU" sz="2400" b="1" i="1" dirty="0">
                <a:solidFill>
                  <a:schemeClr val="tx1"/>
                </a:solidFill>
                <a:latin typeface="Times New Roman" panose="02020603050405020304" pitchFamily="18" charset="0"/>
                <a:cs typeface="Times New Roman" panose="02020603050405020304" pitchFamily="18" charset="0"/>
              </a:rPr>
              <a:t>на территории городского округа Серебряные Пруды</a:t>
            </a:r>
          </a:p>
        </p:txBody>
      </p:sp>
      <p:sp>
        <p:nvSpPr>
          <p:cNvPr id="3" name="Объект 2"/>
          <p:cNvSpPr>
            <a:spLocks noGrp="1"/>
          </p:cNvSpPr>
          <p:nvPr>
            <p:ph idx="1"/>
          </p:nvPr>
        </p:nvSpPr>
        <p:spPr>
          <a:xfrm>
            <a:off x="411982" y="1011936"/>
            <a:ext cx="11246618" cy="5632704"/>
          </a:xfrm>
        </p:spPr>
        <p:txBody>
          <a:bodyPr>
            <a:normAutofit/>
          </a:bodyPr>
          <a:lstStyle/>
          <a:p>
            <a:pPr marL="0" indent="0">
              <a:buNone/>
            </a:pPr>
            <a:r>
              <a:rPr lang="ru-RU" sz="1800" b="1" dirty="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a:p>
            <a:r>
              <a:rPr lang="ru-RU" sz="1800" i="1" dirty="0">
                <a:latin typeface="Times New Roman" panose="02020603050405020304" pitchFamily="18" charset="0"/>
                <a:cs typeface="Times New Roman" panose="02020603050405020304" pitchFamily="18" charset="0"/>
              </a:rPr>
              <a:t>на строительство водопроводных сетей в с. Новоклемово-3 400,00  тыс. рублей и на ул. Железнодорожная </a:t>
            </a:r>
            <a:r>
              <a:rPr lang="ru-RU" sz="1800" i="1" dirty="0" err="1">
                <a:latin typeface="Times New Roman" panose="02020603050405020304" pitchFamily="18" charset="0"/>
                <a:cs typeface="Times New Roman" panose="02020603050405020304" pitchFamily="18" charset="0"/>
              </a:rPr>
              <a:t>р.п</a:t>
            </a:r>
            <a:r>
              <a:rPr lang="ru-RU" sz="1800" i="1" dirty="0">
                <a:latin typeface="Times New Roman" panose="02020603050405020304" pitchFamily="18" charset="0"/>
                <a:cs typeface="Times New Roman" panose="02020603050405020304" pitchFamily="18" charset="0"/>
              </a:rPr>
              <a:t>. Серебряные Пруды- 2 200,00 тыс. рублей;</a:t>
            </a:r>
          </a:p>
          <a:p>
            <a:r>
              <a:rPr lang="ru-RU" sz="1800" i="1" dirty="0">
                <a:latin typeface="Times New Roman" panose="02020603050405020304" pitchFamily="18" charset="0"/>
                <a:cs typeface="Times New Roman" panose="02020603050405020304" pitchFamily="18" charset="0"/>
              </a:rPr>
              <a:t>строительство ВЗУ с установкой станции обезжелезивания в с. Мочилы-3 150,00 тыс. рублей;</a:t>
            </a:r>
          </a:p>
          <a:p>
            <a:r>
              <a:rPr lang="ru-RU" sz="1800" i="1" dirty="0">
                <a:latin typeface="Times New Roman" panose="02020603050405020304" pitchFamily="18" charset="0"/>
                <a:cs typeface="Times New Roman" panose="02020603050405020304" pitchFamily="18" charset="0"/>
              </a:rPr>
              <a:t>строительство водопроводных сетей </a:t>
            </a:r>
            <a:r>
              <a:rPr lang="ru-RU" sz="1800" i="1" dirty="0" err="1">
                <a:latin typeface="Times New Roman" panose="02020603050405020304" pitchFamily="18" charset="0"/>
                <a:cs typeface="Times New Roman" panose="02020603050405020304" pitchFamily="18" charset="0"/>
              </a:rPr>
              <a:t>мкр</a:t>
            </a:r>
            <a:r>
              <a:rPr lang="ru-RU" sz="1800" i="1" dirty="0">
                <a:latin typeface="Times New Roman" panose="02020603050405020304" pitchFamily="18" charset="0"/>
                <a:cs typeface="Times New Roman" panose="02020603050405020304" pitchFamily="18" charset="0"/>
              </a:rPr>
              <a:t>. </a:t>
            </a:r>
            <a:r>
              <a:rPr lang="ru-RU" sz="1800" i="1" dirty="0" err="1">
                <a:latin typeface="Times New Roman" panose="02020603050405020304" pitchFamily="18" charset="0"/>
                <a:cs typeface="Times New Roman" panose="02020603050405020304" pitchFamily="18" charset="0"/>
              </a:rPr>
              <a:t>Школьный,с</a:t>
            </a:r>
            <a:r>
              <a:rPr lang="ru-RU" sz="1800" i="1" dirty="0">
                <a:latin typeface="Times New Roman" panose="02020603050405020304" pitchFamily="18" charset="0"/>
                <a:cs typeface="Times New Roman" panose="02020603050405020304" pitchFamily="18" charset="0"/>
              </a:rPr>
              <a:t>. Узуново-2 500,00 тыс. рублей;</a:t>
            </a:r>
            <a:r>
              <a:rPr lang="ru-RU" sz="1800" b="1" i="1" dirty="0">
                <a:latin typeface="Times New Roman" panose="02020603050405020304" pitchFamily="18" charset="0"/>
                <a:cs typeface="Times New Roman" panose="02020603050405020304" pitchFamily="18" charset="0"/>
              </a:rPr>
              <a:t> </a:t>
            </a:r>
            <a:endParaRPr lang="ru-RU" sz="1800" i="1" dirty="0">
              <a:latin typeface="Times New Roman" panose="02020603050405020304" pitchFamily="18" charset="0"/>
              <a:cs typeface="Times New Roman" panose="02020603050405020304" pitchFamily="18" charset="0"/>
            </a:endParaRPr>
          </a:p>
          <a:p>
            <a:pPr marL="0" indent="0">
              <a:buNone/>
            </a:pPr>
            <a:r>
              <a:rPr lang="ru-RU" sz="1800" b="1" i="1" dirty="0">
                <a:latin typeface="Times New Roman" panose="02020603050405020304" pitchFamily="18" charset="0"/>
                <a:cs typeface="Times New Roman" panose="02020603050405020304" pitchFamily="18" charset="0"/>
              </a:rPr>
              <a:t> </a:t>
            </a:r>
            <a:r>
              <a:rPr lang="ru-RU" sz="1800" i="1" dirty="0">
                <a:latin typeface="Times New Roman" panose="02020603050405020304" pitchFamily="18" charset="0"/>
                <a:cs typeface="Times New Roman" panose="02020603050405020304" pitchFamily="18" charset="0"/>
              </a:rPr>
              <a:t>на децентрализацию газового оборудования в с. </a:t>
            </a:r>
            <a:r>
              <a:rPr lang="ru-RU" sz="1800" i="1" dirty="0" err="1">
                <a:latin typeface="Times New Roman" panose="02020603050405020304" pitchFamily="18" charset="0"/>
                <a:cs typeface="Times New Roman" panose="02020603050405020304" pitchFamily="18" charset="0"/>
              </a:rPr>
              <a:t>Мочилы</a:t>
            </a:r>
            <a:r>
              <a:rPr lang="ru-RU" sz="1800" i="1" dirty="0">
                <a:latin typeface="Times New Roman" panose="02020603050405020304" pitchFamily="18" charset="0"/>
                <a:cs typeface="Times New Roman" panose="02020603050405020304" pitchFamily="18" charset="0"/>
              </a:rPr>
              <a:t>, Глубокое, </a:t>
            </a:r>
            <a:r>
              <a:rPr lang="ru-RU" sz="1800" i="1" dirty="0" err="1">
                <a:latin typeface="Times New Roman" panose="02020603050405020304" pitchFamily="18" charset="0"/>
                <a:cs typeface="Times New Roman" panose="02020603050405020304" pitchFamily="18" charset="0"/>
              </a:rPr>
              <a:t>Подхожее</a:t>
            </a:r>
            <a:r>
              <a:rPr lang="ru-RU" sz="1800" i="1" dirty="0">
                <a:latin typeface="Times New Roman" panose="02020603050405020304" pitchFamily="18" charset="0"/>
                <a:cs typeface="Times New Roman" panose="02020603050405020304" pitchFamily="18" charset="0"/>
              </a:rPr>
              <a:t> будет направлено в 2021 году за счет бюджета Московской области 34 530,00  тыс. рублей;  </a:t>
            </a:r>
          </a:p>
          <a:p>
            <a:pPr marL="0" indent="0">
              <a:buNone/>
            </a:pPr>
            <a:r>
              <a:rPr lang="ru-RU" sz="1800" i="1" dirty="0">
                <a:latin typeface="Times New Roman" panose="02020603050405020304" pitchFamily="18" charset="0"/>
                <a:cs typeface="Times New Roman" panose="02020603050405020304" pitchFamily="18" charset="0"/>
              </a:rPr>
              <a:t>В 2021 году 3 000,00 </a:t>
            </a:r>
            <a:r>
              <a:rPr lang="ru-RU" sz="1800" i="1" dirty="0" err="1">
                <a:latin typeface="Times New Roman" panose="02020603050405020304" pitchFamily="18" charset="0"/>
                <a:cs typeface="Times New Roman" panose="02020603050405020304" pitchFamily="18" charset="0"/>
              </a:rPr>
              <a:t>тыс.рублей</a:t>
            </a:r>
            <a:r>
              <a:rPr lang="ru-RU" sz="1800" i="1" dirty="0">
                <a:latin typeface="Times New Roman" panose="02020603050405020304" pitchFamily="18" charset="0"/>
                <a:cs typeface="Times New Roman" panose="02020603050405020304" pitchFamily="18" charset="0"/>
              </a:rPr>
              <a:t> предусмотрено на приобретение и монтаж оборудования для очистки сточных вод в д. </a:t>
            </a:r>
            <a:r>
              <a:rPr lang="ru-RU" sz="1800" i="1" dirty="0" err="1">
                <a:latin typeface="Times New Roman" panose="02020603050405020304" pitchFamily="18" charset="0"/>
                <a:cs typeface="Times New Roman" panose="02020603050405020304" pitchFamily="18" charset="0"/>
              </a:rPr>
              <a:t>Коровино</a:t>
            </a:r>
            <a:r>
              <a:rPr lang="ru-RU" sz="1800" i="1" dirty="0">
                <a:latin typeface="Times New Roman" panose="02020603050405020304" pitchFamily="18" charset="0"/>
                <a:cs typeface="Times New Roman" panose="02020603050405020304" pitchFamily="18" charset="0"/>
              </a:rPr>
              <a:t> и 500,00 тыс. рублей на устройство там же канализационной сети.  </a:t>
            </a:r>
          </a:p>
          <a:p>
            <a:pPr marL="0" indent="0">
              <a:buNone/>
            </a:pPr>
            <a:r>
              <a:rPr lang="ru-RU" sz="1800" b="1" i="1" dirty="0">
                <a:latin typeface="Times New Roman" panose="02020603050405020304" pitchFamily="18" charset="0"/>
                <a:cs typeface="Times New Roman" panose="02020603050405020304" pitchFamily="18" charset="0"/>
              </a:rPr>
              <a:t>Проведение капитального ремонта   </a:t>
            </a:r>
            <a:r>
              <a:rPr lang="ru-RU" sz="1800" b="1" i="1" dirty="0" err="1">
                <a:latin typeface="Times New Roman" panose="02020603050405020304" pitchFamily="18" charset="0"/>
                <a:cs typeface="Times New Roman" panose="02020603050405020304" pitchFamily="18" charset="0"/>
              </a:rPr>
              <a:t>Узуновской</a:t>
            </a:r>
            <a:r>
              <a:rPr lang="ru-RU" sz="1800" b="1" i="1" dirty="0">
                <a:latin typeface="Times New Roman" panose="02020603050405020304" pitchFamily="18" charset="0"/>
                <a:cs typeface="Times New Roman" panose="02020603050405020304" pitchFamily="18" charset="0"/>
              </a:rPr>
              <a:t> общеобразовательной школы</a:t>
            </a:r>
          </a:p>
          <a:p>
            <a:pPr marL="0" indent="0">
              <a:buNone/>
            </a:pPr>
            <a:r>
              <a:rPr lang="ru-RU" sz="1800" i="1" dirty="0">
                <a:latin typeface="Times New Roman" panose="02020603050405020304" pitchFamily="18" charset="0"/>
                <a:cs typeface="Times New Roman" panose="02020603050405020304" pitchFamily="18" charset="0"/>
              </a:rPr>
              <a:t>-133 561,00 тыс. рублей в 2022 году </a:t>
            </a:r>
          </a:p>
          <a:p>
            <a:pPr marL="0" indent="0">
              <a:buNone/>
            </a:pPr>
            <a:r>
              <a:rPr lang="ru-RU" sz="1800" i="1" dirty="0">
                <a:latin typeface="Times New Roman" panose="02020603050405020304" pitchFamily="18" charset="0"/>
                <a:cs typeface="Times New Roman" panose="02020603050405020304" pitchFamily="18" charset="0"/>
              </a:rPr>
              <a:t> </a:t>
            </a:r>
            <a:r>
              <a:rPr lang="ru-RU" sz="1800" b="1" i="1" dirty="0">
                <a:latin typeface="Times New Roman" panose="02020603050405020304" pitchFamily="18" charset="0"/>
                <a:cs typeface="Times New Roman" panose="02020603050405020304" pitchFamily="18" charset="0"/>
              </a:rPr>
              <a:t>Проведение капитального ремонта в МДОУ «</a:t>
            </a:r>
            <a:r>
              <a:rPr lang="ru-RU" sz="1800" b="1" i="1" dirty="0" err="1">
                <a:latin typeface="Times New Roman" panose="02020603050405020304" pitchFamily="18" charset="0"/>
                <a:cs typeface="Times New Roman" panose="02020603050405020304" pitchFamily="18" charset="0"/>
              </a:rPr>
              <a:t>Журавушка</a:t>
            </a:r>
            <a:r>
              <a:rPr lang="ru-RU" sz="1800" i="1" dirty="0">
                <a:latin typeface="Times New Roman" panose="02020603050405020304" pitchFamily="18" charset="0"/>
                <a:cs typeface="Times New Roman" panose="02020603050405020304" pitchFamily="18" charset="0"/>
              </a:rPr>
              <a:t>»  - предусмотрено в 2022 году 98 966,00 тыс. рублей. </a:t>
            </a:r>
          </a:p>
        </p:txBody>
      </p:sp>
    </p:spTree>
    <p:extLst>
      <p:ext uri="{BB962C8B-B14F-4D97-AF65-F5344CB8AC3E}">
        <p14:creationId xmlns:p14="http://schemas.microsoft.com/office/powerpoint/2010/main" val="3769636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672" y="1"/>
            <a:ext cx="10549128" cy="1690688"/>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Общественно-значимые проекты </a:t>
            </a:r>
            <a:br>
              <a:rPr lang="ru-RU" sz="2400" b="1" i="1" dirty="0">
                <a:solidFill>
                  <a:schemeClr val="tx1"/>
                </a:solidFill>
                <a:latin typeface="Times New Roman" panose="02020603050405020304" pitchFamily="18" charset="0"/>
                <a:cs typeface="Times New Roman" panose="02020603050405020304" pitchFamily="18" charset="0"/>
              </a:rPr>
            </a:br>
            <a:r>
              <a:rPr lang="ru-RU" sz="2400" b="1" i="1" dirty="0">
                <a:solidFill>
                  <a:schemeClr val="tx1"/>
                </a:solidFill>
                <a:latin typeface="Times New Roman" panose="02020603050405020304" pitchFamily="18" charset="0"/>
                <a:cs typeface="Times New Roman" panose="02020603050405020304" pitchFamily="18" charset="0"/>
              </a:rPr>
              <a:t>на территории городского округа Серебряные Пруды</a:t>
            </a:r>
            <a:br>
              <a:rPr lang="ru-RU" sz="2400" b="1" i="1" dirty="0">
                <a:solidFill>
                  <a:schemeClr val="tx1"/>
                </a:solidFill>
                <a:latin typeface="Times New Roman" panose="02020603050405020304" pitchFamily="18" charset="0"/>
                <a:cs typeface="Times New Roman" panose="02020603050405020304" pitchFamily="18" charset="0"/>
              </a:rPr>
            </a:br>
            <a:endParaRPr lang="ru-RU" sz="2400" b="1" i="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92608" y="1109472"/>
            <a:ext cx="11753759" cy="5291327"/>
          </a:xfrm>
        </p:spPr>
        <p:txBody>
          <a:bodyPr>
            <a:normAutofit/>
          </a:bodyPr>
          <a:lstStyle/>
          <a:p>
            <a:pPr marL="0" indent="0">
              <a:buNone/>
            </a:pPr>
            <a:r>
              <a:rPr lang="ru-RU" sz="1900" b="1" i="1" dirty="0">
                <a:latin typeface="Times New Roman" panose="02020603050405020304" pitchFamily="18" charset="0"/>
                <a:cs typeface="Times New Roman" panose="02020603050405020304" pitchFamily="18" charset="0"/>
              </a:rPr>
              <a:t>Проведение ремонта и капитального ремонта автомобильных дорог</a:t>
            </a:r>
          </a:p>
          <a:p>
            <a:pPr marL="0" indent="0">
              <a:buNone/>
            </a:pPr>
            <a:r>
              <a:rPr lang="ru-RU" sz="1900" i="1" dirty="0">
                <a:latin typeface="Times New Roman" panose="02020603050405020304" pitchFamily="18" charset="0"/>
                <a:cs typeface="Times New Roman" panose="02020603050405020304" pitchFamily="18" charset="0"/>
              </a:rPr>
              <a:t> 2021 год- 68 863,00 тыс. рублей</a:t>
            </a:r>
          </a:p>
          <a:p>
            <a:pPr marL="0" indent="0">
              <a:buNone/>
            </a:pPr>
            <a:r>
              <a:rPr lang="ru-RU" sz="1900" i="1" dirty="0">
                <a:latin typeface="Times New Roman" panose="02020603050405020304" pitchFamily="18" charset="0"/>
                <a:cs typeface="Times New Roman" panose="02020603050405020304" pitchFamily="18" charset="0"/>
              </a:rPr>
              <a:t>2022 год- 45 306,00 тыс. рублей</a:t>
            </a:r>
          </a:p>
          <a:p>
            <a:pPr marL="0" indent="0">
              <a:buNone/>
            </a:pPr>
            <a:r>
              <a:rPr lang="ru-RU" sz="1900" i="1" dirty="0">
                <a:latin typeface="Times New Roman" panose="02020603050405020304" pitchFamily="18" charset="0"/>
                <a:cs typeface="Times New Roman" panose="02020603050405020304" pitchFamily="18" charset="0"/>
              </a:rPr>
              <a:t>2023 год- 44 792,00 тыс. рублей</a:t>
            </a:r>
          </a:p>
          <a:p>
            <a:pPr marL="0" indent="0">
              <a:buNone/>
            </a:pPr>
            <a:endParaRPr lang="ru-RU" sz="1900" i="1" dirty="0">
              <a:latin typeface="Times New Roman" panose="02020603050405020304" pitchFamily="18" charset="0"/>
              <a:cs typeface="Times New Roman" panose="02020603050405020304" pitchFamily="18" charset="0"/>
            </a:endParaRPr>
          </a:p>
          <a:p>
            <a:pPr marL="0" indent="0">
              <a:buNone/>
            </a:pPr>
            <a:r>
              <a:rPr lang="ru-RU" sz="1900" b="1" i="1" dirty="0">
                <a:latin typeface="Times New Roman" panose="02020603050405020304" pitchFamily="18" charset="0"/>
                <a:cs typeface="Times New Roman" panose="02020603050405020304" pitchFamily="18" charset="0"/>
              </a:rPr>
              <a:t>На строительство котельных </a:t>
            </a:r>
            <a:r>
              <a:rPr lang="ru-RU" sz="1900" i="1" dirty="0">
                <a:latin typeface="Times New Roman" panose="02020603050405020304" pitchFamily="18" charset="0"/>
                <a:cs typeface="Times New Roman" panose="02020603050405020304" pitchFamily="18" charset="0"/>
              </a:rPr>
              <a:t>(в том числе изготовление  ПИР), - всего  104 582,00  тыс. рублей, из них за счет субсидии из бюджета Московской области  89 940,5  </a:t>
            </a:r>
            <a:r>
              <a:rPr lang="ru-RU" sz="1900" i="1" dirty="0" err="1">
                <a:latin typeface="Times New Roman" panose="02020603050405020304" pitchFamily="18" charset="0"/>
                <a:cs typeface="Times New Roman" panose="02020603050405020304" pitchFamily="18" charset="0"/>
              </a:rPr>
              <a:t>тыс.рублей</a:t>
            </a:r>
            <a:r>
              <a:rPr lang="ru-RU" sz="1900" i="1" dirty="0">
                <a:latin typeface="Times New Roman" panose="02020603050405020304" pitchFamily="18" charset="0"/>
                <a:cs typeface="Times New Roman" panose="02020603050405020304" pitchFamily="18" charset="0"/>
              </a:rPr>
              <a:t> в населенных пунктах:</a:t>
            </a:r>
          </a:p>
          <a:p>
            <a:r>
              <a:rPr lang="ru-RU" sz="1900" i="1" dirty="0">
                <a:latin typeface="Times New Roman" panose="02020603050405020304" pitchFamily="18" charset="0"/>
                <a:cs typeface="Times New Roman" panose="02020603050405020304" pitchFamily="18" charset="0"/>
              </a:rPr>
              <a:t>           с. Глубокое-16 346,61 тыс. рублей;</a:t>
            </a:r>
          </a:p>
          <a:p>
            <a:r>
              <a:rPr lang="ru-RU" sz="1900" i="1" dirty="0">
                <a:latin typeface="Times New Roman" panose="02020603050405020304" pitchFamily="18" charset="0"/>
                <a:cs typeface="Times New Roman" panose="02020603050405020304" pitchFamily="18" charset="0"/>
              </a:rPr>
              <a:t>           ПТУ </a:t>
            </a:r>
            <a:r>
              <a:rPr lang="ru-RU" sz="1900" i="1" dirty="0" err="1">
                <a:latin typeface="Times New Roman" panose="02020603050405020304" pitchFamily="18" charset="0"/>
                <a:cs typeface="Times New Roman" panose="02020603050405020304" pitchFamily="18" charset="0"/>
              </a:rPr>
              <a:t>р.п</a:t>
            </a:r>
            <a:r>
              <a:rPr lang="ru-RU" sz="1900" i="1" dirty="0">
                <a:latin typeface="Times New Roman" panose="02020603050405020304" pitchFamily="18" charset="0"/>
                <a:cs typeface="Times New Roman" panose="02020603050405020304" pitchFamily="18" charset="0"/>
              </a:rPr>
              <a:t>. Серебряные Пруды 16 102,83 тыс. рублей;</a:t>
            </a:r>
          </a:p>
          <a:p>
            <a:r>
              <a:rPr lang="ru-RU" sz="1900" i="1" dirty="0">
                <a:latin typeface="Times New Roman" panose="02020603050405020304" pitchFamily="18" charset="0"/>
                <a:cs typeface="Times New Roman" panose="02020603050405020304" pitchFamily="18" charset="0"/>
              </a:rPr>
              <a:t>           ул. Комсомольская </a:t>
            </a:r>
            <a:r>
              <a:rPr lang="ru-RU" sz="1900" i="1" dirty="0" err="1">
                <a:latin typeface="Times New Roman" panose="02020603050405020304" pitchFamily="18" charset="0"/>
                <a:cs typeface="Times New Roman" panose="02020603050405020304" pitchFamily="18" charset="0"/>
              </a:rPr>
              <a:t>р.п</a:t>
            </a:r>
            <a:r>
              <a:rPr lang="ru-RU" sz="1900" i="1" dirty="0">
                <a:latin typeface="Times New Roman" panose="02020603050405020304" pitchFamily="18" charset="0"/>
                <a:cs typeface="Times New Roman" panose="02020603050405020304" pitchFamily="18" charset="0"/>
              </a:rPr>
              <a:t>. Серебряные Пруды-18 382,65 тыс. рублей;</a:t>
            </a:r>
          </a:p>
          <a:p>
            <a:r>
              <a:rPr lang="ru-RU" sz="1900" i="1" dirty="0">
                <a:latin typeface="Times New Roman" panose="02020603050405020304" pitchFamily="18" charset="0"/>
                <a:cs typeface="Times New Roman" panose="02020603050405020304" pitchFamily="18" charset="0"/>
              </a:rPr>
              <a:t>           с. Подхожее-17 953,17 тыс. рублей;</a:t>
            </a:r>
          </a:p>
          <a:p>
            <a:r>
              <a:rPr lang="ru-RU" sz="1900" i="1" dirty="0">
                <a:latin typeface="Times New Roman" panose="02020603050405020304" pitchFamily="18" charset="0"/>
                <a:cs typeface="Times New Roman" panose="02020603050405020304" pitchFamily="18" charset="0"/>
              </a:rPr>
              <a:t>           с. Мочилы-16 431,82 тыс. рублей;</a:t>
            </a:r>
          </a:p>
          <a:p>
            <a:r>
              <a:rPr lang="ru-RU" sz="1900" i="1" dirty="0">
                <a:latin typeface="Times New Roman" panose="02020603050405020304" pitchFamily="18" charset="0"/>
                <a:cs typeface="Times New Roman" panose="02020603050405020304" pitchFamily="18" charset="0"/>
              </a:rPr>
              <a:t>           д. </a:t>
            </a:r>
            <a:r>
              <a:rPr lang="ru-RU" sz="1900" i="1" dirty="0" err="1">
                <a:latin typeface="Times New Roman" panose="02020603050405020304" pitchFamily="18" charset="0"/>
                <a:cs typeface="Times New Roman" panose="02020603050405020304" pitchFamily="18" charset="0"/>
              </a:rPr>
              <a:t>Шеметово</a:t>
            </a:r>
            <a:r>
              <a:rPr lang="ru-RU" sz="1900" i="1" dirty="0">
                <a:latin typeface="Times New Roman" panose="02020603050405020304" pitchFamily="18" charset="0"/>
                <a:cs typeface="Times New Roman" panose="02020603050405020304" pitchFamily="18" charset="0"/>
              </a:rPr>
              <a:t> -19 365,41 тыс. рублей.</a:t>
            </a:r>
            <a:r>
              <a:rPr lang="ru-RU" sz="1900" b="1" i="1" dirty="0">
                <a:latin typeface="Times New Roman" panose="02020603050405020304" pitchFamily="18" charset="0"/>
                <a:cs typeface="Times New Roman" panose="02020603050405020304" pitchFamily="18" charset="0"/>
              </a:rPr>
              <a:t> </a:t>
            </a:r>
            <a:endParaRPr lang="ru-RU" sz="1900" i="1"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8959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21537" name="Rectangle 2"/>
          <p:cNvSpPr>
            <a:spLocks noGrp="1"/>
          </p:cNvSpPr>
          <p:nvPr>
            <p:ph type="title"/>
          </p:nvPr>
        </p:nvSpPr>
        <p:spPr>
          <a:xfrm>
            <a:off x="1426866" y="-619911"/>
            <a:ext cx="8497140" cy="1303199"/>
          </a:xfrm>
        </p:spPr>
        <p:txBody>
          <a:bodyPr>
            <a:normAutofit fontScale="90000"/>
          </a:bodyPr>
          <a:lstStyle/>
          <a:p>
            <a:pPr algn="ctr"/>
            <a:r>
              <a:rPr lang="ru-RU" sz="2400" b="1" i="1" dirty="0">
                <a:latin typeface="Times New Roman" pitchFamily="18" charset="0"/>
              </a:rPr>
              <a:t>      </a:t>
            </a:r>
            <a:br>
              <a:rPr lang="ru-RU" sz="2400" b="1" i="1" dirty="0">
                <a:latin typeface="Times New Roman" pitchFamily="18" charset="0"/>
              </a:rPr>
            </a:br>
            <a:r>
              <a:rPr lang="ru-RU" sz="2400" b="1" i="1" dirty="0">
                <a:latin typeface="Times New Roman" pitchFamily="18" charset="0"/>
              </a:rPr>
              <a:t/>
            </a:r>
            <a:br>
              <a:rPr lang="ru-RU" sz="2400" b="1" i="1" dirty="0">
                <a:latin typeface="Times New Roman" pitchFamily="18" charset="0"/>
              </a:rPr>
            </a:br>
            <a:r>
              <a:rPr lang="ru-RU" sz="2400" b="1" i="1" dirty="0">
                <a:latin typeface="Times New Roman" pitchFamily="18" charset="0"/>
              </a:rPr>
              <a:t>  </a:t>
            </a:r>
            <a:br>
              <a:rPr lang="ru-RU" sz="2400" b="1" i="1" dirty="0">
                <a:latin typeface="Times New Roman" pitchFamily="18" charset="0"/>
              </a:rPr>
            </a:br>
            <a:r>
              <a:rPr lang="ru-RU" sz="2700" b="1" i="1" dirty="0">
                <a:solidFill>
                  <a:schemeClr val="tx1"/>
                </a:solidFill>
                <a:latin typeface="Times New Roman" pitchFamily="18" charset="0"/>
              </a:rPr>
              <a:t>Объем денежных средств, направляемых городским округом на социальную поддержку населения</a:t>
            </a:r>
          </a:p>
        </p:txBody>
      </p:sp>
      <p:sp>
        <p:nvSpPr>
          <p:cNvPr id="321538" name="Rectangle 3"/>
          <p:cNvSpPr>
            <a:spLocks noGrp="1"/>
          </p:cNvSpPr>
          <p:nvPr>
            <p:ph idx="1"/>
          </p:nvPr>
        </p:nvSpPr>
        <p:spPr>
          <a:xfrm>
            <a:off x="341645" y="834012"/>
            <a:ext cx="11676186" cy="11339675"/>
          </a:xfrm>
        </p:spPr>
        <p:txBody>
          <a:bodyPr>
            <a:normAutofit/>
          </a:bodyPr>
          <a:lstStyle/>
          <a:p>
            <a:pPr marL="381000" indent="-381000">
              <a:buFont typeface="Wingdings 3" pitchFamily="18" charset="2"/>
              <a:buNone/>
            </a:pPr>
            <a:r>
              <a:rPr lang="ru-RU" dirty="0">
                <a:latin typeface="Times New Roman" pitchFamily="18" charset="0"/>
              </a:rPr>
              <a:t>         </a:t>
            </a:r>
          </a:p>
          <a:p>
            <a:pPr marL="381000" indent="-381000">
              <a:buFont typeface="Wingdings 3" pitchFamily="18" charset="2"/>
              <a:buNone/>
            </a:pPr>
            <a:r>
              <a:rPr lang="ru-RU" dirty="0">
                <a:latin typeface="Times New Roman" pitchFamily="18" charset="0"/>
              </a:rPr>
              <a:t> </a:t>
            </a:r>
            <a:r>
              <a:rPr lang="ru-RU" sz="1800" i="1" dirty="0">
                <a:latin typeface="Times New Roman" pitchFamily="18" charset="0"/>
              </a:rPr>
              <a:t>- </a:t>
            </a:r>
            <a:r>
              <a:rPr lang="ru-RU" sz="1800" b="1" i="1" dirty="0">
                <a:latin typeface="Times New Roman" pitchFamily="18" charset="0"/>
              </a:rPr>
              <a:t>компенсация расходов на проезд </a:t>
            </a:r>
            <a:r>
              <a:rPr lang="ru-RU" sz="1800" i="1" dirty="0">
                <a:latin typeface="Times New Roman" pitchFamily="18" charset="0"/>
              </a:rPr>
              <a:t>для работников ГБУЗ МО «Серебряно-Прудская Центральная районная больница»– 15,60 тыс. рублей в 2021 и 2022 годах, 2023 году-31,2 тыс. рублей;</a:t>
            </a:r>
          </a:p>
          <a:p>
            <a:pPr marL="381000" indent="-381000">
              <a:buFont typeface="Wingdings 3" pitchFamily="18" charset="2"/>
              <a:buNone/>
            </a:pPr>
            <a:endParaRPr lang="ru-RU" sz="1800" i="1" dirty="0">
              <a:latin typeface="Times New Roman" pitchFamily="18" charset="0"/>
            </a:endParaRPr>
          </a:p>
          <a:p>
            <a:pPr marL="381000" indent="-381000">
              <a:buFont typeface="Wingdings 3" pitchFamily="18" charset="2"/>
              <a:buNone/>
            </a:pPr>
            <a:r>
              <a:rPr lang="ru-RU" sz="1800" i="1" dirty="0">
                <a:latin typeface="Times New Roman" pitchFamily="18" charset="0"/>
              </a:rPr>
              <a:t> -</a:t>
            </a:r>
            <a:r>
              <a:rPr lang="ru-RU" sz="1800" b="1" i="1" dirty="0">
                <a:latin typeface="Times New Roman" pitchFamily="18" charset="0"/>
              </a:rPr>
              <a:t>единовременные социальные выплаты  </a:t>
            </a:r>
            <a:r>
              <a:rPr lang="ru-RU" sz="1800" i="1" dirty="0">
                <a:latin typeface="Times New Roman" pitchFamily="18" charset="0"/>
              </a:rPr>
              <a:t>специалистам, приехавшим на работу в ГБУЗ МО «Серебряно-Прудская Центральная районная больница» -50,00 тыс. рублей в 2021 году,   50,00 тыс. рублей  в 2022 году и 100,00 тыс. рублей в 2023 году;</a:t>
            </a:r>
          </a:p>
          <a:p>
            <a:pPr marL="381000" indent="-381000">
              <a:buFont typeface="Wingdings 3" pitchFamily="18" charset="2"/>
              <a:buNone/>
            </a:pPr>
            <a:r>
              <a:rPr lang="ru-RU" sz="1800" i="1" dirty="0">
                <a:latin typeface="Times New Roman" pitchFamily="18" charset="0"/>
              </a:rPr>
              <a:t>         </a:t>
            </a:r>
          </a:p>
          <a:p>
            <a:pPr marL="381000" indent="-381000">
              <a:buFont typeface="Wingdings 3" pitchFamily="18" charset="2"/>
              <a:buNone/>
            </a:pPr>
            <a:r>
              <a:rPr lang="ru-RU" sz="1800" i="1" dirty="0">
                <a:latin typeface="Times New Roman" pitchFamily="18" charset="0"/>
              </a:rPr>
              <a:t> -</a:t>
            </a:r>
            <a:r>
              <a:rPr lang="ru-RU" sz="1800" b="1" i="1" dirty="0">
                <a:latin typeface="Times New Roman" pitchFamily="18" charset="0"/>
              </a:rPr>
              <a:t>компенсацию расходов на оплату аренды (найма)  </a:t>
            </a:r>
          </a:p>
          <a:p>
            <a:pPr marL="381000" indent="-381000">
              <a:buFont typeface="Wingdings 3" pitchFamily="18" charset="2"/>
              <a:buNone/>
            </a:pPr>
            <a:r>
              <a:rPr lang="ru-RU" sz="1800" b="1" i="1" dirty="0">
                <a:latin typeface="Times New Roman" pitchFamily="18" charset="0"/>
              </a:rPr>
              <a:t> жилого помещения </a:t>
            </a:r>
            <a:r>
              <a:rPr lang="ru-RU" sz="1800" i="1" dirty="0">
                <a:latin typeface="Times New Roman" pitchFamily="18" charset="0"/>
              </a:rPr>
              <a:t>медицинским работникам </a:t>
            </a:r>
          </a:p>
          <a:p>
            <a:pPr marL="381000" indent="-381000">
              <a:buFont typeface="Wingdings 3" pitchFamily="18" charset="2"/>
              <a:buNone/>
            </a:pPr>
            <a:r>
              <a:rPr lang="ru-RU" sz="1800" i="1" dirty="0">
                <a:latin typeface="Times New Roman" pitchFamily="18" charset="0"/>
              </a:rPr>
              <a:t>ГБУЗ МО «Серебряно-Прудская Центральная районная больница»</a:t>
            </a:r>
          </a:p>
          <a:p>
            <a:pPr marL="381000" indent="-381000">
              <a:buFont typeface="Wingdings 3" pitchFamily="18" charset="2"/>
              <a:buNone/>
            </a:pPr>
            <a:r>
              <a:rPr lang="ru-RU" sz="1800" i="1" dirty="0">
                <a:latin typeface="Times New Roman" pitchFamily="18" charset="0"/>
              </a:rPr>
              <a:t>  - 360,00 тыс. рублей ежегодно в 2021 и 2022 годах, </a:t>
            </a:r>
          </a:p>
          <a:p>
            <a:pPr marL="381000" indent="-381000">
              <a:buFont typeface="Wingdings 3" pitchFamily="18" charset="2"/>
              <a:buNone/>
            </a:pPr>
            <a:r>
              <a:rPr lang="ru-RU" sz="1800" i="1" dirty="0">
                <a:latin typeface="Times New Roman" pitchFamily="18" charset="0"/>
              </a:rPr>
              <a:t>в 2023 году- 720,00 тыс. рублей  </a:t>
            </a:r>
          </a:p>
          <a:p>
            <a:pPr marL="381000" indent="-381000">
              <a:buFont typeface="Wingdings 3" pitchFamily="18" charset="2"/>
              <a:buNone/>
            </a:pPr>
            <a:r>
              <a:rPr lang="ru-RU" sz="1800" dirty="0">
                <a:latin typeface="Times New Roman" pitchFamily="18" charset="0"/>
              </a:rPr>
              <a:t>. </a:t>
            </a:r>
          </a:p>
          <a:p>
            <a:pPr marL="381000" indent="-381000">
              <a:buFont typeface="Wingdings 3" pitchFamily="18" charset="2"/>
              <a:buNone/>
            </a:pPr>
            <a:endParaRPr lang="ru-RU" sz="1800" dirty="0">
              <a:latin typeface="Times New Roman" pitchFamily="18" charset="0"/>
            </a:endParaRPr>
          </a:p>
          <a:p>
            <a:pPr marL="381000" indent="-381000">
              <a:buFont typeface="Wingdings 3" pitchFamily="18" charset="2"/>
              <a:buNone/>
            </a:pPr>
            <a:endParaRPr lang="ru-RU" sz="1800" dirty="0">
              <a:latin typeface="Times New Roman" pitchFamily="18" charset="0"/>
            </a:endParaRPr>
          </a:p>
          <a:p>
            <a:pPr marL="381000" indent="-381000">
              <a:buFont typeface="Wingdings 3" pitchFamily="18" charset="2"/>
              <a:buNone/>
            </a:pPr>
            <a:r>
              <a:rPr lang="ru-RU" sz="1800" dirty="0">
                <a:latin typeface="Times New Roman" pitchFamily="18" charset="0"/>
              </a:rPr>
              <a:t> </a:t>
            </a:r>
          </a:p>
          <a:p>
            <a:pPr marL="381000" indent="-381000">
              <a:buFont typeface="Wingdings 3" pitchFamily="18" charset="2"/>
              <a:buNone/>
            </a:pPr>
            <a:endParaRPr lang="ru-RU" dirty="0">
              <a:latin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0374" y="487680"/>
            <a:ext cx="8596668" cy="1320800"/>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Муниципальные программы городского округа</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100686005"/>
              </p:ext>
            </p:extLst>
          </p:nvPr>
        </p:nvGraphicFramePr>
        <p:xfrm>
          <a:off x="521293" y="1457012"/>
          <a:ext cx="11006984" cy="4847858"/>
        </p:xfrm>
        <a:graphic>
          <a:graphicData uri="http://schemas.openxmlformats.org/drawingml/2006/table">
            <a:tbl>
              <a:tblPr firstRow="1" bandRow="1">
                <a:tableStyleId>{5C22544A-7EE6-4342-B048-85BDC9FD1C3A}</a:tableStyleId>
              </a:tblPr>
              <a:tblGrid>
                <a:gridCol w="5420533">
                  <a:extLst>
                    <a:ext uri="{9D8B030D-6E8A-4147-A177-3AD203B41FA5}">
                      <a16:colId xmlns="" xmlns:a16="http://schemas.microsoft.com/office/drawing/2014/main" val="20000"/>
                    </a:ext>
                  </a:extLst>
                </a:gridCol>
                <a:gridCol w="1918036">
                  <a:extLst>
                    <a:ext uri="{9D8B030D-6E8A-4147-A177-3AD203B41FA5}">
                      <a16:colId xmlns="" xmlns:a16="http://schemas.microsoft.com/office/drawing/2014/main" val="20001"/>
                    </a:ext>
                  </a:extLst>
                </a:gridCol>
                <a:gridCol w="1765552">
                  <a:extLst>
                    <a:ext uri="{9D8B030D-6E8A-4147-A177-3AD203B41FA5}">
                      <a16:colId xmlns="" xmlns:a16="http://schemas.microsoft.com/office/drawing/2014/main" val="20002"/>
                    </a:ext>
                  </a:extLst>
                </a:gridCol>
                <a:gridCol w="1902863">
                  <a:extLst>
                    <a:ext uri="{9D8B030D-6E8A-4147-A177-3AD203B41FA5}">
                      <a16:colId xmlns="" xmlns:a16="http://schemas.microsoft.com/office/drawing/2014/main" val="20003"/>
                    </a:ext>
                  </a:extLst>
                </a:gridCol>
              </a:tblGrid>
              <a:tr h="439651">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Наименование программы</a:t>
                      </a:r>
                    </a:p>
                  </a:txBody>
                  <a:tcPr>
                    <a:solidFill>
                      <a:schemeClr val="accent6"/>
                    </a:solidFill>
                  </a:tcPr>
                </a:tc>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2021 год</a:t>
                      </a:r>
                    </a:p>
                  </a:txBody>
                  <a:tcPr>
                    <a:solidFill>
                      <a:schemeClr val="accent6"/>
                    </a:solidFill>
                  </a:tcPr>
                </a:tc>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2022 год</a:t>
                      </a:r>
                    </a:p>
                  </a:txBody>
                  <a:tcPr>
                    <a:solidFill>
                      <a:schemeClr val="accent6"/>
                    </a:solidFill>
                  </a:tcPr>
                </a:tc>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2023 год</a:t>
                      </a:r>
                    </a:p>
                  </a:txBody>
                  <a:tcPr>
                    <a:solidFill>
                      <a:schemeClr val="accent6"/>
                    </a:solidFill>
                  </a:tcPr>
                </a:tc>
                <a:extLst>
                  <a:ext uri="{0D108BD9-81ED-4DB2-BD59-A6C34878D82A}">
                    <a16:rowId xmlns="" xmlns:a16="http://schemas.microsoft.com/office/drawing/2014/main" val="10000"/>
                  </a:ext>
                </a:extLst>
              </a:tr>
              <a:tr h="43965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«Здравоохранение»</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algn="ctr"/>
                      <a:r>
                        <a:rPr lang="ru-RU" sz="1800" i="1" dirty="0">
                          <a:latin typeface="Times New Roman" panose="02020603050405020304" pitchFamily="18" charset="0"/>
                          <a:cs typeface="Times New Roman" panose="02020603050405020304" pitchFamily="18" charset="0"/>
                        </a:rPr>
                        <a:t>425,60</a:t>
                      </a:r>
                    </a:p>
                  </a:txBody>
                  <a:tcPr marL="68580" marR="68580" marT="0" marB="0">
                    <a:solidFill>
                      <a:schemeClr val="accent6"/>
                    </a:solidFill>
                  </a:tcPr>
                </a:tc>
                <a:tc>
                  <a:txBody>
                    <a:bodyPr/>
                    <a:lstStyle/>
                    <a:p>
                      <a:pPr algn="ctr"/>
                      <a:r>
                        <a:rPr lang="ru-RU" sz="1800" i="1" dirty="0">
                          <a:latin typeface="Times New Roman" panose="02020603050405020304" pitchFamily="18" charset="0"/>
                          <a:cs typeface="Times New Roman" panose="02020603050405020304" pitchFamily="18" charset="0"/>
                        </a:rPr>
                        <a:t>425,60</a:t>
                      </a:r>
                    </a:p>
                  </a:txBody>
                  <a:tcPr marL="68580" marR="68580" marT="0" marB="0">
                    <a:solidFill>
                      <a:schemeClr val="accent6"/>
                    </a:solidFill>
                  </a:tcPr>
                </a:tc>
                <a:tc>
                  <a:txBody>
                    <a:bodyPr/>
                    <a:lstStyle/>
                    <a:p>
                      <a:pPr algn="ctr"/>
                      <a:r>
                        <a:rPr lang="ru-RU" sz="1800" i="1" dirty="0">
                          <a:latin typeface="Times New Roman" panose="02020603050405020304" pitchFamily="18" charset="0"/>
                          <a:cs typeface="Times New Roman" panose="02020603050405020304" pitchFamily="18" charset="0"/>
                        </a:rPr>
                        <a:t>851,20</a:t>
                      </a:r>
                    </a:p>
                  </a:txBody>
                  <a:tcPr marL="68580" marR="68580" marT="0" marB="0">
                    <a:solidFill>
                      <a:schemeClr val="accent6"/>
                    </a:solidFill>
                  </a:tcPr>
                </a:tc>
                <a:extLst>
                  <a:ext uri="{0D108BD9-81ED-4DB2-BD59-A6C34878D82A}">
                    <a16:rowId xmlns="" xmlns:a16="http://schemas.microsoft.com/office/drawing/2014/main" val="10001"/>
                  </a:ext>
                </a:extLst>
              </a:tr>
              <a:tr h="578172">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«Культура»</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127 907,15</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143 679,99</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128 768,04</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2"/>
                  </a:ext>
                </a:extLst>
              </a:tr>
              <a:tr h="578172">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«Образование»</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593 619,44</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825 107,04</a:t>
                      </a:r>
                    </a:p>
                  </a:txBody>
                  <a:tcPr marL="68580" marR="68580" marT="0" marB="0">
                    <a:solidFill>
                      <a:schemeClr val="accent6"/>
                    </a:solidFill>
                  </a:tcPr>
                </a:tc>
                <a:tc>
                  <a:txBody>
                    <a:bodyPr/>
                    <a:lstStyle/>
                    <a:p>
                      <a:pPr marL="36195" marR="36195" indent="450215" algn="ctr">
                        <a:spcAft>
                          <a:spcPts val="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594 695,36</a:t>
                      </a:r>
                    </a:p>
                  </a:txBody>
                  <a:tcPr marL="68580" marR="68580" marT="0" marB="0">
                    <a:solidFill>
                      <a:schemeClr val="accent6"/>
                    </a:solidFill>
                  </a:tcPr>
                </a:tc>
                <a:extLst>
                  <a:ext uri="{0D108BD9-81ED-4DB2-BD59-A6C34878D82A}">
                    <a16:rowId xmlns="" xmlns:a16="http://schemas.microsoft.com/office/drawing/2014/main" val="10003"/>
                  </a:ext>
                </a:extLst>
              </a:tr>
              <a:tr h="43965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«Социальная защита населения»</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47 568,40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48 137,20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49 406,20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4"/>
                  </a:ext>
                </a:extLst>
              </a:tr>
              <a:tr h="43965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«Спорт»</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101 194,50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101 194,50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101 194,50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5"/>
                  </a:ext>
                </a:extLst>
              </a:tr>
              <a:tr h="480456">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сельского хозяйства»</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7 334,52</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6 574,99</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6 635,80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6"/>
                  </a:ext>
                </a:extLst>
              </a:tr>
              <a:tr h="43965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«Экология и окружающая среда» </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21 083,00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7 583,00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7 583,00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7"/>
                  </a:ext>
                </a:extLst>
              </a:tr>
              <a:tr h="578172">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«Безопасность   и обеспечение безопасности жизнедеятельности населения»</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27 624,34</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14 141,34</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14 155,34</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8"/>
                  </a:ext>
                </a:extLst>
              </a:tr>
              <a:tr h="43463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«Жилище»</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4 889,00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4 615,00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478,00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704659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38742524"/>
              </p:ext>
            </p:extLst>
          </p:nvPr>
        </p:nvGraphicFramePr>
        <p:xfrm>
          <a:off x="377952" y="313125"/>
          <a:ext cx="11582400" cy="6231750"/>
        </p:xfrm>
        <a:graphic>
          <a:graphicData uri="http://schemas.openxmlformats.org/drawingml/2006/table">
            <a:tbl>
              <a:tblPr firstRow="1" bandRow="1">
                <a:tableStyleId>{5C22544A-7EE6-4342-B048-85BDC9FD1C3A}</a:tableStyleId>
              </a:tblPr>
              <a:tblGrid>
                <a:gridCol w="5718048">
                  <a:extLst>
                    <a:ext uri="{9D8B030D-6E8A-4147-A177-3AD203B41FA5}">
                      <a16:colId xmlns="" xmlns:a16="http://schemas.microsoft.com/office/drawing/2014/main" val="20000"/>
                    </a:ext>
                  </a:extLst>
                </a:gridCol>
                <a:gridCol w="2011680">
                  <a:extLst>
                    <a:ext uri="{9D8B030D-6E8A-4147-A177-3AD203B41FA5}">
                      <a16:colId xmlns="" xmlns:a16="http://schemas.microsoft.com/office/drawing/2014/main" val="20001"/>
                    </a:ext>
                  </a:extLst>
                </a:gridCol>
                <a:gridCol w="1881855">
                  <a:extLst>
                    <a:ext uri="{9D8B030D-6E8A-4147-A177-3AD203B41FA5}">
                      <a16:colId xmlns="" xmlns:a16="http://schemas.microsoft.com/office/drawing/2014/main" val="20002"/>
                    </a:ext>
                  </a:extLst>
                </a:gridCol>
                <a:gridCol w="1970817">
                  <a:extLst>
                    <a:ext uri="{9D8B030D-6E8A-4147-A177-3AD203B41FA5}">
                      <a16:colId xmlns="" xmlns:a16="http://schemas.microsoft.com/office/drawing/2014/main" val="20003"/>
                    </a:ext>
                  </a:extLst>
                </a:gridCol>
              </a:tblGrid>
              <a:tr h="384637">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Наименование программы</a:t>
                      </a:r>
                    </a:p>
                  </a:txBody>
                  <a:tcPr>
                    <a:solidFill>
                      <a:schemeClr val="accent6"/>
                    </a:solidFill>
                  </a:tcPr>
                </a:tc>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2021 год</a:t>
                      </a:r>
                    </a:p>
                  </a:txBody>
                  <a:tcPr>
                    <a:solidFill>
                      <a:schemeClr val="accent6"/>
                    </a:solidFill>
                  </a:tcPr>
                </a:tc>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2022 год</a:t>
                      </a:r>
                    </a:p>
                  </a:txBody>
                  <a:tcPr>
                    <a:solidFill>
                      <a:schemeClr val="accent6"/>
                    </a:solidFill>
                  </a:tcPr>
                </a:tc>
                <a:tc>
                  <a:txBody>
                    <a:bodyPr/>
                    <a:lstStyle/>
                    <a:p>
                      <a:pPr algn="ctr"/>
                      <a:r>
                        <a:rPr lang="ru-RU" i="1" dirty="0">
                          <a:solidFill>
                            <a:schemeClr val="tx1"/>
                          </a:solidFill>
                          <a:latin typeface="Times New Roman" panose="02020603050405020304" pitchFamily="18" charset="0"/>
                          <a:cs typeface="Times New Roman" panose="02020603050405020304" pitchFamily="18" charset="0"/>
                        </a:rPr>
                        <a:t>2023 год</a:t>
                      </a:r>
                    </a:p>
                  </a:txBody>
                  <a:tcPr>
                    <a:solidFill>
                      <a:schemeClr val="accent6"/>
                    </a:solidFill>
                  </a:tcPr>
                </a:tc>
                <a:extLst>
                  <a:ext uri="{0D108BD9-81ED-4DB2-BD59-A6C34878D82A}">
                    <a16:rowId xmlns="" xmlns:a16="http://schemas.microsoft.com/office/drawing/2014/main" val="10000"/>
                  </a:ext>
                </a:extLst>
              </a:tr>
              <a:tr h="559907">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инженерной инфраструктуры и </a:t>
                      </a:r>
                      <a:r>
                        <a:rPr lang="ru-RU" sz="1800" i="1" dirty="0" err="1">
                          <a:effectLst/>
                          <a:latin typeface="Times New Roman" panose="02020603050405020304" pitchFamily="18" charset="0"/>
                          <a:ea typeface="Times New Roman" panose="02020603050405020304" pitchFamily="18" charset="0"/>
                          <a:cs typeface="Times New Roman" panose="02020603050405020304" pitchFamily="18" charset="0"/>
                        </a:rPr>
                        <a:t>энергоэффективности</a:t>
                      </a: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217 347,79</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104 497,53</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14 290,00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1"/>
                  </a:ext>
                </a:extLst>
              </a:tr>
              <a:tr h="367975">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«Предпринимательство»</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560,00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560,00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560,00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2"/>
                  </a:ext>
                </a:extLst>
              </a:tr>
              <a:tr h="400563">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«Управление имуществом и муниципальными финансами»</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212 089,04</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210 223,84</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211 089,66</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3"/>
                  </a:ext>
                </a:extLst>
              </a:tr>
              <a:tr h="860403">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институтов гражданского общества, повышение эффективности местного самоуправления и реализации молодежной политики»</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11 940,00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10 234,00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9 996,00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4"/>
                  </a:ext>
                </a:extLst>
              </a:tr>
              <a:tr h="564827">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и функционирование дорожно-транспортного комплекса» </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92 401,00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71 371,00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67 496,00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5"/>
                  </a:ext>
                </a:extLst>
              </a:tr>
              <a:tr h="544398">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«Цифровое муниципальное образование»  </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42 958,79</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42 949,60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50 886,60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6"/>
                  </a:ext>
                </a:extLst>
              </a:tr>
              <a:tr h="59298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«Архитектура и градостроительство»</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7 220,00</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450215" algn="ctr">
                        <a:spcAft>
                          <a:spcPts val="600"/>
                        </a:spcAft>
                      </a:pPr>
                      <a:r>
                        <a:rPr lang="ru-RU" sz="1800"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i="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956,00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956,00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7"/>
                  </a:ext>
                </a:extLst>
              </a:tr>
              <a:tr h="592041">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   «Формирование современной комфортной городской среды» </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183 898,13</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182 173,05</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163 250,00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08"/>
                  </a:ext>
                </a:extLst>
              </a:tr>
              <a:tr h="592041">
                <a:tc>
                  <a:txBody>
                    <a:bodyPr/>
                    <a:lstStyle/>
                    <a:p>
                      <a:pPr marL="36195" marR="36195" indent="450215" algn="ctr">
                        <a:spcAft>
                          <a:spcPts val="6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«Переселение граждан из аварийного жилищного фонда»</a:t>
                      </a: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1 955,12</a:t>
                      </a:r>
                    </a:p>
                  </a:txBody>
                  <a:tcPr marL="68580" marR="68580" marT="0" marB="0">
                    <a:solidFill>
                      <a:schemeClr val="accent6"/>
                    </a:solidFill>
                  </a:tcPr>
                </a:tc>
                <a:extLst>
                  <a:ext uri="{0D108BD9-81ED-4DB2-BD59-A6C34878D82A}">
                    <a16:rowId xmlns="" xmlns:a16="http://schemas.microsoft.com/office/drawing/2014/main" val="10009"/>
                  </a:ext>
                </a:extLst>
              </a:tr>
              <a:tr h="592041">
                <a:tc>
                  <a:txBody>
                    <a:bodyPr/>
                    <a:lstStyle/>
                    <a:p>
                      <a:pPr marL="36195" marR="36195" indent="450215" algn="ctr">
                        <a:spcAft>
                          <a:spcPts val="600"/>
                        </a:spcAft>
                      </a:pPr>
                      <a:r>
                        <a:rPr lang="ru-RU" sz="1800" i="1" dirty="0">
                          <a:effectLst/>
                          <a:latin typeface="Times New Roman" panose="02020603050405020304" pitchFamily="18" charset="0"/>
                          <a:ea typeface="Calibri" panose="020F0502020204030204" pitchFamily="34" charset="0"/>
                          <a:cs typeface="Times New Roman" panose="02020603050405020304" pitchFamily="18" charset="0"/>
                        </a:rPr>
                        <a:t>Итого по муниципальным программам:</a:t>
                      </a: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1 700 453,00</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1 779 515,88</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36195" marR="36195" indent="450215" algn="ctr">
                        <a:spcAft>
                          <a:spcPts val="600"/>
                        </a:spcAft>
                      </a:pPr>
                      <a:r>
                        <a:rPr lang="ru-RU" sz="1800" i="1" dirty="0">
                          <a:effectLst/>
                          <a:latin typeface="Times New Roman" panose="02020603050405020304" pitchFamily="18" charset="0"/>
                          <a:ea typeface="Times New Roman" panose="02020603050405020304" pitchFamily="18" charset="0"/>
                          <a:cs typeface="Times New Roman" panose="02020603050405020304" pitchFamily="18" charset="0"/>
                        </a:rPr>
                        <a:t>1 429 339,12</a:t>
                      </a:r>
                      <a:endParaRPr lang="ru-RU" sz="1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714675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2608477558"/>
              </p:ext>
            </p:extLst>
          </p:nvPr>
        </p:nvGraphicFramePr>
        <p:xfrm>
          <a:off x="-1085088" y="0"/>
          <a:ext cx="13277088" cy="7107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569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075754" cy="755904"/>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«Здравоохранение»</a:t>
            </a:r>
          </a:p>
        </p:txBody>
      </p:sp>
      <p:graphicFrame>
        <p:nvGraphicFramePr>
          <p:cNvPr id="7" name="Объект 6"/>
          <p:cNvGraphicFramePr>
            <a:graphicFrameLocks noGrp="1"/>
          </p:cNvGraphicFramePr>
          <p:nvPr>
            <p:ph idx="1"/>
            <p:extLst>
              <p:ext uri="{D42A27DB-BD31-4B8C-83A1-F6EECF244321}">
                <p14:modId xmlns:p14="http://schemas.microsoft.com/office/powerpoint/2010/main" val="2101581197"/>
              </p:ext>
            </p:extLst>
          </p:nvPr>
        </p:nvGraphicFramePr>
        <p:xfrm>
          <a:off x="329184" y="1048512"/>
          <a:ext cx="5704332" cy="5644896"/>
        </p:xfrm>
        <a:graphic>
          <a:graphicData uri="http://schemas.openxmlformats.org/drawingml/2006/chart">
            <c:chart xmlns:c="http://schemas.openxmlformats.org/drawingml/2006/chart" xmlns:r="http://schemas.openxmlformats.org/officeDocument/2006/relationships" r:id="rId3"/>
          </a:graphicData>
        </a:graphic>
      </p:graphicFrame>
      <p:pic>
        <p:nvPicPr>
          <p:cNvPr id="3" name="Рисунок 2"/>
          <p:cNvPicPr>
            <a:picLocks noChangeAspect="1"/>
          </p:cNvPicPr>
          <p:nvPr/>
        </p:nvPicPr>
        <p:blipFill>
          <a:blip r:embed="rId4"/>
          <a:stretch>
            <a:fillRect/>
          </a:stretch>
        </p:blipFill>
        <p:spPr>
          <a:xfrm>
            <a:off x="6117773" y="1569149"/>
            <a:ext cx="5635315" cy="3758755"/>
          </a:xfrm>
          <a:prstGeom prst="rect">
            <a:avLst/>
          </a:prstGeom>
        </p:spPr>
      </p:pic>
    </p:spTree>
    <p:extLst>
      <p:ext uri="{BB962C8B-B14F-4D97-AF65-F5344CB8AC3E}">
        <p14:creationId xmlns:p14="http://schemas.microsoft.com/office/powerpoint/2010/main" val="17329806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программы </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«Здравоохранение»</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299284819"/>
              </p:ext>
            </p:extLst>
          </p:nvPr>
        </p:nvGraphicFramePr>
        <p:xfrm>
          <a:off x="475485" y="2060449"/>
          <a:ext cx="11277602" cy="4375724"/>
        </p:xfrm>
        <a:graphic>
          <a:graphicData uri="http://schemas.openxmlformats.org/drawingml/2006/table">
            <a:tbl>
              <a:tblPr firstRow="1" bandRow="1">
                <a:tableStyleId>{5C22544A-7EE6-4342-B048-85BDC9FD1C3A}</a:tableStyleId>
              </a:tblPr>
              <a:tblGrid>
                <a:gridCol w="2874911">
                  <a:extLst>
                    <a:ext uri="{9D8B030D-6E8A-4147-A177-3AD203B41FA5}">
                      <a16:colId xmlns="" xmlns:a16="http://schemas.microsoft.com/office/drawing/2014/main" val="20000"/>
                    </a:ext>
                  </a:extLst>
                </a:gridCol>
                <a:gridCol w="1611752">
                  <a:extLst>
                    <a:ext uri="{9D8B030D-6E8A-4147-A177-3AD203B41FA5}">
                      <a16:colId xmlns="" xmlns:a16="http://schemas.microsoft.com/office/drawing/2014/main" val="20001"/>
                    </a:ext>
                  </a:extLst>
                </a:gridCol>
                <a:gridCol w="1527902">
                  <a:extLst>
                    <a:ext uri="{9D8B030D-6E8A-4147-A177-3AD203B41FA5}">
                      <a16:colId xmlns="" xmlns:a16="http://schemas.microsoft.com/office/drawing/2014/main" val="20002"/>
                    </a:ext>
                  </a:extLst>
                </a:gridCol>
                <a:gridCol w="1527902">
                  <a:extLst>
                    <a:ext uri="{9D8B030D-6E8A-4147-A177-3AD203B41FA5}">
                      <a16:colId xmlns="" xmlns:a16="http://schemas.microsoft.com/office/drawing/2014/main" val="20006"/>
                    </a:ext>
                  </a:extLst>
                </a:gridCol>
                <a:gridCol w="1294992">
                  <a:extLst>
                    <a:ext uri="{9D8B030D-6E8A-4147-A177-3AD203B41FA5}">
                      <a16:colId xmlns="" xmlns:a16="http://schemas.microsoft.com/office/drawing/2014/main" val="20003"/>
                    </a:ext>
                  </a:extLst>
                </a:gridCol>
                <a:gridCol w="1341574">
                  <a:extLst>
                    <a:ext uri="{9D8B030D-6E8A-4147-A177-3AD203B41FA5}">
                      <a16:colId xmlns="" xmlns:a16="http://schemas.microsoft.com/office/drawing/2014/main" val="20004"/>
                    </a:ext>
                  </a:extLst>
                </a:gridCol>
                <a:gridCol w="1098569">
                  <a:extLst>
                    <a:ext uri="{9D8B030D-6E8A-4147-A177-3AD203B41FA5}">
                      <a16:colId xmlns="" xmlns:a16="http://schemas.microsoft.com/office/drawing/2014/main" val="20005"/>
                    </a:ext>
                  </a:extLst>
                </a:gridCol>
              </a:tblGrid>
              <a:tr h="1044139">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6">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6">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6">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6">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6">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6">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6">
                        <a:lumMod val="60000"/>
                        <a:lumOff val="40000"/>
                      </a:schemeClr>
                    </a:solidFill>
                  </a:tcPr>
                </a:tc>
                <a:extLst>
                  <a:ext uri="{0D108BD9-81ED-4DB2-BD59-A6C34878D82A}">
                    <a16:rowId xmlns="" xmlns:a16="http://schemas.microsoft.com/office/drawing/2014/main" val="10000"/>
                  </a:ext>
                </a:extLst>
              </a:tr>
              <a:tr h="1490695">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Доля населения, прошедшего диспансеризацию (Диспансеризация)</a:t>
                      </a:r>
                    </a:p>
                  </a:txBody>
                  <a:tcPr marL="68580" marR="68580" marT="0" marB="0" anchor="ctr">
                    <a:solidFill>
                      <a:schemeClr val="accent6">
                        <a:lumMod val="60000"/>
                        <a:lumOff val="40000"/>
                      </a:schemeClr>
                    </a:solidFill>
                  </a:tcPr>
                </a:tc>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 </a:t>
                      </a:r>
                    </a:p>
                    <a:p>
                      <a:pPr>
                        <a:spcAft>
                          <a:spcPts val="0"/>
                        </a:spcAft>
                      </a:pPr>
                      <a:r>
                        <a:rPr lang="ru-RU" sz="1400" i="1" dirty="0">
                          <a:effectLst/>
                          <a:latin typeface="Times New Roman" panose="02020603050405020304" pitchFamily="18" charset="0"/>
                          <a:ea typeface="Times New Roman" panose="02020603050405020304" pitchFamily="18" charset="0"/>
                        </a:rPr>
                        <a:t>Приоритетно-целевой, (Рейтинг-50)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100</a:t>
                      </a:r>
                    </a:p>
                  </a:txBody>
                  <a:tcPr marL="68580" marR="68580" marT="0" marB="0" anchor="ctr">
                    <a:solidFill>
                      <a:schemeClr val="accent6">
                        <a:lumMod val="60000"/>
                        <a:lumOff val="40000"/>
                      </a:schemeClr>
                    </a:solidFill>
                  </a:tcPr>
                </a:tc>
                <a:extLst>
                  <a:ext uri="{0D108BD9-81ED-4DB2-BD59-A6C34878D82A}">
                    <a16:rowId xmlns="" xmlns:a16="http://schemas.microsoft.com/office/drawing/2014/main" val="10001"/>
                  </a:ext>
                </a:extLst>
              </a:tr>
              <a:tr h="1840890">
                <a:tc>
                  <a:txBody>
                    <a:bodyPr/>
                    <a:lstStyle/>
                    <a:p>
                      <a:pPr>
                        <a:spcAft>
                          <a:spcPts val="0"/>
                        </a:spcAft>
                      </a:pPr>
                      <a:r>
                        <a:rPr lang="ru-RU" sz="1400" i="1" dirty="0">
                          <a:effectLst/>
                          <a:latin typeface="Times New Roman" panose="02020603050405020304" pitchFamily="18" charset="0"/>
                          <a:ea typeface="Times New Roman" panose="02020603050405020304" pitchFamily="18" charset="0"/>
                        </a:rPr>
                        <a:t>Привлечение участковых врачей 1 врач – 1 участок</a:t>
                      </a:r>
                    </a:p>
                  </a:txBody>
                  <a:tcPr marL="68580" marR="68580" marT="0" marB="0">
                    <a:solidFill>
                      <a:schemeClr val="accent6">
                        <a:lumMod val="60000"/>
                        <a:lumOff val="40000"/>
                      </a:schemeClr>
                    </a:solidFill>
                  </a:tcPr>
                </a:tc>
                <a:tc>
                  <a:txBody>
                    <a:bodyPr/>
                    <a:lstStyle/>
                    <a:p>
                      <a:pPr>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rPr>
                        <a:t>Приоритетно-целевой (Рейтинг-50)</a:t>
                      </a:r>
                      <a:endParaRPr lang="ru-RU" sz="1400" i="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Aft>
                          <a:spcPts val="0"/>
                        </a:spcAft>
                      </a:pPr>
                      <a:r>
                        <a:rPr lang="ru-RU" sz="1400" i="1">
                          <a:effectLst/>
                          <a:latin typeface="Times New Roman" panose="02020603050405020304" pitchFamily="18" charset="0"/>
                          <a:ea typeface="Times New Roman" panose="02020603050405020304" pitchFamily="18" charset="0"/>
                        </a:rPr>
                        <a:t>%</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200</a:t>
                      </a:r>
                    </a:p>
                  </a:txBody>
                  <a:tcPr marL="68580" marR="68580" marT="0" marB="0" anchor="ctr">
                    <a:solidFill>
                      <a:schemeClr val="accent6">
                        <a:lumMod val="60000"/>
                        <a:lumOff val="4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rPr>
                        <a:t>200</a:t>
                      </a:r>
                    </a:p>
                  </a:txBody>
                  <a:tcPr marL="68580" marR="68580" marT="0" marB="0" anchor="ctr">
                    <a:solidFill>
                      <a:schemeClr val="accent6">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7030473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2240" y="243840"/>
            <a:ext cx="8985504" cy="1731263"/>
          </a:xfrm>
        </p:spPr>
        <p:txBody>
          <a:bodyPr>
            <a:normAutofit/>
          </a:bodyPr>
          <a:lstStyle/>
          <a:p>
            <a:r>
              <a:rPr lang="ru-RU" sz="2400" b="1" dirty="0">
                <a:solidFill>
                  <a:schemeClr val="tx1"/>
                </a:solidFill>
                <a:latin typeface="Times New Roman" panose="02020603050405020304" pitchFamily="18" charset="0"/>
                <a:cs typeface="Times New Roman" panose="02020603050405020304" pitchFamily="18" charset="0"/>
              </a:rPr>
              <a:t>Муниципальная программа  «Культура»</a:t>
            </a:r>
          </a:p>
        </p:txBody>
      </p:sp>
      <p:graphicFrame>
        <p:nvGraphicFramePr>
          <p:cNvPr id="11" name="Объект 10"/>
          <p:cNvGraphicFramePr>
            <a:graphicFrameLocks noGrp="1"/>
          </p:cNvGraphicFramePr>
          <p:nvPr>
            <p:ph idx="1"/>
            <p:extLst>
              <p:ext uri="{D42A27DB-BD31-4B8C-83A1-F6EECF244321}">
                <p14:modId xmlns:p14="http://schemas.microsoft.com/office/powerpoint/2010/main" val="1035080486"/>
              </p:ext>
            </p:extLst>
          </p:nvPr>
        </p:nvGraphicFramePr>
        <p:xfrm>
          <a:off x="412401" y="1376624"/>
          <a:ext cx="11143203" cy="4672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30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1745" name="Rectangle 2"/>
          <p:cNvSpPr>
            <a:spLocks noGrp="1"/>
          </p:cNvSpPr>
          <p:nvPr>
            <p:ph type="title"/>
          </p:nvPr>
        </p:nvSpPr>
        <p:spPr>
          <a:xfrm>
            <a:off x="499872" y="161786"/>
            <a:ext cx="10834669" cy="1116153"/>
          </a:xfrm>
        </p:spPr>
        <p:txBody>
          <a:bodyPr>
            <a:normAutofit fontScale="90000"/>
          </a:bodyPr>
          <a:lstStyle/>
          <a:p>
            <a:pPr algn="ctr"/>
            <a:r>
              <a:rPr lang="ru-RU" sz="2800" b="1" dirty="0">
                <a:solidFill>
                  <a:schemeClr val="tx1"/>
                </a:solidFill>
                <a:latin typeface="Times New Roman" pitchFamily="18" charset="0"/>
              </a:rPr>
              <a:t>           </a:t>
            </a:r>
            <a:r>
              <a:rPr lang="ru-RU" sz="2700" b="1" i="1" dirty="0">
                <a:solidFill>
                  <a:schemeClr val="tx1"/>
                </a:solidFill>
                <a:latin typeface="Times New Roman" pitchFamily="18" charset="0"/>
              </a:rPr>
              <a:t>Составление, рассмотрение и утверждение бюджета городского округа Серебряные Пруды</a:t>
            </a:r>
            <a:br>
              <a:rPr lang="ru-RU" sz="2700" b="1" i="1" dirty="0">
                <a:solidFill>
                  <a:schemeClr val="tx1"/>
                </a:solidFill>
                <a:latin typeface="Times New Roman" pitchFamily="18" charset="0"/>
              </a:rPr>
            </a:br>
            <a:endParaRPr lang="ru-RU" sz="2700" b="1" i="1" dirty="0">
              <a:solidFill>
                <a:schemeClr val="tx1"/>
              </a:solidFill>
              <a:latin typeface="Times New Roman" pitchFamily="18" charset="0"/>
            </a:endParaRPr>
          </a:p>
        </p:txBody>
      </p:sp>
      <p:sp>
        <p:nvSpPr>
          <p:cNvPr id="31746" name="Rectangle 3"/>
          <p:cNvSpPr>
            <a:spLocks noChangeArrowheads="1"/>
          </p:cNvSpPr>
          <p:nvPr/>
        </p:nvSpPr>
        <p:spPr bwMode="auto">
          <a:xfrm flipH="1" flipV="1">
            <a:off x="4464050" y="5805488"/>
            <a:ext cx="95250" cy="71437"/>
          </a:xfrm>
          <a:prstGeom prst="rect">
            <a:avLst/>
          </a:prstGeom>
          <a:noFill/>
          <a:ln w="9525">
            <a:noFill/>
            <a:miter lim="800000"/>
            <a:headEnd/>
            <a:tailEnd/>
          </a:ln>
        </p:spPr>
        <p:txBody>
          <a:bodyPr rot="10800000"/>
          <a:lstStyle/>
          <a:p>
            <a:pPr marL="342900" indent="-342900" algn="l" eaLnBrk="0" hangingPunct="0">
              <a:lnSpc>
                <a:spcPct val="80000"/>
              </a:lnSpc>
              <a:spcBef>
                <a:spcPts val="1000"/>
              </a:spcBef>
              <a:buClr>
                <a:srgbClr val="8AD0D6"/>
              </a:buClr>
              <a:buSzPct val="80000"/>
              <a:buFont typeface="Wingdings 3" pitchFamily="18" charset="2"/>
              <a:buNone/>
            </a:pPr>
            <a:endParaRPr lang="ru-RU" sz="1000">
              <a:latin typeface="Century Gothic" pitchFamily="34" charset="0"/>
            </a:endParaRPr>
          </a:p>
        </p:txBody>
      </p:sp>
      <p:sp>
        <p:nvSpPr>
          <p:cNvPr id="31747" name="Rectangle 4"/>
          <p:cNvSpPr>
            <a:spLocks noChangeArrowheads="1"/>
          </p:cNvSpPr>
          <p:nvPr/>
        </p:nvSpPr>
        <p:spPr bwMode="auto">
          <a:xfrm>
            <a:off x="8496300" y="1916113"/>
            <a:ext cx="3168650" cy="3889375"/>
          </a:xfrm>
          <a:prstGeom prst="rect">
            <a:avLst/>
          </a:prstGeom>
          <a:noFill/>
          <a:ln w="9525">
            <a:noFill/>
            <a:miter lim="800000"/>
            <a:headEnd/>
            <a:tailEnd/>
          </a:ln>
        </p:spPr>
        <p:txBody>
          <a:bodyPr/>
          <a:lstStyle/>
          <a:p>
            <a:pPr marL="342900" indent="-342900" algn="l" eaLnBrk="0" hangingPunct="0">
              <a:lnSpc>
                <a:spcPct val="80000"/>
              </a:lnSpc>
              <a:spcBef>
                <a:spcPts val="1000"/>
              </a:spcBef>
              <a:buClr>
                <a:srgbClr val="8AD0D6"/>
              </a:buClr>
              <a:buSzPct val="80000"/>
              <a:buFont typeface="Wingdings 3" pitchFamily="18" charset="2"/>
              <a:buNone/>
            </a:pPr>
            <a:endParaRPr lang="ru-RU" sz="1000">
              <a:latin typeface="Century Gothic" pitchFamily="34" charset="0"/>
            </a:endParaRPr>
          </a:p>
        </p:txBody>
      </p:sp>
      <p:sp>
        <p:nvSpPr>
          <p:cNvPr id="31748" name="Rectangle 5"/>
          <p:cNvSpPr>
            <a:spLocks noChangeArrowheads="1"/>
          </p:cNvSpPr>
          <p:nvPr/>
        </p:nvSpPr>
        <p:spPr bwMode="auto">
          <a:xfrm>
            <a:off x="4011891" y="1238280"/>
            <a:ext cx="4513263" cy="4524315"/>
          </a:xfrm>
          <a:prstGeom prst="rect">
            <a:avLst/>
          </a:prstGeom>
          <a:solidFill>
            <a:schemeClr val="accent2">
              <a:lumMod val="60000"/>
              <a:lumOff val="40000"/>
            </a:schemeClr>
          </a:solidFill>
          <a:ln w="9525">
            <a:solidFill>
              <a:srgbClr val="99CCFF"/>
            </a:solidFill>
            <a:miter lim="800000"/>
            <a:headEnd/>
            <a:tailEnd/>
          </a:ln>
        </p:spPr>
        <p:txBody>
          <a:bodyPr>
            <a:spAutoFit/>
          </a:bodyPr>
          <a:lstStyle/>
          <a:p>
            <a:pPr algn="l"/>
            <a:r>
              <a:rPr lang="ru-RU" b="1" i="1" u="sng" dirty="0">
                <a:latin typeface="Times New Roman" pitchFamily="18" charset="0"/>
              </a:rPr>
              <a:t>Рассмотрение проекта бюджета:</a:t>
            </a:r>
          </a:p>
          <a:p>
            <a:pPr algn="l"/>
            <a:r>
              <a:rPr lang="ru-RU" i="1" dirty="0">
                <a:latin typeface="Times New Roman" pitchFamily="18" charset="0"/>
              </a:rPr>
              <a:t>•Проект бюджета направляется  Главе    городского округа.</a:t>
            </a:r>
          </a:p>
          <a:p>
            <a:pPr algn="just"/>
            <a:r>
              <a:rPr lang="ru-RU" i="1" dirty="0">
                <a:latin typeface="Times New Roman" pitchFamily="18" charset="0"/>
              </a:rPr>
              <a:t>•Проект бюджета представляется на рассмотрение в Совет депутатов   </a:t>
            </a:r>
          </a:p>
          <a:p>
            <a:pPr algn="just"/>
            <a:r>
              <a:rPr lang="ru-RU" i="1" dirty="0">
                <a:latin typeface="Times New Roman" pitchFamily="18" charset="0"/>
              </a:rPr>
              <a:t>•В ноябре-декабре   проект бюджета рассматривается  комиссией по вопросам бюджета и экономики  </a:t>
            </a:r>
          </a:p>
          <a:p>
            <a:pPr algn="just"/>
            <a:r>
              <a:rPr lang="ru-RU" i="1" dirty="0">
                <a:latin typeface="Times New Roman" pitchFamily="18" charset="0"/>
              </a:rPr>
              <a:t>•Проект бюджета рассматривается на публичных слушаниях.</a:t>
            </a:r>
          </a:p>
          <a:p>
            <a:pPr algn="just"/>
            <a:r>
              <a:rPr lang="ru-RU" i="1" dirty="0">
                <a:latin typeface="Times New Roman" pitchFamily="18" charset="0"/>
              </a:rPr>
              <a:t>•Контрольно-счетной палатой  городского округа проводится экспертиза проекта бюджета.  </a:t>
            </a:r>
          </a:p>
          <a:p>
            <a:pPr algn="l"/>
            <a:r>
              <a:rPr lang="ru-RU" i="1" dirty="0">
                <a:latin typeface="Times New Roman" pitchFamily="18" charset="0"/>
              </a:rPr>
              <a:t>• Министерством экономики и финансов МО    готовится заключение на проект бюджета</a:t>
            </a:r>
          </a:p>
        </p:txBody>
      </p:sp>
      <p:sp>
        <p:nvSpPr>
          <p:cNvPr id="31749" name="Rectangle 6"/>
          <p:cNvSpPr>
            <a:spLocks noChangeArrowheads="1"/>
          </p:cNvSpPr>
          <p:nvPr/>
        </p:nvSpPr>
        <p:spPr bwMode="auto">
          <a:xfrm>
            <a:off x="8842549" y="2106474"/>
            <a:ext cx="3139796" cy="1754326"/>
          </a:xfrm>
          <a:prstGeom prst="rect">
            <a:avLst/>
          </a:prstGeom>
          <a:solidFill>
            <a:schemeClr val="accent5"/>
          </a:solidFill>
          <a:ln w="9525">
            <a:solidFill>
              <a:srgbClr val="CCFFFF"/>
            </a:solidFill>
            <a:miter lim="800000"/>
            <a:headEnd/>
            <a:tailEnd/>
          </a:ln>
        </p:spPr>
        <p:txBody>
          <a:bodyPr wrap="square">
            <a:spAutoFit/>
          </a:bodyPr>
          <a:lstStyle/>
          <a:p>
            <a:r>
              <a:rPr lang="ru-RU" b="1" i="1" u="sng" dirty="0">
                <a:latin typeface="Times New Roman" pitchFamily="18" charset="0"/>
              </a:rPr>
              <a:t>Утверждение бюджета:</a:t>
            </a:r>
          </a:p>
          <a:p>
            <a:endParaRPr lang="ru-RU" i="1" u="sng" dirty="0">
              <a:latin typeface="Times New Roman" pitchFamily="18" charset="0"/>
            </a:endParaRPr>
          </a:p>
          <a:p>
            <a:pPr algn="just"/>
            <a:r>
              <a:rPr lang="ru-RU" i="1" dirty="0">
                <a:latin typeface="Times New Roman" pitchFamily="18" charset="0"/>
              </a:rPr>
              <a:t>Бюджет городского округа     утверждается решением Совета депутатов   </a:t>
            </a:r>
          </a:p>
          <a:p>
            <a:pPr algn="just"/>
            <a:endParaRPr lang="ru-RU" i="1" dirty="0">
              <a:latin typeface="Times New Roman" pitchFamily="18" charset="0"/>
            </a:endParaRPr>
          </a:p>
        </p:txBody>
      </p:sp>
      <p:sp>
        <p:nvSpPr>
          <p:cNvPr id="31750" name="Rectangle 7"/>
          <p:cNvSpPr>
            <a:spLocks noChangeArrowheads="1"/>
          </p:cNvSpPr>
          <p:nvPr/>
        </p:nvSpPr>
        <p:spPr bwMode="auto">
          <a:xfrm>
            <a:off x="331187" y="1624013"/>
            <a:ext cx="3168650" cy="4181475"/>
          </a:xfrm>
          <a:prstGeom prst="rect">
            <a:avLst/>
          </a:prstGeom>
          <a:solidFill>
            <a:schemeClr val="accent6"/>
          </a:solidFill>
          <a:ln w="9525" algn="ctr">
            <a:noFill/>
            <a:miter lim="800000"/>
            <a:headEnd/>
            <a:tailEnd/>
          </a:ln>
        </p:spPr>
        <p:txBody>
          <a:bodyPr anchor="ctr">
            <a:spAutoFit/>
          </a:bodyPr>
          <a:lstStyle/>
          <a:p>
            <a:endParaRPr lang="ru-RU" sz="1600" b="1" dirty="0">
              <a:latin typeface="Tahoma" pitchFamily="34" charset="0"/>
            </a:endParaRPr>
          </a:p>
          <a:p>
            <a:r>
              <a:rPr lang="ru-RU" b="1" i="1" u="sng" dirty="0">
                <a:latin typeface="Times New Roman" pitchFamily="18" charset="0"/>
              </a:rPr>
              <a:t>Составление проекта бюджета:</a:t>
            </a:r>
            <a:endParaRPr lang="ru-RU" i="1" u="sng" dirty="0">
              <a:latin typeface="Times New Roman" pitchFamily="18" charset="0"/>
            </a:endParaRPr>
          </a:p>
          <a:p>
            <a:pPr algn="just"/>
            <a:r>
              <a:rPr lang="ru-RU" i="1" dirty="0">
                <a:latin typeface="Times New Roman" pitchFamily="18" charset="0"/>
              </a:rPr>
              <a:t>      </a:t>
            </a:r>
          </a:p>
          <a:p>
            <a:pPr algn="just"/>
            <a:r>
              <a:rPr lang="ru-RU" i="1" dirty="0">
                <a:latin typeface="Times New Roman" pitchFamily="18" charset="0"/>
              </a:rPr>
              <a:t>Ответственные исполнители, порядок и сроки по составлению проекта бюджета определены Положением о бюджетном процессе, Порядком составления   проекта бюджета. Непосредственное составление проекта бюджета осуществляет финансовое управление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4690" y="365126"/>
            <a:ext cx="10379110" cy="1312950"/>
          </a:xfrm>
        </p:spPr>
        <p:txBody>
          <a:bodyPr>
            <a:normAutofit/>
          </a:bodyPr>
          <a:lstStyle/>
          <a:p>
            <a:pPr algn="ctr"/>
            <a:r>
              <a:rPr lang="ru-RU" sz="2000" b="1" i="1" dirty="0">
                <a:solidFill>
                  <a:schemeClr val="tx1"/>
                </a:solidFill>
                <a:latin typeface="Times New Roman" panose="02020603050405020304" pitchFamily="18" charset="0"/>
                <a:cs typeface="Times New Roman" panose="02020603050405020304" pitchFamily="18" charset="0"/>
              </a:rPr>
              <a:t>Цель программы: </a:t>
            </a:r>
            <a:r>
              <a:rPr lang="ru-RU" sz="2000" i="1" dirty="0">
                <a:solidFill>
                  <a:schemeClr val="tx1"/>
                </a:solidFill>
                <a:latin typeface="Times New Roman" panose="02020603050405020304" pitchFamily="18" charset="0"/>
                <a:cs typeface="Times New Roman" panose="02020603050405020304" pitchFamily="18" charset="0"/>
              </a:rPr>
              <a:t>повышение уровня и качества жизни жителей округа: социально – ориентированное, динамичное развитие сферы культуры городского округа, повышение качества и разнообразия услуг в области культуры и искусства, развитие инфраструктуры учреждений культуры</a:t>
            </a:r>
            <a:endParaRPr lang="ru-RU" sz="2000" i="1" dirty="0">
              <a:solidFill>
                <a:schemeClr val="tx1"/>
              </a:solidFill>
            </a:endParaRPr>
          </a:p>
        </p:txBody>
      </p:sp>
      <p:sp>
        <p:nvSpPr>
          <p:cNvPr id="3" name="Объект 2"/>
          <p:cNvSpPr>
            <a:spLocks noGrp="1"/>
          </p:cNvSpPr>
          <p:nvPr>
            <p:ph idx="1"/>
          </p:nvPr>
        </p:nvSpPr>
        <p:spPr>
          <a:xfrm>
            <a:off x="487680" y="1678077"/>
            <a:ext cx="11047828" cy="4498886"/>
          </a:xfrm>
        </p:spPr>
        <p:txBody>
          <a:bodyPr>
            <a:normAutofit fontScale="85000" lnSpcReduction="20000"/>
          </a:bodyPr>
          <a:lstStyle/>
          <a:p>
            <a:pPr algn="just"/>
            <a:r>
              <a:rPr lang="ru-RU" sz="2100" i="1" dirty="0">
                <a:latin typeface="Times New Roman" panose="02020603050405020304" pitchFamily="18" charset="0"/>
                <a:cs typeface="Times New Roman" panose="02020603050405020304" pitchFamily="18" charset="0"/>
              </a:rPr>
              <a:t>Подпрограмма 1 «Сохранение, использование и </a:t>
            </a:r>
          </a:p>
          <a:p>
            <a:pPr algn="just"/>
            <a:r>
              <a:rPr lang="ru-RU" sz="2100" i="1" dirty="0">
                <a:latin typeface="Times New Roman" panose="02020603050405020304" pitchFamily="18" charset="0"/>
                <a:cs typeface="Times New Roman" panose="02020603050405020304" pitchFamily="18" charset="0"/>
              </a:rPr>
              <a:t>популяризация объектов культурного наследия </a:t>
            </a:r>
          </a:p>
          <a:p>
            <a:pPr algn="just"/>
            <a:r>
              <a:rPr lang="ru-RU" sz="2100" i="1" dirty="0">
                <a:latin typeface="Times New Roman" panose="02020603050405020304" pitchFamily="18" charset="0"/>
                <a:cs typeface="Times New Roman" panose="02020603050405020304" pitchFamily="18" charset="0"/>
              </a:rPr>
              <a:t>(памятники истории и культуры) народов     </a:t>
            </a:r>
          </a:p>
          <a:p>
            <a:pPr algn="just"/>
            <a:r>
              <a:rPr lang="ru-RU" sz="2100" i="1" dirty="0">
                <a:latin typeface="Times New Roman" panose="02020603050405020304" pitchFamily="18" charset="0"/>
                <a:cs typeface="Times New Roman" panose="02020603050405020304" pitchFamily="18" charset="0"/>
              </a:rPr>
              <a:t>Российской Федерации»</a:t>
            </a:r>
          </a:p>
          <a:p>
            <a:pPr algn="just"/>
            <a:r>
              <a:rPr lang="ru-RU" sz="2100" i="1" dirty="0">
                <a:latin typeface="Times New Roman" panose="02020603050405020304" pitchFamily="18" charset="0"/>
                <a:cs typeface="Times New Roman" panose="02020603050405020304" pitchFamily="18" charset="0"/>
              </a:rPr>
              <a:t>Подпрограмма 2 « Развитие музейного дела и </a:t>
            </a:r>
          </a:p>
          <a:p>
            <a:pPr algn="just"/>
            <a:r>
              <a:rPr lang="ru-RU" sz="2100" i="1" dirty="0">
                <a:latin typeface="Times New Roman" panose="02020603050405020304" pitchFamily="18" charset="0"/>
                <a:cs typeface="Times New Roman" panose="02020603050405020304" pitchFamily="18" charset="0"/>
              </a:rPr>
              <a:t>народных художественных промыслов»</a:t>
            </a:r>
          </a:p>
          <a:p>
            <a:pPr algn="just"/>
            <a:r>
              <a:rPr lang="ru-RU" sz="2100" i="1" dirty="0">
                <a:latin typeface="Times New Roman" panose="02020603050405020304" pitchFamily="18" charset="0"/>
                <a:cs typeface="Times New Roman" panose="02020603050405020304" pitchFamily="18" charset="0"/>
              </a:rPr>
              <a:t>Подпрограмма 3 «Развитие библиотечного дела»</a:t>
            </a:r>
          </a:p>
          <a:p>
            <a:pPr algn="just"/>
            <a:r>
              <a:rPr lang="ru-RU" sz="2100" i="1" dirty="0">
                <a:latin typeface="Times New Roman" panose="02020603050405020304" pitchFamily="18" charset="0"/>
                <a:cs typeface="Times New Roman" panose="02020603050405020304" pitchFamily="18" charset="0"/>
              </a:rPr>
              <a:t>Подпрограмма 4 «Развитие профессионального искусства, </a:t>
            </a:r>
          </a:p>
          <a:p>
            <a:pPr algn="just"/>
            <a:r>
              <a:rPr lang="ru-RU" sz="2100" i="1" dirty="0">
                <a:latin typeface="Times New Roman" panose="02020603050405020304" pitchFamily="18" charset="0"/>
                <a:cs typeface="Times New Roman" panose="02020603050405020304" pitchFamily="18" charset="0"/>
              </a:rPr>
              <a:t>гастрольно-концертной деятельности и кинематографии»</a:t>
            </a:r>
          </a:p>
          <a:p>
            <a:pPr algn="just"/>
            <a:r>
              <a:rPr lang="ru-RU" sz="2100" i="1" dirty="0">
                <a:latin typeface="Times New Roman" panose="02020603050405020304" pitchFamily="18" charset="0"/>
                <a:cs typeface="Times New Roman" panose="02020603050405020304" pitchFamily="18" charset="0"/>
              </a:rPr>
              <a:t>Подпрограмма 5 «Укрепление материально-технической базы муниципальных учреждений культуры Московской области»</a:t>
            </a:r>
          </a:p>
          <a:p>
            <a:pPr algn="just"/>
            <a:r>
              <a:rPr lang="ru-RU" sz="2100" i="1" dirty="0">
                <a:latin typeface="Times New Roman" panose="02020603050405020304" pitchFamily="18" charset="0"/>
                <a:cs typeface="Times New Roman" panose="02020603050405020304" pitchFamily="18" charset="0"/>
              </a:rPr>
              <a:t>Подпрограмма 7 «Развитие архивного дела»</a:t>
            </a:r>
          </a:p>
          <a:p>
            <a:pPr algn="just"/>
            <a:r>
              <a:rPr lang="ru-RU" sz="2100" i="1" dirty="0">
                <a:latin typeface="Times New Roman" panose="02020603050405020304" pitchFamily="18" charset="0"/>
                <a:cs typeface="Times New Roman" panose="02020603050405020304" pitchFamily="18" charset="0"/>
              </a:rPr>
              <a:t>Подпрограмма 8 «Обеспечивающая подпрограмма»</a:t>
            </a:r>
          </a:p>
          <a:p>
            <a:pPr algn="just"/>
            <a:r>
              <a:rPr lang="ru-RU" sz="2100" i="1" dirty="0">
                <a:latin typeface="Times New Roman" panose="02020603050405020304" pitchFamily="18" charset="0"/>
                <a:cs typeface="Times New Roman" panose="02020603050405020304" pitchFamily="18" charset="0"/>
              </a:rPr>
              <a:t>Подпрограмма 9 «Развитие парков культуры и отдыха»</a:t>
            </a:r>
          </a:p>
          <a:p>
            <a:endParaRPr lang="ru-RU" i="1" dirty="0"/>
          </a:p>
        </p:txBody>
      </p:sp>
      <p:pic>
        <p:nvPicPr>
          <p:cNvPr id="4" name="Рисунок 3"/>
          <p:cNvPicPr>
            <a:picLocks noChangeAspect="1"/>
          </p:cNvPicPr>
          <p:nvPr/>
        </p:nvPicPr>
        <p:blipFill>
          <a:blip r:embed="rId2"/>
          <a:stretch>
            <a:fillRect/>
          </a:stretch>
        </p:blipFill>
        <p:spPr>
          <a:xfrm>
            <a:off x="7553675" y="1414272"/>
            <a:ext cx="4468843" cy="3048000"/>
          </a:xfrm>
          <a:prstGeom prst="rect">
            <a:avLst/>
          </a:prstGeom>
        </p:spPr>
      </p:pic>
    </p:spTree>
    <p:extLst>
      <p:ext uri="{BB962C8B-B14F-4D97-AF65-F5344CB8AC3E}">
        <p14:creationId xmlns:p14="http://schemas.microsoft.com/office/powerpoint/2010/main" val="3432792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36" y="231648"/>
            <a:ext cx="10767244" cy="1780587"/>
          </a:xfrm>
        </p:spPr>
        <p:txBody>
          <a:bodyPr>
            <a:no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«Сохранение, использование</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 и популяризация объектов культурного наследия </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(памятники истории и культуры) народов  </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Российской Федерации»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27116100"/>
              </p:ext>
            </p:extLst>
          </p:nvPr>
        </p:nvGraphicFramePr>
        <p:xfrm>
          <a:off x="351692" y="2627259"/>
          <a:ext cx="11545558" cy="3132417"/>
        </p:xfrm>
        <a:graphic>
          <a:graphicData uri="http://schemas.openxmlformats.org/drawingml/2006/table">
            <a:tbl>
              <a:tblPr firstRow="1" bandRow="1">
                <a:tableStyleId>{5C22544A-7EE6-4342-B048-85BDC9FD1C3A}</a:tableStyleId>
              </a:tblPr>
              <a:tblGrid>
                <a:gridCol w="6472093">
                  <a:extLst>
                    <a:ext uri="{9D8B030D-6E8A-4147-A177-3AD203B41FA5}">
                      <a16:colId xmlns="" xmlns:a16="http://schemas.microsoft.com/office/drawing/2014/main" val="20000"/>
                    </a:ext>
                  </a:extLst>
                </a:gridCol>
                <a:gridCol w="1197521">
                  <a:extLst>
                    <a:ext uri="{9D8B030D-6E8A-4147-A177-3AD203B41FA5}">
                      <a16:colId xmlns="" xmlns:a16="http://schemas.microsoft.com/office/drawing/2014/main" val="20001"/>
                    </a:ext>
                  </a:extLst>
                </a:gridCol>
                <a:gridCol w="968985">
                  <a:extLst>
                    <a:ext uri="{9D8B030D-6E8A-4147-A177-3AD203B41FA5}">
                      <a16:colId xmlns="" xmlns:a16="http://schemas.microsoft.com/office/drawing/2014/main" val="20002"/>
                    </a:ext>
                  </a:extLst>
                </a:gridCol>
                <a:gridCol w="968985">
                  <a:extLst>
                    <a:ext uri="{9D8B030D-6E8A-4147-A177-3AD203B41FA5}">
                      <a16:colId xmlns="" xmlns:a16="http://schemas.microsoft.com/office/drawing/2014/main" val="20006"/>
                    </a:ext>
                  </a:extLst>
                </a:gridCol>
                <a:gridCol w="649038">
                  <a:extLst>
                    <a:ext uri="{9D8B030D-6E8A-4147-A177-3AD203B41FA5}">
                      <a16:colId xmlns="" xmlns:a16="http://schemas.microsoft.com/office/drawing/2014/main" val="20003"/>
                    </a:ext>
                  </a:extLst>
                </a:gridCol>
                <a:gridCol w="612472">
                  <a:extLst>
                    <a:ext uri="{9D8B030D-6E8A-4147-A177-3AD203B41FA5}">
                      <a16:colId xmlns="" xmlns:a16="http://schemas.microsoft.com/office/drawing/2014/main" val="20004"/>
                    </a:ext>
                  </a:extLst>
                </a:gridCol>
                <a:gridCol w="676464">
                  <a:extLst>
                    <a:ext uri="{9D8B030D-6E8A-4147-A177-3AD203B41FA5}">
                      <a16:colId xmlns="" xmlns:a16="http://schemas.microsoft.com/office/drawing/2014/main" val="20005"/>
                    </a:ext>
                  </a:extLst>
                </a:gridCol>
              </a:tblGrid>
              <a:tr h="532013">
                <a:tc>
                  <a:txBody>
                    <a:bodyPr/>
                    <a:lstStyle/>
                    <a:p>
                      <a:pPr algn="ctr"/>
                      <a:r>
                        <a:rPr lang="ru-RU" sz="1400" b="1"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20000"/>
                        <a:lumOff val="80000"/>
                      </a:schemeClr>
                    </a:solidFill>
                  </a:tcPr>
                </a:tc>
                <a:tc>
                  <a:txBody>
                    <a:bodyPr/>
                    <a:lstStyle/>
                    <a:p>
                      <a:pPr algn="ctr">
                        <a:lnSpc>
                          <a:spcPct val="115000"/>
                        </a:lnSpc>
                        <a:spcAft>
                          <a:spcPts val="0"/>
                        </a:spcAft>
                      </a:pPr>
                      <a:r>
                        <a:rPr lang="ru-RU" sz="1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20000"/>
                        <a:lumOff val="80000"/>
                      </a:schemeClr>
                    </a:solidFill>
                  </a:tcPr>
                </a:tc>
                <a:tc>
                  <a:txBody>
                    <a:bodyPr/>
                    <a:lstStyle/>
                    <a:p>
                      <a:pPr algn="ctr">
                        <a:lnSpc>
                          <a:spcPct val="115000"/>
                        </a:lnSpc>
                        <a:spcAft>
                          <a:spcPts val="0"/>
                        </a:spcAft>
                      </a:pPr>
                      <a:r>
                        <a:rPr lang="ru-RU" sz="1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20000"/>
                        <a:lumOff val="80000"/>
                      </a:schemeClr>
                    </a:solidFill>
                  </a:tcPr>
                </a:tc>
                <a:tc>
                  <a:txBody>
                    <a:bodyPr/>
                    <a:lstStyle/>
                    <a:p>
                      <a:pPr algn="ctr">
                        <a:lnSpc>
                          <a:spcPct val="115000"/>
                        </a:lnSpc>
                        <a:spcAft>
                          <a:spcPts val="0"/>
                        </a:spcAft>
                      </a:pPr>
                      <a:r>
                        <a:rPr lang="ru-RU" sz="14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20000"/>
                        <a:lumOff val="80000"/>
                      </a:schemeClr>
                    </a:solidFill>
                  </a:tcPr>
                </a:tc>
                <a:tc>
                  <a:txBody>
                    <a:bodyPr/>
                    <a:lstStyle/>
                    <a:p>
                      <a:pPr algn="ctr"/>
                      <a:r>
                        <a:rPr lang="ru-RU" sz="1400" b="1"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20000"/>
                        <a:lumOff val="80000"/>
                      </a:schemeClr>
                    </a:solidFill>
                  </a:tcPr>
                </a:tc>
                <a:tc>
                  <a:txBody>
                    <a:bodyPr/>
                    <a:lstStyle/>
                    <a:p>
                      <a:pPr algn="ctr"/>
                      <a:r>
                        <a:rPr lang="ru-RU" sz="1400" b="1"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20000"/>
                        <a:lumOff val="80000"/>
                      </a:schemeClr>
                    </a:solidFill>
                  </a:tcPr>
                </a:tc>
                <a:tc>
                  <a:txBody>
                    <a:bodyPr/>
                    <a:lstStyle/>
                    <a:p>
                      <a:pPr algn="ctr"/>
                      <a:r>
                        <a:rPr lang="ru-RU" sz="1400" b="1"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20000"/>
                        <a:lumOff val="80000"/>
                      </a:schemeClr>
                    </a:solidFill>
                  </a:tcPr>
                </a:tc>
                <a:extLst>
                  <a:ext uri="{0D108BD9-81ED-4DB2-BD59-A6C34878D82A}">
                    <a16:rowId xmlns="" xmlns:a16="http://schemas.microsoft.com/office/drawing/2014/main" val="10000"/>
                  </a:ext>
                </a:extLst>
              </a:tr>
              <a:tr h="915365">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муниципального образования, нуждающихся в указанных работах</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r h="520138">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объектов культурного наследия, находящихся в собственности муниципальных образований, по которым в текущем году разработана проектная документация</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err="1">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794601">
                <a:tc>
                  <a:txBody>
                    <a:bodyPr/>
                    <a:lstStyle/>
                    <a:p>
                      <a:pPr>
                        <a:lnSpc>
                          <a:spcPct val="115000"/>
                        </a:lnSpc>
                        <a:spcAft>
                          <a:spcPts val="0"/>
                        </a:spcAft>
                      </a:pP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Увеличение доли объектов культурного наследия, находящихся в собственности муниципального образования на которые установлены информационные надписи</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extLst>
                  <a:ext uri="{0D108BD9-81ED-4DB2-BD59-A6C34878D82A}">
                    <a16:rowId xmlns="" xmlns:a16="http://schemas.microsoft.com/office/drawing/2014/main" val="10003"/>
                  </a:ext>
                </a:extLst>
              </a:tr>
            </a:tbl>
          </a:graphicData>
        </a:graphic>
      </p:graphicFrame>
      <p:pic>
        <p:nvPicPr>
          <p:cNvPr id="3" name="Рисунок 2"/>
          <p:cNvPicPr>
            <a:picLocks noChangeAspect="1"/>
          </p:cNvPicPr>
          <p:nvPr/>
        </p:nvPicPr>
        <p:blipFill>
          <a:blip r:embed="rId3"/>
          <a:stretch>
            <a:fillRect/>
          </a:stretch>
        </p:blipFill>
        <p:spPr>
          <a:xfrm>
            <a:off x="8431794" y="231648"/>
            <a:ext cx="3307577" cy="2201989"/>
          </a:xfrm>
          <a:prstGeom prst="rect">
            <a:avLst/>
          </a:prstGeom>
        </p:spPr>
      </p:pic>
    </p:spTree>
    <p:extLst>
      <p:ext uri="{BB962C8B-B14F-4D97-AF65-F5344CB8AC3E}">
        <p14:creationId xmlns:p14="http://schemas.microsoft.com/office/powerpoint/2010/main" val="3644334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4622" y="875981"/>
            <a:ext cx="8596668" cy="1601216"/>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 музейного дела и народных</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 художественных промыслов»</a:t>
            </a:r>
            <a:br>
              <a:rPr lang="ru-RU" sz="2400" i="1" dirty="0">
                <a:solidFill>
                  <a:schemeClr val="tx1"/>
                </a:solidFill>
                <a:latin typeface="Times New Roman" panose="02020603050405020304" pitchFamily="18" charset="0"/>
                <a:cs typeface="Times New Roman" panose="02020603050405020304" pitchFamily="18" charset="0"/>
              </a:rPr>
            </a:br>
            <a:endParaRPr lang="ru-RU" sz="2400" i="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ru-RU" dirty="0"/>
              <a:t> </a:t>
            </a:r>
          </a:p>
        </p:txBody>
      </p:sp>
      <p:graphicFrame>
        <p:nvGraphicFramePr>
          <p:cNvPr id="6" name="Таблица 5"/>
          <p:cNvGraphicFramePr>
            <a:graphicFrameLocks noGrp="1"/>
          </p:cNvGraphicFramePr>
          <p:nvPr>
            <p:extLst>
              <p:ext uri="{D42A27DB-BD31-4B8C-83A1-F6EECF244321}">
                <p14:modId xmlns:p14="http://schemas.microsoft.com/office/powerpoint/2010/main" val="3476009020"/>
              </p:ext>
            </p:extLst>
          </p:nvPr>
        </p:nvGraphicFramePr>
        <p:xfrm>
          <a:off x="121920" y="3657599"/>
          <a:ext cx="11667745" cy="1847088"/>
        </p:xfrm>
        <a:graphic>
          <a:graphicData uri="http://schemas.openxmlformats.org/drawingml/2006/table">
            <a:tbl>
              <a:tblPr firstRow="1" bandRow="1">
                <a:tableStyleId>{5C22544A-7EE6-4342-B048-85BDC9FD1C3A}</a:tableStyleId>
              </a:tblPr>
              <a:tblGrid>
                <a:gridCol w="5972997">
                  <a:extLst>
                    <a:ext uri="{9D8B030D-6E8A-4147-A177-3AD203B41FA5}">
                      <a16:colId xmlns="" xmlns:a16="http://schemas.microsoft.com/office/drawing/2014/main" val="20000"/>
                    </a:ext>
                  </a:extLst>
                </a:gridCol>
                <a:gridCol w="1699275">
                  <a:extLst>
                    <a:ext uri="{9D8B030D-6E8A-4147-A177-3AD203B41FA5}">
                      <a16:colId xmlns="" xmlns:a16="http://schemas.microsoft.com/office/drawing/2014/main" val="20001"/>
                    </a:ext>
                  </a:extLst>
                </a:gridCol>
                <a:gridCol w="895317">
                  <a:extLst>
                    <a:ext uri="{9D8B030D-6E8A-4147-A177-3AD203B41FA5}">
                      <a16:colId xmlns="" xmlns:a16="http://schemas.microsoft.com/office/drawing/2014/main" val="20002"/>
                    </a:ext>
                  </a:extLst>
                </a:gridCol>
                <a:gridCol w="895317">
                  <a:extLst>
                    <a:ext uri="{9D8B030D-6E8A-4147-A177-3AD203B41FA5}">
                      <a16:colId xmlns="" xmlns:a16="http://schemas.microsoft.com/office/drawing/2014/main" val="20006"/>
                    </a:ext>
                  </a:extLst>
                </a:gridCol>
                <a:gridCol w="867909">
                  <a:extLst>
                    <a:ext uri="{9D8B030D-6E8A-4147-A177-3AD203B41FA5}">
                      <a16:colId xmlns="" xmlns:a16="http://schemas.microsoft.com/office/drawing/2014/main" val="20003"/>
                    </a:ext>
                  </a:extLst>
                </a:gridCol>
                <a:gridCol w="758279">
                  <a:extLst>
                    <a:ext uri="{9D8B030D-6E8A-4147-A177-3AD203B41FA5}">
                      <a16:colId xmlns="" xmlns:a16="http://schemas.microsoft.com/office/drawing/2014/main" val="20004"/>
                    </a:ext>
                  </a:extLst>
                </a:gridCol>
                <a:gridCol w="578651">
                  <a:extLst>
                    <a:ext uri="{9D8B030D-6E8A-4147-A177-3AD203B41FA5}">
                      <a16:colId xmlns="" xmlns:a16="http://schemas.microsoft.com/office/drawing/2014/main" val="20005"/>
                    </a:ext>
                  </a:extLst>
                </a:gridCol>
              </a:tblGrid>
              <a:tr h="523402">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296717">
                <a:tc>
                  <a:txBody>
                    <a:bodyPr/>
                    <a:lstStyle/>
                    <a:p>
                      <a:pPr>
                        <a:lnSpc>
                          <a:spcPct val="115000"/>
                        </a:lnSpc>
                        <a:spcAft>
                          <a:spcPts val="0"/>
                        </a:spcAft>
                      </a:pPr>
                      <a:endPar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Увеличение общего количества </a:t>
                      </a:r>
                      <a:r>
                        <a:rPr lang="ru-RU" sz="1400" b="0" i="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посещений музеев</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Нац. Проект «Культура»</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104</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cs typeface="Times New Roman" panose="02020603050405020304" pitchFamily="18" charset="0"/>
                        </a:rPr>
                        <a:t>106</a:t>
                      </a:r>
                    </a:p>
                  </a:txBody>
                  <a:tcPr marL="68580" marR="68580" marT="0" marB="0">
                    <a:solidFill>
                      <a:schemeClr val="accent1">
                        <a:lumMod val="40000"/>
                        <a:lumOff val="60000"/>
                      </a:schemeClr>
                    </a:solidFill>
                  </a:tcPr>
                </a:tc>
                <a:tc>
                  <a:txBody>
                    <a:bodyPr/>
                    <a:lstStyle/>
                    <a:p>
                      <a:pPr>
                        <a:lnSpc>
                          <a:spcPct val="115000"/>
                        </a:lnSpc>
                        <a:spcAft>
                          <a:spcPts val="100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108</a:t>
                      </a:r>
                    </a:p>
                  </a:txBody>
                  <a:tcPr marL="68580" marR="68580" marT="0" marB="0">
                    <a:solidFill>
                      <a:schemeClr val="accent1">
                        <a:lumMod val="40000"/>
                        <a:lumOff val="60000"/>
                      </a:schemeClr>
                    </a:solidFill>
                  </a:tcPr>
                </a:tc>
                <a:tc>
                  <a:txBody>
                    <a:bodyPr/>
                    <a:lstStyle/>
                    <a:p>
                      <a:pPr>
                        <a:lnSpc>
                          <a:spcPct val="115000"/>
                        </a:lnSpc>
                        <a:spcAft>
                          <a:spcPts val="1000"/>
                        </a:spcAft>
                      </a:pPr>
                      <a:r>
                        <a:rPr lang="ru-RU" sz="1400" b="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108</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296717">
                <a:tc>
                  <a:txBody>
                    <a:bodyPr/>
                    <a:lstStyle/>
                    <a:p>
                      <a:pPr>
                        <a:lnSpc>
                          <a:spcPct val="115000"/>
                        </a:lnSpc>
                        <a:spcAft>
                          <a:spcPts val="0"/>
                        </a:spcAft>
                      </a:pPr>
                      <a:endPar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Перевод в электронный вид музейных фондов  </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b="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Нац. Проект «Культура»</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a:t>
                      </a:r>
                    </a:p>
                  </a:txBody>
                  <a:tcPr marL="68580" marR="68580" marT="0" marB="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40000"/>
                        <a:lumOff val="60000"/>
                      </a:schemeClr>
                    </a:solidFill>
                  </a:tcPr>
                </a:tc>
                <a:tc>
                  <a:txBody>
                    <a:bodyPr/>
                    <a:lstStyle/>
                    <a:p>
                      <a:pPr>
                        <a:lnSpc>
                          <a:spcPct val="115000"/>
                        </a:lnSpc>
                        <a:spcAft>
                          <a:spcPts val="100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40000"/>
                        <a:lumOff val="60000"/>
                      </a:schemeClr>
                    </a:solidFill>
                  </a:tcPr>
                </a:tc>
                <a:tc>
                  <a:txBody>
                    <a:bodyPr/>
                    <a:lstStyle/>
                    <a:p>
                      <a:pPr>
                        <a:lnSpc>
                          <a:spcPct val="115000"/>
                        </a:lnSpc>
                        <a:spcAft>
                          <a:spcPts val="100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pic>
        <p:nvPicPr>
          <p:cNvPr id="7" name="Рисунок 6"/>
          <p:cNvPicPr>
            <a:picLocks noChangeAspect="1"/>
          </p:cNvPicPr>
          <p:nvPr/>
        </p:nvPicPr>
        <p:blipFill>
          <a:blip r:embed="rId3"/>
          <a:stretch>
            <a:fillRect/>
          </a:stretch>
        </p:blipFill>
        <p:spPr>
          <a:xfrm>
            <a:off x="7765054" y="426719"/>
            <a:ext cx="3749612" cy="2499741"/>
          </a:xfrm>
          <a:prstGeom prst="rect">
            <a:avLst/>
          </a:prstGeom>
        </p:spPr>
      </p:pic>
    </p:spTree>
    <p:extLst>
      <p:ext uri="{BB962C8B-B14F-4D97-AF65-F5344CB8AC3E}">
        <p14:creationId xmlns:p14="http://schemas.microsoft.com/office/powerpoint/2010/main" val="2114444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368" y="146304"/>
            <a:ext cx="8615634" cy="1784096"/>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Показатель подпрограммы «Развитие библиотечного дела»</a:t>
            </a:r>
            <a:br>
              <a:rPr lang="ru-RU" sz="2400" dirty="0">
                <a:solidFill>
                  <a:schemeClr val="tx1"/>
                </a:solidFill>
                <a:latin typeface="Times New Roman" panose="02020603050405020304" pitchFamily="18" charset="0"/>
                <a:cs typeface="Times New Roman" panose="02020603050405020304" pitchFamily="18" charset="0"/>
              </a:rPr>
            </a:br>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748396702"/>
              </p:ext>
            </p:extLst>
          </p:nvPr>
        </p:nvGraphicFramePr>
        <p:xfrm>
          <a:off x="365759" y="731521"/>
          <a:ext cx="11716512" cy="3877055"/>
        </p:xfrm>
        <a:graphic>
          <a:graphicData uri="http://schemas.openxmlformats.org/drawingml/2006/table">
            <a:tbl>
              <a:tblPr firstRow="1" bandRow="1">
                <a:tableStyleId>{5C22544A-7EE6-4342-B048-85BDC9FD1C3A}</a:tableStyleId>
              </a:tblPr>
              <a:tblGrid>
                <a:gridCol w="5898712">
                  <a:extLst>
                    <a:ext uri="{9D8B030D-6E8A-4147-A177-3AD203B41FA5}">
                      <a16:colId xmlns="" xmlns:a16="http://schemas.microsoft.com/office/drawing/2014/main" val="20000"/>
                    </a:ext>
                  </a:extLst>
                </a:gridCol>
                <a:gridCol w="1441698">
                  <a:extLst>
                    <a:ext uri="{9D8B030D-6E8A-4147-A177-3AD203B41FA5}">
                      <a16:colId xmlns="" xmlns:a16="http://schemas.microsoft.com/office/drawing/2014/main" val="20001"/>
                    </a:ext>
                  </a:extLst>
                </a:gridCol>
                <a:gridCol w="753829">
                  <a:extLst>
                    <a:ext uri="{9D8B030D-6E8A-4147-A177-3AD203B41FA5}">
                      <a16:colId xmlns="" xmlns:a16="http://schemas.microsoft.com/office/drawing/2014/main" val="20002"/>
                    </a:ext>
                  </a:extLst>
                </a:gridCol>
                <a:gridCol w="753829">
                  <a:extLst>
                    <a:ext uri="{9D8B030D-6E8A-4147-A177-3AD203B41FA5}">
                      <a16:colId xmlns="" xmlns:a16="http://schemas.microsoft.com/office/drawing/2014/main" val="20006"/>
                    </a:ext>
                  </a:extLst>
                </a:gridCol>
                <a:gridCol w="932863">
                  <a:extLst>
                    <a:ext uri="{9D8B030D-6E8A-4147-A177-3AD203B41FA5}">
                      <a16:colId xmlns="" xmlns:a16="http://schemas.microsoft.com/office/drawing/2014/main" val="20003"/>
                    </a:ext>
                  </a:extLst>
                </a:gridCol>
                <a:gridCol w="962043">
                  <a:extLst>
                    <a:ext uri="{9D8B030D-6E8A-4147-A177-3AD203B41FA5}">
                      <a16:colId xmlns="" xmlns:a16="http://schemas.microsoft.com/office/drawing/2014/main" val="20004"/>
                    </a:ext>
                  </a:extLst>
                </a:gridCol>
                <a:gridCol w="973538">
                  <a:extLst>
                    <a:ext uri="{9D8B030D-6E8A-4147-A177-3AD203B41FA5}">
                      <a16:colId xmlns="" xmlns:a16="http://schemas.microsoft.com/office/drawing/2014/main" val="20005"/>
                    </a:ext>
                  </a:extLst>
                </a:gridCol>
              </a:tblGrid>
              <a:tr h="1220621">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20000"/>
                        <a:lumOff val="8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20000"/>
                        <a:lumOff val="8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20000"/>
                        <a:lumOff val="8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20000"/>
                        <a:lumOff val="80000"/>
                      </a:schemeClr>
                    </a:solidFill>
                  </a:tcPr>
                </a:tc>
                <a:extLst>
                  <a:ext uri="{0D108BD9-81ED-4DB2-BD59-A6C34878D82A}">
                    <a16:rowId xmlns="" xmlns:a16="http://schemas.microsoft.com/office/drawing/2014/main" val="10000"/>
                  </a:ext>
                </a:extLst>
              </a:tr>
              <a:tr h="526898">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Макропоказатель подпрограммы. Обеспечение роста числа пользователей муниципальных библиотек Московской области</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МП</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90 300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92 450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94 600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94 600</a:t>
                      </a:r>
                    </a:p>
                  </a:txBody>
                  <a:tcPr marL="68580" marR="68580" marT="0" marB="0">
                    <a:solidFill>
                      <a:schemeClr val="accent1">
                        <a:lumMod val="20000"/>
                        <a:lumOff val="80000"/>
                      </a:schemeClr>
                    </a:solidFill>
                  </a:tcPr>
                </a:tc>
                <a:extLst>
                  <a:ext uri="{0D108BD9-81ED-4DB2-BD59-A6C34878D82A}">
                    <a16:rowId xmlns="" xmlns:a16="http://schemas.microsoft.com/office/drawing/2014/main" val="10001"/>
                  </a:ext>
                </a:extLst>
              </a:tr>
              <a:tr h="801319">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Увеличение количества библиотек, внедривших стандарты деятельности библиотеки нового формата</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МО</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20000"/>
                        <a:lumOff val="80000"/>
                      </a:schemeClr>
                    </a:solidFill>
                  </a:tcPr>
                </a:tc>
                <a:extLst>
                  <a:ext uri="{0D108BD9-81ED-4DB2-BD59-A6C34878D82A}">
                    <a16:rowId xmlns="" xmlns:a16="http://schemas.microsoft.com/office/drawing/2014/main" val="10002"/>
                  </a:ext>
                </a:extLst>
              </a:tr>
              <a:tr h="526898">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Доля муниципальных библиотек, соответствующих требованиям к условиям деятельности библиотек Московской области (стандарту)</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МП</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solidFill>
                      <a:schemeClr val="accent1">
                        <a:lumMod val="20000"/>
                        <a:lumOff val="80000"/>
                      </a:schemeClr>
                    </a:solidFill>
                  </a:tcPr>
                </a:tc>
                <a:extLst>
                  <a:ext uri="{0D108BD9-81ED-4DB2-BD59-A6C34878D82A}">
                    <a16:rowId xmlns="" xmlns:a16="http://schemas.microsoft.com/office/drawing/2014/main" val="10003"/>
                  </a:ext>
                </a:extLst>
              </a:tr>
              <a:tr h="801319">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Увеличение посещаемости общедоступных (публичных) библиотек, а также культурно-массовых мероприятий, проводимых в библиотеках Московской области к уровню 2017 года</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Нац. Проект «Культура»</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105</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107,5</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68580" marR="68580" marT="0" marB="0">
                    <a:solidFill>
                      <a:schemeClr val="accent1">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68580" marR="68580" marT="0" marB="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1343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2880"/>
            <a:ext cx="9563946" cy="1747520"/>
          </a:xfrm>
        </p:spPr>
        <p:txBody>
          <a:bodyPr>
            <a:no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Показатель подпрограммы «Развитие профессионального искусства, гастрольно-концертной деятельности и кинематографии» </a:t>
            </a:r>
            <a:br>
              <a:rPr lang="ru-RU" sz="2400" i="1" dirty="0">
                <a:solidFill>
                  <a:schemeClr val="tx1"/>
                </a:solidFill>
                <a:latin typeface="Times New Roman" panose="02020603050405020304" pitchFamily="18" charset="0"/>
                <a:cs typeface="Times New Roman" panose="02020603050405020304" pitchFamily="18" charset="0"/>
              </a:rPr>
            </a:br>
            <a:endParaRPr lang="ru-RU" sz="2400" i="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780991445"/>
              </p:ext>
            </p:extLst>
          </p:nvPr>
        </p:nvGraphicFramePr>
        <p:xfrm>
          <a:off x="677336" y="1219199"/>
          <a:ext cx="10649033" cy="3774501"/>
        </p:xfrm>
        <a:graphic>
          <a:graphicData uri="http://schemas.openxmlformats.org/drawingml/2006/table">
            <a:tbl>
              <a:tblPr firstRow="1" bandRow="1">
                <a:tableStyleId>{5C22544A-7EE6-4342-B048-85BDC9FD1C3A}</a:tableStyleId>
              </a:tblPr>
              <a:tblGrid>
                <a:gridCol w="3048928">
                  <a:extLst>
                    <a:ext uri="{9D8B030D-6E8A-4147-A177-3AD203B41FA5}">
                      <a16:colId xmlns="" xmlns:a16="http://schemas.microsoft.com/office/drawing/2014/main" val="20000"/>
                    </a:ext>
                  </a:extLst>
                </a:gridCol>
                <a:gridCol w="1404180">
                  <a:extLst>
                    <a:ext uri="{9D8B030D-6E8A-4147-A177-3AD203B41FA5}">
                      <a16:colId xmlns="" xmlns:a16="http://schemas.microsoft.com/office/drawing/2014/main" val="20001"/>
                    </a:ext>
                  </a:extLst>
                </a:gridCol>
                <a:gridCol w="1543724">
                  <a:extLst>
                    <a:ext uri="{9D8B030D-6E8A-4147-A177-3AD203B41FA5}">
                      <a16:colId xmlns="" xmlns:a16="http://schemas.microsoft.com/office/drawing/2014/main" val="20002"/>
                    </a:ext>
                  </a:extLst>
                </a:gridCol>
                <a:gridCol w="1543724">
                  <a:extLst>
                    <a:ext uri="{9D8B030D-6E8A-4147-A177-3AD203B41FA5}">
                      <a16:colId xmlns="" xmlns:a16="http://schemas.microsoft.com/office/drawing/2014/main" val="20006"/>
                    </a:ext>
                  </a:extLst>
                </a:gridCol>
                <a:gridCol w="1159974">
                  <a:extLst>
                    <a:ext uri="{9D8B030D-6E8A-4147-A177-3AD203B41FA5}">
                      <a16:colId xmlns="" xmlns:a16="http://schemas.microsoft.com/office/drawing/2014/main" val="20003"/>
                    </a:ext>
                  </a:extLst>
                </a:gridCol>
                <a:gridCol w="959376">
                  <a:extLst>
                    <a:ext uri="{9D8B030D-6E8A-4147-A177-3AD203B41FA5}">
                      <a16:colId xmlns="" xmlns:a16="http://schemas.microsoft.com/office/drawing/2014/main" val="20004"/>
                    </a:ext>
                  </a:extLst>
                </a:gridCol>
                <a:gridCol w="989127">
                  <a:extLst>
                    <a:ext uri="{9D8B030D-6E8A-4147-A177-3AD203B41FA5}">
                      <a16:colId xmlns="" xmlns:a16="http://schemas.microsoft.com/office/drawing/2014/main" val="20005"/>
                    </a:ext>
                  </a:extLst>
                </a:gridCol>
              </a:tblGrid>
              <a:tr h="595327">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marL="74751" marR="74751">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2183" marR="32183" marT="64770" marB="64770" anchor="ctr">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2183" marR="32183" marT="64770" marB="64770" anchor="ctr">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2183" marR="32183" marT="64770" marB="64770" anchor="ctr">
                    <a:solidFill>
                      <a:schemeClr val="accent5">
                        <a:lumMod val="20000"/>
                        <a:lumOff val="8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marL="74751" marR="74751">
                    <a:solidFill>
                      <a:schemeClr val="accent5">
                        <a:lumMod val="20000"/>
                        <a:lumOff val="8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marL="74751" marR="74751">
                    <a:solidFill>
                      <a:schemeClr val="accent5">
                        <a:lumMod val="20000"/>
                        <a:lumOff val="8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marL="74751" marR="74751">
                    <a:solidFill>
                      <a:schemeClr val="accent5">
                        <a:lumMod val="20000"/>
                        <a:lumOff val="80000"/>
                      </a:schemeClr>
                    </a:solidFill>
                  </a:tcPr>
                </a:tc>
                <a:extLst>
                  <a:ext uri="{0D108BD9-81ED-4DB2-BD59-A6C34878D82A}">
                    <a16:rowId xmlns="" xmlns:a16="http://schemas.microsoft.com/office/drawing/2014/main" val="10000"/>
                  </a:ext>
                </a:extLst>
              </a:tr>
              <a:tr h="1228154">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стипендий выдающимся деятелям культуры и искусства Московской области</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Российской Федерации</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56062" marR="56062" marT="0" marB="0">
                    <a:solidFill>
                      <a:schemeClr val="accent5">
                        <a:lumMod val="20000"/>
                        <a:lumOff val="80000"/>
                      </a:schemeClr>
                    </a:solidFill>
                  </a:tcPr>
                </a:tc>
                <a:extLst>
                  <a:ext uri="{0D108BD9-81ED-4DB2-BD59-A6C34878D82A}">
                    <a16:rowId xmlns="" xmlns:a16="http://schemas.microsoft.com/office/drawing/2014/main" val="10001"/>
                  </a:ext>
                </a:extLst>
              </a:tr>
              <a:tr h="1926079">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посещений организации культуры по отношению к уровню 2010 (на поддержку отрасли культуры в части муниципальной поддержки лучших работников сельских учреждений)</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Нац. Проект «Культура»</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6062" marR="56062" marT="0" marB="0">
                    <a:solidFill>
                      <a:schemeClr val="accent5">
                        <a:lumMod val="20000"/>
                        <a:lumOff val="8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6062" marR="56062" marT="0" marB="0">
                    <a:solidFill>
                      <a:schemeClr val="accent5">
                        <a:lumMod val="20000"/>
                        <a:lumOff val="8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851518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4672" y="170688"/>
            <a:ext cx="11387328" cy="719328"/>
          </a:xfrm>
        </p:spPr>
        <p:txBody>
          <a:bodyPr>
            <a:normAutofit fontScale="90000"/>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«Укрепление материально-технической базы муниципальных учреждений культуры Московской области»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7021493"/>
              </p:ext>
            </p:extLst>
          </p:nvPr>
        </p:nvGraphicFramePr>
        <p:xfrm>
          <a:off x="182879" y="926592"/>
          <a:ext cx="11724418" cy="5510404"/>
        </p:xfrm>
        <a:graphic>
          <a:graphicData uri="http://schemas.openxmlformats.org/drawingml/2006/table">
            <a:tbl>
              <a:tblPr firstRow="1" bandRow="1">
                <a:tableStyleId>{5C22544A-7EE6-4342-B048-85BDC9FD1C3A}</a:tableStyleId>
              </a:tblPr>
              <a:tblGrid>
                <a:gridCol w="6174230">
                  <a:extLst>
                    <a:ext uri="{9D8B030D-6E8A-4147-A177-3AD203B41FA5}">
                      <a16:colId xmlns="" xmlns:a16="http://schemas.microsoft.com/office/drawing/2014/main" val="20000"/>
                    </a:ext>
                  </a:extLst>
                </a:gridCol>
                <a:gridCol w="1427732">
                  <a:extLst>
                    <a:ext uri="{9D8B030D-6E8A-4147-A177-3AD203B41FA5}">
                      <a16:colId xmlns="" xmlns:a16="http://schemas.microsoft.com/office/drawing/2014/main" val="20001"/>
                    </a:ext>
                  </a:extLst>
                </a:gridCol>
                <a:gridCol w="813145">
                  <a:extLst>
                    <a:ext uri="{9D8B030D-6E8A-4147-A177-3AD203B41FA5}">
                      <a16:colId xmlns="" xmlns:a16="http://schemas.microsoft.com/office/drawing/2014/main" val="20002"/>
                    </a:ext>
                  </a:extLst>
                </a:gridCol>
                <a:gridCol w="813145">
                  <a:extLst>
                    <a:ext uri="{9D8B030D-6E8A-4147-A177-3AD203B41FA5}">
                      <a16:colId xmlns="" xmlns:a16="http://schemas.microsoft.com/office/drawing/2014/main" val="20006"/>
                    </a:ext>
                  </a:extLst>
                </a:gridCol>
                <a:gridCol w="907697">
                  <a:extLst>
                    <a:ext uri="{9D8B030D-6E8A-4147-A177-3AD203B41FA5}">
                      <a16:colId xmlns="" xmlns:a16="http://schemas.microsoft.com/office/drawing/2014/main" val="20003"/>
                    </a:ext>
                  </a:extLst>
                </a:gridCol>
                <a:gridCol w="869876">
                  <a:extLst>
                    <a:ext uri="{9D8B030D-6E8A-4147-A177-3AD203B41FA5}">
                      <a16:colId xmlns="" xmlns:a16="http://schemas.microsoft.com/office/drawing/2014/main" val="20004"/>
                    </a:ext>
                  </a:extLst>
                </a:gridCol>
                <a:gridCol w="718593">
                  <a:extLst>
                    <a:ext uri="{9D8B030D-6E8A-4147-A177-3AD203B41FA5}">
                      <a16:colId xmlns="" xmlns:a16="http://schemas.microsoft.com/office/drawing/2014/main" val="20005"/>
                    </a:ext>
                  </a:extLst>
                </a:gridCol>
              </a:tblGrid>
              <a:tr h="87782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31190">
                <a:tc>
                  <a:txBody>
                    <a:bodyPr/>
                    <a:lstStyle/>
                    <a:p>
                      <a:pPr>
                        <a:lnSpc>
                          <a:spcPct val="115000"/>
                        </a:lnSpc>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 Количество созданных (реконструированных) и капитально отремонтированных объектов организаций культуры (приоритетный на 2020 год)</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err="1">
                          <a:effectLst/>
                          <a:latin typeface="Times New Roman" panose="02020603050405020304" pitchFamily="18" charset="0"/>
                          <a:ea typeface="Times New Roman" panose="02020603050405020304" pitchFamily="18" charset="0"/>
                          <a:cs typeface="Times New Roman" panose="02020603050405020304" pitchFamily="18" charset="0"/>
                        </a:rPr>
                        <a:t>Нац.проект</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«Культура»</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68580" marR="68580" marT="0" marB="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544735">
                <a:tc>
                  <a:txBody>
                    <a:bodyPr/>
                    <a:lstStyle/>
                    <a:p>
                      <a:pPr>
                        <a:lnSpc>
                          <a:spcPct val="115000"/>
                        </a:lnSpc>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 Количество организаций культуры, получивших современное оборудование (приоритетный на 2020 год)</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err="1">
                          <a:effectLst/>
                          <a:latin typeface="Times New Roman" panose="02020603050405020304" pitchFamily="18" charset="0"/>
                          <a:ea typeface="Times New Roman" panose="02020603050405020304" pitchFamily="18" charset="0"/>
                          <a:cs typeface="Times New Roman" panose="02020603050405020304" pitchFamily="18" charset="0"/>
                        </a:rPr>
                        <a:t>Нац.проект</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«Культура»</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68580" marR="68580" marT="0" marB="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544735">
                <a:tc>
                  <a:txBody>
                    <a:bodyPr/>
                    <a:lstStyle/>
                    <a:p>
                      <a:pPr>
                        <a:lnSpc>
                          <a:spcPct val="115000"/>
                        </a:lnSpc>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 Увеличение числа посещений организаций культуры к уровню 2017 года, %  (приоритетный на 2020 год) </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err="1">
                          <a:effectLst/>
                          <a:latin typeface="Times New Roman" panose="02020603050405020304" pitchFamily="18" charset="0"/>
                          <a:ea typeface="Times New Roman" panose="02020603050405020304" pitchFamily="18" charset="0"/>
                          <a:cs typeface="Times New Roman" panose="02020603050405020304" pitchFamily="18" charset="0"/>
                        </a:rPr>
                        <a:t>Нац.проект</a:t>
                      </a: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«Культура»</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cs typeface="Times New Roman" panose="02020603050405020304" pitchFamily="18" charset="0"/>
                        </a:rPr>
                        <a:t>106,4</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109,5</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112,7</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112,7</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544735">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Увеличение доли учреждений клубного типа, соответствующих Требованиям к условиям деятельности культурно-досуговых учреждений Московской области</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МП</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12,5</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18,75</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18,75</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18,75</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544735">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Увеличение числа посещений платных культурно-массовых мероприятий клубов и домов культуры к уровню 2017 года</a:t>
                      </a:r>
                    </a:p>
                  </a:txBody>
                  <a:tcPr marL="68580" marR="68580" marT="0" marB="0">
                    <a:solidFill>
                      <a:schemeClr val="accent1">
                        <a:lumMod val="40000"/>
                        <a:lumOff val="60000"/>
                      </a:schemeClr>
                    </a:solidFill>
                  </a:tcPr>
                </a:tc>
                <a:tc>
                  <a:txBody>
                    <a:bodyPr/>
                    <a:lstStyle/>
                    <a:p>
                      <a:pPr algn="ctr">
                        <a:lnSpc>
                          <a:spcPct val="115000"/>
                        </a:lnSpc>
                        <a:spcAft>
                          <a:spcPts val="10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Нац.проект «Культура»</a:t>
                      </a:r>
                    </a:p>
                  </a:txBody>
                  <a:tcPr marL="68580" marR="68580" marT="0" marB="0">
                    <a:solidFill>
                      <a:schemeClr val="accent1">
                        <a:lumMod val="40000"/>
                        <a:lumOff val="60000"/>
                      </a:schemeClr>
                    </a:solidFill>
                  </a:tcPr>
                </a:tc>
                <a:tc>
                  <a:txBody>
                    <a:bodyPr/>
                    <a:lstStyle/>
                    <a:p>
                      <a:pPr>
                        <a:lnSpc>
                          <a:spcPct val="115000"/>
                        </a:lnSpc>
                        <a:spcAft>
                          <a:spcPts val="10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r>
                        <a:rPr lang="ru-RU" sz="1400" i="1" dirty="0">
                          <a:solidFill>
                            <a:schemeClr val="tx1"/>
                          </a:solidFill>
                          <a:effectLst/>
                          <a:latin typeface="Times New Roman" panose="02020603050405020304" pitchFamily="18" charset="0"/>
                          <a:cs typeface="Times New Roman" panose="02020603050405020304" pitchFamily="18" charset="0"/>
                        </a:rPr>
                        <a:t>110</a:t>
                      </a:r>
                    </a:p>
                  </a:txBody>
                  <a:tcPr marL="68580" marR="68580" marT="0" marB="0">
                    <a:solidFill>
                      <a:schemeClr val="accent1">
                        <a:lumMod val="40000"/>
                        <a:lumOff val="60000"/>
                      </a:schemeClr>
                    </a:solidFill>
                  </a:tcPr>
                </a:tc>
                <a:tc>
                  <a:txBody>
                    <a:bodyPr/>
                    <a:lstStyle/>
                    <a:p>
                      <a:pPr algn="ctr"/>
                      <a:r>
                        <a:rPr lang="ru-RU" sz="1400" i="1" dirty="0">
                          <a:effectLst/>
                          <a:latin typeface="Times New Roman" panose="02020603050405020304" pitchFamily="18" charset="0"/>
                          <a:cs typeface="Times New Roman" panose="02020603050405020304" pitchFamily="18" charset="0"/>
                        </a:rPr>
                        <a:t>115</a:t>
                      </a:r>
                    </a:p>
                  </a:txBody>
                  <a:tcPr marL="68580" marR="68580" marT="0" marB="0">
                    <a:solidFill>
                      <a:schemeClr val="accent1">
                        <a:lumMod val="40000"/>
                        <a:lumOff val="60000"/>
                      </a:schemeClr>
                    </a:solidFill>
                  </a:tcPr>
                </a:tc>
                <a:tc>
                  <a:txBody>
                    <a:bodyPr/>
                    <a:lstStyle/>
                    <a:p>
                      <a:pPr algn="ctr"/>
                      <a:r>
                        <a:rPr lang="ru-RU" sz="1400" i="1" dirty="0">
                          <a:effectLst/>
                          <a:latin typeface="Times New Roman" panose="02020603050405020304" pitchFamily="18" charset="0"/>
                          <a:cs typeface="Times New Roman" panose="02020603050405020304" pitchFamily="18" charset="0"/>
                        </a:rPr>
                        <a:t>120</a:t>
                      </a:r>
                    </a:p>
                  </a:txBody>
                  <a:tcPr marL="68580" marR="68580" marT="0" marB="0">
                    <a:solidFill>
                      <a:schemeClr val="accent1">
                        <a:lumMod val="40000"/>
                        <a:lumOff val="60000"/>
                      </a:schemeClr>
                    </a:solidFill>
                  </a:tcPr>
                </a:tc>
                <a:tc>
                  <a:txBody>
                    <a:bodyPr/>
                    <a:lstStyle/>
                    <a:p>
                      <a:pPr algn="ctr"/>
                      <a:r>
                        <a:rPr lang="ru-RU" sz="1400" i="1" dirty="0">
                          <a:effectLst/>
                          <a:latin typeface="Times New Roman" panose="02020603050405020304" pitchFamily="18" charset="0"/>
                          <a:cs typeface="Times New Roman" panose="02020603050405020304" pitchFamily="18" charset="0"/>
                        </a:rPr>
                        <a:t>120</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544735">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Увеличение числа участников клубных формирований к уровню 2017 года</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Нац.проект «Культура»</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cs typeface="Times New Roman" panose="02020603050405020304" pitchFamily="18" charset="0"/>
                        </a:rPr>
                        <a:t>102</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103</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104</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104</a:t>
                      </a: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r h="817102">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Количество муниципальных учреждений культуры Московской области, по которым проведен капитальный ремонт, техническое переоснащение современным непроизводственным оборудованием и благоустройство территории</a:t>
                      </a:r>
                    </a:p>
                  </a:txBody>
                  <a:tcPr marL="68580" marR="68580" marT="0" marB="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МО</a:t>
                      </a:r>
                    </a:p>
                  </a:txBody>
                  <a:tcPr marL="68580" marR="68580" marT="0" marB="0">
                    <a:solidFill>
                      <a:schemeClr val="accent1">
                        <a:lumMod val="40000"/>
                        <a:lumOff val="60000"/>
                      </a:schemeClr>
                    </a:solidFill>
                  </a:tcPr>
                </a:tc>
                <a:tc>
                  <a:txBody>
                    <a:bodyPr/>
                    <a:lstStyle/>
                    <a:p>
                      <a:pP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68580" marR="68580" marT="0" marB="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758343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0" y="414528"/>
            <a:ext cx="10070593" cy="1536192"/>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архивного дела»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99836645"/>
              </p:ext>
            </p:extLst>
          </p:nvPr>
        </p:nvGraphicFramePr>
        <p:xfrm>
          <a:off x="426721" y="2511550"/>
          <a:ext cx="11289792" cy="4120897"/>
        </p:xfrm>
        <a:graphic>
          <a:graphicData uri="http://schemas.openxmlformats.org/drawingml/2006/table">
            <a:tbl>
              <a:tblPr firstRow="1" bandRow="1">
                <a:tableStyleId>{5C22544A-7EE6-4342-B048-85BDC9FD1C3A}</a:tableStyleId>
              </a:tblPr>
              <a:tblGrid>
                <a:gridCol w="5253339">
                  <a:extLst>
                    <a:ext uri="{9D8B030D-6E8A-4147-A177-3AD203B41FA5}">
                      <a16:colId xmlns="" xmlns:a16="http://schemas.microsoft.com/office/drawing/2014/main" val="20000"/>
                    </a:ext>
                  </a:extLst>
                </a:gridCol>
                <a:gridCol w="1092549">
                  <a:extLst>
                    <a:ext uri="{9D8B030D-6E8A-4147-A177-3AD203B41FA5}">
                      <a16:colId xmlns="" xmlns:a16="http://schemas.microsoft.com/office/drawing/2014/main" val="20001"/>
                    </a:ext>
                  </a:extLst>
                </a:gridCol>
                <a:gridCol w="983294">
                  <a:extLst>
                    <a:ext uri="{9D8B030D-6E8A-4147-A177-3AD203B41FA5}">
                      <a16:colId xmlns="" xmlns:a16="http://schemas.microsoft.com/office/drawing/2014/main" val="20002"/>
                    </a:ext>
                  </a:extLst>
                </a:gridCol>
                <a:gridCol w="983294">
                  <a:extLst>
                    <a:ext uri="{9D8B030D-6E8A-4147-A177-3AD203B41FA5}">
                      <a16:colId xmlns="" xmlns:a16="http://schemas.microsoft.com/office/drawing/2014/main" val="20006"/>
                    </a:ext>
                  </a:extLst>
                </a:gridCol>
                <a:gridCol w="1265535">
                  <a:extLst>
                    <a:ext uri="{9D8B030D-6E8A-4147-A177-3AD203B41FA5}">
                      <a16:colId xmlns="" xmlns:a16="http://schemas.microsoft.com/office/drawing/2014/main" val="20003"/>
                    </a:ext>
                  </a:extLst>
                </a:gridCol>
                <a:gridCol w="983294">
                  <a:extLst>
                    <a:ext uri="{9D8B030D-6E8A-4147-A177-3AD203B41FA5}">
                      <a16:colId xmlns="" xmlns:a16="http://schemas.microsoft.com/office/drawing/2014/main" val="20004"/>
                    </a:ext>
                  </a:extLst>
                </a:gridCol>
                <a:gridCol w="728487">
                  <a:extLst>
                    <a:ext uri="{9D8B030D-6E8A-4147-A177-3AD203B41FA5}">
                      <a16:colId xmlns="" xmlns:a16="http://schemas.microsoft.com/office/drawing/2014/main" val="20005"/>
                    </a:ext>
                  </a:extLst>
                </a:gridCol>
              </a:tblGrid>
              <a:tr h="83153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60000"/>
                        <a:lumOff val="40000"/>
                      </a:schemeClr>
                    </a:solidFill>
                  </a:tcPr>
                </a:tc>
                <a:extLst>
                  <a:ext uri="{0D108BD9-81ED-4DB2-BD59-A6C34878D82A}">
                    <a16:rowId xmlns="" xmlns:a16="http://schemas.microsoft.com/office/drawing/2014/main" val="10000"/>
                  </a:ext>
                </a:extLst>
              </a:tr>
              <a:tr h="1315745">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a:t>
                      </a:r>
                    </a:p>
                  </a:txBody>
                  <a:tcPr marL="68580" marR="68580" marT="0" marB="0">
                    <a:solidFill>
                      <a:schemeClr val="accent1">
                        <a:lumMod val="60000"/>
                        <a:lumOff val="4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spcAft>
                          <a:spcPts val="0"/>
                        </a:spcAft>
                      </a:pPr>
                      <a:r>
                        <a:rPr lang="ru-RU" sz="1600" i="1" dirty="0">
                          <a:solidFill>
                            <a:schemeClr val="tx1"/>
                          </a:solidFill>
                          <a:effectLst/>
                          <a:latin typeface="Times New Roman" panose="02020603050405020304" pitchFamily="18" charset="0"/>
                          <a:cs typeface="Times New Roman" panose="02020603050405020304" pitchFamily="18" charset="0"/>
                        </a:rPr>
                        <a:t>100</a:t>
                      </a:r>
                    </a:p>
                    <a:p>
                      <a:pPr algn="ctr">
                        <a:spcAft>
                          <a:spcPts val="0"/>
                        </a:spcAft>
                      </a:pPr>
                      <a:r>
                        <a:rPr lang="ru-RU" sz="1600" i="1" dirty="0">
                          <a:solidFill>
                            <a:schemeClr val="tx1"/>
                          </a:solidFill>
                          <a:effectLst/>
                          <a:latin typeface="Times New Roman" panose="02020603050405020304" pitchFamily="18" charset="0"/>
                          <a:cs typeface="Times New Roman" panose="02020603050405020304" pitchFamily="18" charset="0"/>
                        </a:rPr>
                        <a:t> </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100</a:t>
                      </a:r>
                    </a:p>
                    <a:p>
                      <a:pPr algn="ctr">
                        <a:spcAft>
                          <a:spcPts val="0"/>
                        </a:spcAft>
                      </a:pPr>
                      <a:r>
                        <a:rPr lang="ru-RU" sz="1400" i="1" dirty="0">
                          <a:effectLst/>
                          <a:latin typeface="Times New Roman" panose="02020603050405020304" pitchFamily="18" charset="0"/>
                          <a:cs typeface="Times New Roman" panose="02020603050405020304" pitchFamily="18" charset="0"/>
                        </a:rPr>
                        <a:t> </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1"/>
                  </a:ext>
                </a:extLst>
              </a:tr>
              <a:tr h="986809">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Отраслевой </a:t>
                      </a:r>
                    </a:p>
                  </a:txBody>
                  <a:tcPr marL="68580" marR="68580" marT="0" marB="0">
                    <a:solidFill>
                      <a:schemeClr val="accent1">
                        <a:lumMod val="60000"/>
                        <a:lumOff val="4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spcAft>
                          <a:spcPts val="0"/>
                        </a:spcAft>
                      </a:pPr>
                      <a:r>
                        <a:rPr lang="ru-RU" sz="1600" i="1" dirty="0">
                          <a:solidFill>
                            <a:schemeClr val="tx1"/>
                          </a:solidFill>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100</a:t>
                      </a:r>
                    </a:p>
                  </a:txBody>
                  <a:tcPr marL="68580" marR="68580" marT="0" marB="0">
                    <a:solidFill>
                      <a:schemeClr val="accent1">
                        <a:lumMod val="60000"/>
                        <a:lumOff val="40000"/>
                      </a:schemeClr>
                    </a:solidFill>
                  </a:tcPr>
                </a:tc>
                <a:extLst>
                  <a:ext uri="{0D108BD9-81ED-4DB2-BD59-A6C34878D82A}">
                    <a16:rowId xmlns="" xmlns:a16="http://schemas.microsoft.com/office/drawing/2014/main" val="10002"/>
                  </a:ext>
                </a:extLst>
              </a:tr>
              <a:tr h="986809">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endPar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Отраслевой </a:t>
                      </a:r>
                    </a:p>
                  </a:txBody>
                  <a:tcPr marL="68580" marR="68580" marT="0" marB="0">
                    <a:solidFill>
                      <a:schemeClr val="accent1">
                        <a:lumMod val="60000"/>
                        <a:lumOff val="4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solidFill>
                      <a:schemeClr val="accent1">
                        <a:lumMod val="60000"/>
                        <a:lumOff val="40000"/>
                      </a:schemeClr>
                    </a:solidFill>
                  </a:tcPr>
                </a:tc>
                <a:tc>
                  <a:txBody>
                    <a:bodyPr/>
                    <a:lstStyle/>
                    <a:p>
                      <a:pPr algn="ctr">
                        <a:spcAft>
                          <a:spcPts val="0"/>
                        </a:spcAft>
                      </a:pPr>
                      <a:r>
                        <a:rPr lang="ru-RU" sz="1600" i="1" dirty="0">
                          <a:solidFill>
                            <a:schemeClr val="tx1"/>
                          </a:solidFill>
                          <a:effectLst/>
                          <a:latin typeface="Times New Roman" panose="02020603050405020304" pitchFamily="18" charset="0"/>
                          <a:cs typeface="Times New Roman" panose="02020603050405020304" pitchFamily="18" charset="0"/>
                        </a:rPr>
                        <a:t>4,5</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5,0</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6,0</a:t>
                      </a:r>
                    </a:p>
                  </a:txBody>
                  <a:tcPr marL="68580" marR="68580" marT="0" marB="0">
                    <a:solidFill>
                      <a:schemeClr val="accent1">
                        <a:lumMod val="60000"/>
                        <a:lumOff val="40000"/>
                      </a:schemeClr>
                    </a:solidFill>
                  </a:tcPr>
                </a:tc>
                <a:tc>
                  <a:txBody>
                    <a:bodyPr/>
                    <a:lstStyle/>
                    <a:p>
                      <a:pPr algn="ctr">
                        <a:spcAft>
                          <a:spcPts val="0"/>
                        </a:spcAft>
                      </a:pPr>
                      <a:r>
                        <a:rPr lang="ru-RU" sz="1400" i="1" dirty="0">
                          <a:effectLst/>
                          <a:latin typeface="Times New Roman" panose="02020603050405020304" pitchFamily="18" charset="0"/>
                          <a:cs typeface="Times New Roman" panose="02020603050405020304" pitchFamily="18" charset="0"/>
                        </a:rPr>
                        <a:t>6,0</a:t>
                      </a:r>
                    </a:p>
                  </a:txBody>
                  <a:tcPr marL="68580" marR="68580" marT="0" marB="0">
                    <a:solidFill>
                      <a:schemeClr val="accent1">
                        <a:lumMod val="60000"/>
                        <a:lumOff val="4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49509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2572513" y="121920"/>
            <a:ext cx="9375647" cy="5925312"/>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«Образование»</a:t>
            </a:r>
            <a:endParaRPr lang="ru-RU" sz="2400" i="1" dirty="0"/>
          </a:p>
        </p:txBody>
      </p:sp>
      <p:sp>
        <p:nvSpPr>
          <p:cNvPr id="4" name="Текст 3"/>
          <p:cNvSpPr>
            <a:spLocks noGrp="1"/>
          </p:cNvSpPr>
          <p:nvPr>
            <p:ph type="body" sz="half" idx="2"/>
          </p:nvPr>
        </p:nvSpPr>
        <p:spPr/>
        <p:txBody>
          <a:bodyPr/>
          <a:lstStyle/>
          <a:p>
            <a:r>
              <a:rPr lang="ru-RU" dirty="0"/>
              <a:t> </a:t>
            </a:r>
          </a:p>
        </p:txBody>
      </p:sp>
      <p:graphicFrame>
        <p:nvGraphicFramePr>
          <p:cNvPr id="7" name="Диаграмма 6"/>
          <p:cNvGraphicFramePr/>
          <p:nvPr>
            <p:extLst>
              <p:ext uri="{D42A27DB-BD31-4B8C-83A1-F6EECF244321}">
                <p14:modId xmlns:p14="http://schemas.microsoft.com/office/powerpoint/2010/main" val="2768206177"/>
              </p:ext>
            </p:extLst>
          </p:nvPr>
        </p:nvGraphicFramePr>
        <p:xfrm>
          <a:off x="134112" y="884256"/>
          <a:ext cx="12765024" cy="5845728"/>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5010912" y="514924"/>
            <a:ext cx="3527263" cy="369332"/>
          </a:xfrm>
          <a:prstGeom prst="rect">
            <a:avLst/>
          </a:prstGeom>
        </p:spPr>
        <p:txBody>
          <a:bodyPr wrap="square">
            <a:spAutoFit/>
          </a:bodyPr>
          <a:lstStyle/>
          <a:p>
            <a:r>
              <a:rPr lang="ru-RU" dirty="0"/>
              <a:t> </a:t>
            </a:r>
          </a:p>
        </p:txBody>
      </p:sp>
    </p:spTree>
    <p:extLst>
      <p:ext uri="{BB962C8B-B14F-4D97-AF65-F5344CB8AC3E}">
        <p14:creationId xmlns:p14="http://schemas.microsoft.com/office/powerpoint/2010/main" val="24339934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125415" y="182880"/>
            <a:ext cx="10550770" cy="1323439"/>
          </a:xfrm>
          <a:prstGeom prst="rect">
            <a:avLst/>
          </a:prstGeom>
        </p:spPr>
        <p:txBody>
          <a:bodyPr wrap="square">
            <a:spAutoFit/>
          </a:bodyPr>
          <a:lstStyle/>
          <a:p>
            <a:r>
              <a:rPr lang="ru-RU" sz="2000" i="1" dirty="0">
                <a:latin typeface="Times New Roman" panose="02020603050405020304" pitchFamily="18" charset="0"/>
                <a:cs typeface="Times New Roman" panose="02020603050405020304" pitchFamily="18" charset="0"/>
              </a:rPr>
              <a:t>В городском округе 15 дошкольных образовательных учреждений, охватывающих 925 детей;</a:t>
            </a:r>
          </a:p>
          <a:p>
            <a:r>
              <a:rPr lang="ru-RU" sz="2000" i="1" dirty="0">
                <a:latin typeface="Times New Roman" panose="02020603050405020304" pitchFamily="18" charset="0"/>
                <a:cs typeface="Times New Roman" panose="02020603050405020304" pitchFamily="18" charset="0"/>
              </a:rPr>
              <a:t>10 общеобразовательных школ с контингентом обучающихся  2309 человек;</a:t>
            </a:r>
          </a:p>
          <a:p>
            <a:r>
              <a:rPr lang="ru-RU" sz="2000" i="1" dirty="0">
                <a:latin typeface="Times New Roman" panose="02020603050405020304" pitchFamily="18" charset="0"/>
                <a:cs typeface="Times New Roman" panose="02020603050405020304" pitchFamily="18" charset="0"/>
              </a:rPr>
              <a:t>4 учреждения дополнительного образования детей, услугами которого пользуются 1009 воспитанников</a:t>
            </a:r>
          </a:p>
        </p:txBody>
      </p:sp>
      <p:sp>
        <p:nvSpPr>
          <p:cNvPr id="3" name="Прямоугольник 2"/>
          <p:cNvSpPr/>
          <p:nvPr/>
        </p:nvSpPr>
        <p:spPr>
          <a:xfrm>
            <a:off x="5279136" y="2109216"/>
            <a:ext cx="6912864" cy="2831544"/>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pPr>
              <a:lnSpc>
                <a:spcPct val="115000"/>
              </a:lnSpc>
              <a:spcAft>
                <a:spcPts val="0"/>
              </a:spcAft>
              <a:tabLst>
                <a:tab pos="2969895" algn="ctr"/>
                <a:tab pos="5940425" algn="r"/>
              </a:tabLst>
            </a:pPr>
            <a:r>
              <a:rPr lang="ru-RU" sz="2000" b="1" i="1" dirty="0">
                <a:latin typeface="Times New Roman" panose="02020603050405020304" pitchFamily="18" charset="0"/>
                <a:ea typeface="Times New Roman" panose="02020603050405020304" pitchFamily="18" charset="0"/>
                <a:cs typeface="Times New Roman" panose="02020603050405020304" pitchFamily="18" charset="0"/>
              </a:rPr>
              <a:t>Подпрограммы:</a:t>
            </a:r>
          </a:p>
          <a:p>
            <a:pPr>
              <a:lnSpc>
                <a:spcPct val="115000"/>
              </a:lnSpc>
              <a:spcAft>
                <a:spcPts val="0"/>
              </a:spcAft>
              <a:tabLst>
                <a:tab pos="2969895" algn="ctr"/>
                <a:tab pos="5940425" algn="r"/>
              </a:tabLs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I «Дошкольное образование»</a:t>
            </a:r>
            <a:endParaRPr lang="ru-RU" sz="20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2969895" algn="ctr"/>
                <a:tab pos="5940425" algn="r"/>
              </a:tabLs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II «Общее образование»</a:t>
            </a:r>
            <a:endParaRPr lang="ru-RU" sz="2000"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2969895" algn="ctr"/>
                <a:tab pos="5940425" algn="r"/>
              </a:tabLs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III «Дополнительное образование, </a:t>
            </a:r>
          </a:p>
          <a:p>
            <a:pPr>
              <a:lnSpc>
                <a:spcPct val="115000"/>
              </a:lnSpc>
              <a:spcAft>
                <a:spcPts val="0"/>
              </a:spcAft>
              <a:tabLst>
                <a:tab pos="2969895" algn="ctr"/>
                <a:tab pos="5940425" algn="r"/>
              </a:tabLs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воспитание и психолого-социальное </a:t>
            </a:r>
          </a:p>
          <a:p>
            <a:pPr>
              <a:lnSpc>
                <a:spcPct val="115000"/>
              </a:lnSpc>
              <a:spcAft>
                <a:spcPts val="0"/>
              </a:spcAft>
              <a:tabLst>
                <a:tab pos="2969895" algn="ctr"/>
                <a:tab pos="5940425" algn="r"/>
              </a:tabLs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сопровождение детей»</a:t>
            </a:r>
            <a:endParaRPr lang="ru-RU" sz="2000"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IV «Профессиональное образование»</a:t>
            </a:r>
            <a:endParaRPr lang="ru-RU" sz="2000" i="1" dirty="0">
              <a:latin typeface="Times New Roman" panose="02020603050405020304" pitchFamily="18" charset="0"/>
              <a:ea typeface="Calibri" panose="020F0502020204030204" pitchFamily="34" charset="0"/>
              <a:cs typeface="Times New Roman" panose="02020603050405020304" pitchFamily="18" charset="0"/>
            </a:endParaRPr>
          </a:p>
          <a:p>
            <a:r>
              <a:rPr lang="ru-RU" sz="2000" i="1" dirty="0">
                <a:latin typeface="Times New Roman" panose="02020603050405020304" pitchFamily="18" charset="0"/>
                <a:ea typeface="Times New Roman" panose="02020603050405020304" pitchFamily="18" charset="0"/>
                <a:cs typeface="Times New Roman" panose="02020603050405020304" pitchFamily="18" charset="0"/>
              </a:rPr>
              <a:t>  V «Обеспечивающая подпрограмма»</a:t>
            </a:r>
            <a:endParaRPr lang="ru-RU" sz="2000" i="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329184" y="1859887"/>
            <a:ext cx="4194048" cy="2796032"/>
          </a:xfrm>
          <a:prstGeom prst="rect">
            <a:avLst/>
          </a:prstGeom>
        </p:spPr>
      </p:pic>
    </p:spTree>
    <p:extLst>
      <p:ext uri="{BB962C8B-B14F-4D97-AF65-F5344CB8AC3E}">
        <p14:creationId xmlns:p14="http://schemas.microsoft.com/office/powerpoint/2010/main" val="671977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3791712" y="170688"/>
            <a:ext cx="17129761" cy="548640"/>
          </a:xfrm>
        </p:spPr>
        <p:txBody>
          <a:bodyPr>
            <a:normAutofit/>
          </a:bodyPr>
          <a:lstStyle/>
          <a:p>
            <a:pPr marL="0" indent="0" algn="ctr">
              <a:buNone/>
            </a:pPr>
            <a:r>
              <a:rPr lang="ru-RU" sz="2400" b="1" i="1" dirty="0">
                <a:latin typeface="Times New Roman" panose="02020603050405020304" pitchFamily="18" charset="0"/>
                <a:cs typeface="Times New Roman" panose="02020603050405020304" pitchFamily="18" charset="0"/>
              </a:rPr>
              <a:t>Показатели подпрограммы «Дошкольное образование»</a:t>
            </a:r>
          </a:p>
        </p:txBody>
      </p:sp>
      <p:graphicFrame>
        <p:nvGraphicFramePr>
          <p:cNvPr id="5" name="Таблица 4"/>
          <p:cNvGraphicFramePr>
            <a:graphicFrameLocks noGrp="1"/>
          </p:cNvGraphicFramePr>
          <p:nvPr>
            <p:extLst>
              <p:ext uri="{D42A27DB-BD31-4B8C-83A1-F6EECF244321}">
                <p14:modId xmlns:p14="http://schemas.microsoft.com/office/powerpoint/2010/main" val="2542756815"/>
              </p:ext>
            </p:extLst>
          </p:nvPr>
        </p:nvGraphicFramePr>
        <p:xfrm>
          <a:off x="237995" y="1215027"/>
          <a:ext cx="11642177" cy="5335287"/>
        </p:xfrm>
        <a:graphic>
          <a:graphicData uri="http://schemas.openxmlformats.org/drawingml/2006/table">
            <a:tbl>
              <a:tblPr firstRow="1" bandRow="1">
                <a:tableStyleId>{5C22544A-7EE6-4342-B048-85BDC9FD1C3A}</a:tableStyleId>
              </a:tblPr>
              <a:tblGrid>
                <a:gridCol w="6136849">
                  <a:extLst>
                    <a:ext uri="{9D8B030D-6E8A-4147-A177-3AD203B41FA5}">
                      <a16:colId xmlns="" xmlns:a16="http://schemas.microsoft.com/office/drawing/2014/main" val="20000"/>
                    </a:ext>
                  </a:extLst>
                </a:gridCol>
                <a:gridCol w="1741816">
                  <a:extLst>
                    <a:ext uri="{9D8B030D-6E8A-4147-A177-3AD203B41FA5}">
                      <a16:colId xmlns="" xmlns:a16="http://schemas.microsoft.com/office/drawing/2014/main" val="20001"/>
                    </a:ext>
                  </a:extLst>
                </a:gridCol>
                <a:gridCol w="931374">
                  <a:extLst>
                    <a:ext uri="{9D8B030D-6E8A-4147-A177-3AD203B41FA5}">
                      <a16:colId xmlns="" xmlns:a16="http://schemas.microsoft.com/office/drawing/2014/main" val="20002"/>
                    </a:ext>
                  </a:extLst>
                </a:gridCol>
                <a:gridCol w="931374">
                  <a:extLst>
                    <a:ext uri="{9D8B030D-6E8A-4147-A177-3AD203B41FA5}">
                      <a16:colId xmlns="" xmlns:a16="http://schemas.microsoft.com/office/drawing/2014/main" val="20006"/>
                    </a:ext>
                  </a:extLst>
                </a:gridCol>
                <a:gridCol w="693777">
                  <a:extLst>
                    <a:ext uri="{9D8B030D-6E8A-4147-A177-3AD203B41FA5}">
                      <a16:colId xmlns="" xmlns:a16="http://schemas.microsoft.com/office/drawing/2014/main" val="20003"/>
                    </a:ext>
                  </a:extLst>
                </a:gridCol>
                <a:gridCol w="665267">
                  <a:extLst>
                    <a:ext uri="{9D8B030D-6E8A-4147-A177-3AD203B41FA5}">
                      <a16:colId xmlns="" xmlns:a16="http://schemas.microsoft.com/office/drawing/2014/main" val="20004"/>
                    </a:ext>
                  </a:extLst>
                </a:gridCol>
                <a:gridCol w="541720">
                  <a:extLst>
                    <a:ext uri="{9D8B030D-6E8A-4147-A177-3AD203B41FA5}">
                      <a16:colId xmlns="" xmlns:a16="http://schemas.microsoft.com/office/drawing/2014/main" val="20005"/>
                    </a:ext>
                  </a:extLst>
                </a:gridCol>
              </a:tblGrid>
              <a:tr h="92263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a:t>
                      </a:r>
                    </a:p>
                    <a:p>
                      <a:pPr algn="ctr"/>
                      <a:r>
                        <a:rPr lang="ru-RU" sz="1400" i="1" dirty="0">
                          <a:solidFill>
                            <a:schemeClr val="tx1"/>
                          </a:solidFill>
                          <a:latin typeface="Times New Roman" panose="02020603050405020304" pitchFamily="18" charset="0"/>
                          <a:cs typeface="Times New Roman" panose="02020603050405020304" pitchFamily="18" charset="0"/>
                        </a:rPr>
                        <a:t>реализации мероприятий</a:t>
                      </a:r>
                    </a:p>
                  </a:txBody>
                  <a:tcP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5">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5">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5">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5">
                        <a:lumMod val="40000"/>
                        <a:lumOff val="60000"/>
                      </a:schemeClr>
                    </a:solidFill>
                  </a:tcPr>
                </a:tc>
                <a:extLst>
                  <a:ext uri="{0D108BD9-81ED-4DB2-BD59-A6C34878D82A}">
                    <a16:rowId xmlns="" xmlns:a16="http://schemas.microsoft.com/office/drawing/2014/main" val="10000"/>
                  </a:ext>
                </a:extLst>
              </a:tr>
              <a:tr h="1219883">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Создание дополнительных мест для детей в возрасте от 2 месяцев до 3 лет в образовательных организациях, реализующих образовательные программы дошкольного образования </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показатель к ежегодному обращению Губернатора МО</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мест</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extLst>
                  <a:ext uri="{0D108BD9-81ED-4DB2-BD59-A6C34878D82A}">
                    <a16:rowId xmlns="" xmlns:a16="http://schemas.microsoft.com/office/drawing/2014/main" val="10001"/>
                  </a:ext>
                </a:extLst>
              </a:tr>
              <a:tr h="1263142">
                <a:tc>
                  <a:txBody>
                    <a:bodyPr/>
                    <a:lstStyle/>
                    <a:p>
                      <a:r>
                        <a:rPr lang="ru-RU" sz="1400" i="1" dirty="0">
                          <a:solidFill>
                            <a:schemeClr val="tx1"/>
                          </a:solidFill>
                          <a:latin typeface="Times New Roman" panose="02020603050405020304" pitchFamily="18" charset="0"/>
                          <a:cs typeface="Times New Roman" panose="02020603050405020304" pitchFamily="18" charset="0"/>
                        </a:rPr>
                        <a:t>Отношение численности детей в возрасте от 3 до 7 лет, получающих дошкольное образование в текущем году, к сумме численности детей в возрасте от 3 до 7 лет, получающих дошкольное образование в текущем году, и численности детей в возрасте от 3 до 7 лет, находящихся в очереди на получение в текущем году дошкольного образования </a:t>
                      </a:r>
                    </a:p>
                  </a:txBody>
                  <a:tcP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показатель к указу Президента РФ</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5">
                        <a:lumMod val="40000"/>
                        <a:lumOff val="60000"/>
                      </a:schemeClr>
                    </a:solidFill>
                  </a:tcPr>
                </a:tc>
                <a:extLst>
                  <a:ext uri="{0D108BD9-81ED-4DB2-BD59-A6C34878D82A}">
                    <a16:rowId xmlns="" xmlns:a16="http://schemas.microsoft.com/office/drawing/2014/main" val="10002"/>
                  </a:ext>
                </a:extLst>
              </a:tr>
              <a:tr h="922634">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Доступность дошкольного образования для детей в возрасте от полутора до трех лет</a:t>
                      </a:r>
                    </a:p>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показатель к соглашению с ФОИВ  </a:t>
                      </a:r>
                    </a:p>
                  </a:txBody>
                  <a:tcPr marL="39370" marR="39370" marT="64770" marB="64770" anchor="ctr">
                    <a:solidFill>
                      <a:schemeClr val="accent5">
                        <a:lumMod val="40000"/>
                        <a:lumOff val="60000"/>
                      </a:schemeClr>
                    </a:solidFill>
                  </a:tcPr>
                </a:tc>
                <a:tc>
                  <a:txBody>
                    <a:bodyPr/>
                    <a:lstStyle/>
                    <a:p>
                      <a:pPr algn="ctr">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extLst>
                  <a:ext uri="{0D108BD9-81ED-4DB2-BD59-A6C34878D82A}">
                    <a16:rowId xmlns="" xmlns:a16="http://schemas.microsoft.com/office/drawing/2014/main" val="10003"/>
                  </a:ext>
                </a:extLst>
              </a:tr>
              <a:tr h="1006994">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 </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показатель к указу Президента РФ</a:t>
                      </a:r>
                    </a:p>
                  </a:txBody>
                  <a:tcPr marL="39370" marR="39370" marT="64770" marB="64770" anchor="ctr">
                    <a:solidFill>
                      <a:schemeClr val="accent5">
                        <a:lumMod val="40000"/>
                        <a:lumOff val="60000"/>
                      </a:schemeClr>
                    </a:solidFill>
                  </a:tcPr>
                </a:tc>
                <a:tc>
                  <a:txBody>
                    <a:bodyPr/>
                    <a:lstStyle/>
                    <a:p>
                      <a:pPr algn="ctr">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116,1</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116,1</a:t>
                      </a:r>
                    </a:p>
                  </a:txBody>
                  <a:tcPr marL="39370" marR="39370" marT="64770" marB="64770" anchor="ctr">
                    <a:solidFill>
                      <a:schemeClr val="accent5">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116,1</a:t>
                      </a:r>
                    </a:p>
                  </a:txBody>
                  <a:tcPr marL="39370" marR="39370" marT="64770" marB="64770" anchor="ctr">
                    <a:solidFill>
                      <a:schemeClr val="accent5">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116,1</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5">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820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2384" y="694943"/>
            <a:ext cx="6254496" cy="292609"/>
          </a:xfrm>
          <a:solidFill>
            <a:schemeClr val="accent2"/>
          </a:solidFill>
        </p:spPr>
        <p:txBody>
          <a:bodyPr>
            <a:normAutofit fontScale="90000"/>
          </a:bodyPr>
          <a:lstStyle/>
          <a:p>
            <a:r>
              <a:rPr lang="ru-RU" sz="2400" b="1" dirty="0">
                <a:solidFill>
                  <a:schemeClr val="tx1"/>
                </a:solidFill>
                <a:latin typeface="Times New Roman" panose="02020603050405020304" pitchFamily="18" charset="0"/>
                <a:cs typeface="Times New Roman" panose="02020603050405020304" pitchFamily="18" charset="0"/>
              </a:rPr>
              <a:t>  </a:t>
            </a:r>
          </a:p>
        </p:txBody>
      </p:sp>
      <p:pic>
        <p:nvPicPr>
          <p:cNvPr id="6" name="Рисунок 5"/>
          <p:cNvPicPr>
            <a:picLocks noChangeAspect="1"/>
          </p:cNvPicPr>
          <p:nvPr/>
        </p:nvPicPr>
        <p:blipFill>
          <a:blip r:embed="rId3"/>
          <a:stretch>
            <a:fillRect/>
          </a:stretch>
        </p:blipFill>
        <p:spPr>
          <a:xfrm>
            <a:off x="1901952" y="160687"/>
            <a:ext cx="8619743" cy="6464807"/>
          </a:xfrm>
          <a:prstGeom prst="rect">
            <a:avLst/>
          </a:prstGeom>
        </p:spPr>
      </p:pic>
    </p:spTree>
    <p:extLst>
      <p:ext uri="{BB962C8B-B14F-4D97-AF65-F5344CB8AC3E}">
        <p14:creationId xmlns:p14="http://schemas.microsoft.com/office/powerpoint/2010/main" val="42037350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806132" y="268224"/>
            <a:ext cx="11385867" cy="5900166"/>
          </a:xfrm>
        </p:spPr>
        <p:txBody>
          <a:bodyPr>
            <a:normAutofit/>
          </a:bodyPr>
          <a:lstStyle/>
          <a:p>
            <a:pPr marL="0" indent="0" algn="ctr">
              <a:buNone/>
            </a:pPr>
            <a:r>
              <a:rPr lang="ru-RU" sz="2400" b="1" i="1" dirty="0">
                <a:latin typeface="Times New Roman" panose="02020603050405020304" pitchFamily="18" charset="0"/>
                <a:cs typeface="Times New Roman" panose="02020603050405020304" pitchFamily="18" charset="0"/>
              </a:rPr>
              <a:t>Показатели подпрограммы «Общее образование»</a:t>
            </a:r>
          </a:p>
          <a:p>
            <a:pPr marL="0" indent="0" algn="ctr">
              <a:buNone/>
            </a:pPr>
            <a:endParaRPr lang="ru-RU" sz="24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04221821"/>
              </p:ext>
            </p:extLst>
          </p:nvPr>
        </p:nvGraphicFramePr>
        <p:xfrm>
          <a:off x="365760" y="1048512"/>
          <a:ext cx="11451104" cy="5404223"/>
        </p:xfrm>
        <a:graphic>
          <a:graphicData uri="http://schemas.openxmlformats.org/drawingml/2006/table">
            <a:tbl>
              <a:tblPr firstRow="1" bandRow="1">
                <a:tableStyleId>{5C22544A-7EE6-4342-B048-85BDC9FD1C3A}</a:tableStyleId>
              </a:tblPr>
              <a:tblGrid>
                <a:gridCol w="5962759">
                  <a:extLst>
                    <a:ext uri="{9D8B030D-6E8A-4147-A177-3AD203B41FA5}">
                      <a16:colId xmlns="" xmlns:a16="http://schemas.microsoft.com/office/drawing/2014/main" val="20000"/>
                    </a:ext>
                  </a:extLst>
                </a:gridCol>
                <a:gridCol w="1916269">
                  <a:extLst>
                    <a:ext uri="{9D8B030D-6E8A-4147-A177-3AD203B41FA5}">
                      <a16:colId xmlns="" xmlns:a16="http://schemas.microsoft.com/office/drawing/2014/main" val="20001"/>
                    </a:ext>
                  </a:extLst>
                </a:gridCol>
                <a:gridCol w="920926">
                  <a:extLst>
                    <a:ext uri="{9D8B030D-6E8A-4147-A177-3AD203B41FA5}">
                      <a16:colId xmlns="" xmlns:a16="http://schemas.microsoft.com/office/drawing/2014/main" val="20002"/>
                    </a:ext>
                  </a:extLst>
                </a:gridCol>
                <a:gridCol w="920926">
                  <a:extLst>
                    <a:ext uri="{9D8B030D-6E8A-4147-A177-3AD203B41FA5}">
                      <a16:colId xmlns="" xmlns:a16="http://schemas.microsoft.com/office/drawing/2014/main" val="20006"/>
                    </a:ext>
                  </a:extLst>
                </a:gridCol>
                <a:gridCol w="595346">
                  <a:extLst>
                    <a:ext uri="{9D8B030D-6E8A-4147-A177-3AD203B41FA5}">
                      <a16:colId xmlns="" xmlns:a16="http://schemas.microsoft.com/office/drawing/2014/main" val="20003"/>
                    </a:ext>
                  </a:extLst>
                </a:gridCol>
                <a:gridCol w="595345">
                  <a:extLst>
                    <a:ext uri="{9D8B030D-6E8A-4147-A177-3AD203B41FA5}">
                      <a16:colId xmlns="" xmlns:a16="http://schemas.microsoft.com/office/drawing/2014/main" val="20004"/>
                    </a:ext>
                  </a:extLst>
                </a:gridCol>
                <a:gridCol w="539533">
                  <a:extLst>
                    <a:ext uri="{9D8B030D-6E8A-4147-A177-3AD203B41FA5}">
                      <a16:colId xmlns="" xmlns:a16="http://schemas.microsoft.com/office/drawing/2014/main" val="20005"/>
                    </a:ext>
                  </a:extLst>
                </a:gridCol>
              </a:tblGrid>
              <a:tr h="916761">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095322">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к указу Президента РФ</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1"/>
                  </a:ext>
                </a:extLst>
              </a:tr>
              <a:tr h="1405792">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Число детей, получивших рекомендации по построению индивидуального учебного плана в соответствии с выбранными профессиональными компетенциями (профессиональными областями деятельности), в том числе по итогам участия в проекте "Билет в будущее"</a:t>
                      </a: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показатель к соглашению с ФОИВ  </a:t>
                      </a: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тыс. чел.</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en-US"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2"/>
                  </a:ext>
                </a:extLst>
              </a:tr>
              <a:tr h="891026">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отремонтированных общеобразовательных организаций,</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отраслевой приоритетный показатель</a:t>
                      </a:r>
                    </a:p>
                  </a:txBody>
                  <a:tcPr marL="39370" marR="39370" marT="64770" marB="64770" anchor="ctr">
                    <a:solidFill>
                      <a:schemeClr val="accent1">
                        <a:lumMod val="40000"/>
                        <a:lumOff val="6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шт.</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9370" marR="39370" marT="64770" marB="64770" anchor="ctr">
                    <a:solidFill>
                      <a:schemeClr val="accent1">
                        <a:lumMod val="40000"/>
                        <a:lumOff val="60000"/>
                      </a:schemeClr>
                    </a:solidFill>
                  </a:tcPr>
                </a:tc>
                <a:tc>
                  <a:txBody>
                    <a:bodyPr/>
                    <a:lstStyle/>
                    <a:p>
                      <a:pPr>
                        <a:lnSpc>
                          <a:spcPct val="115000"/>
                        </a:lnSpc>
                        <a:spcAft>
                          <a:spcPts val="0"/>
                        </a:spcAft>
                      </a:pP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3"/>
                  </a:ext>
                </a:extLst>
              </a:tr>
              <a:tr h="1095322">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Доля выпускников текущего года, набравших 220 баллов и более по 3 предметам, к общему количеству выпускников текущего года, сдавших ЕГЭ по 3 и более предметам</a:t>
                      </a: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отраслевой показатель</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25,3</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50406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92352" y="0"/>
            <a:ext cx="15386304" cy="1146048"/>
          </a:xfrm>
        </p:spPr>
        <p:txBody>
          <a:bodyPr>
            <a:no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«Дополнительное</a:t>
            </a:r>
            <a:br>
              <a:rPr lang="ru-RU" sz="2400" b="1" i="1" dirty="0">
                <a:solidFill>
                  <a:schemeClr val="tx1"/>
                </a:solidFill>
                <a:latin typeface="Times New Roman" panose="02020603050405020304" pitchFamily="18" charset="0"/>
                <a:cs typeface="Times New Roman" panose="02020603050405020304" pitchFamily="18" charset="0"/>
              </a:rPr>
            </a:br>
            <a:r>
              <a:rPr lang="ru-RU" sz="2400" b="1" i="1" dirty="0">
                <a:solidFill>
                  <a:schemeClr val="tx1"/>
                </a:solidFill>
                <a:latin typeface="Times New Roman" panose="02020603050405020304" pitchFamily="18" charset="0"/>
                <a:cs typeface="Times New Roman" panose="02020603050405020304" pitchFamily="18" charset="0"/>
              </a:rPr>
              <a:t> образование, воспитание и психолого-социальное </a:t>
            </a:r>
            <a:br>
              <a:rPr lang="ru-RU" sz="2400" b="1" i="1" dirty="0">
                <a:solidFill>
                  <a:schemeClr val="tx1"/>
                </a:solidFill>
                <a:latin typeface="Times New Roman" panose="02020603050405020304" pitchFamily="18" charset="0"/>
                <a:cs typeface="Times New Roman" panose="02020603050405020304" pitchFamily="18" charset="0"/>
              </a:rPr>
            </a:br>
            <a:r>
              <a:rPr lang="ru-RU" sz="2400" b="1" i="1" dirty="0">
                <a:solidFill>
                  <a:schemeClr val="tx1"/>
                </a:solidFill>
                <a:latin typeface="Times New Roman" panose="02020603050405020304" pitchFamily="18" charset="0"/>
                <a:cs typeface="Times New Roman" panose="02020603050405020304" pitchFamily="18" charset="0"/>
              </a:rPr>
              <a:t>сопровождение детей»</a:t>
            </a:r>
          </a:p>
        </p:txBody>
      </p:sp>
      <p:sp>
        <p:nvSpPr>
          <p:cNvPr id="3" name="Подзаголовок 2"/>
          <p:cNvSpPr>
            <a:spLocks noGrp="1"/>
          </p:cNvSpPr>
          <p:nvPr>
            <p:ph type="subTitle" idx="1"/>
          </p:nvPr>
        </p:nvSpPr>
        <p:spPr/>
        <p:txBody>
          <a:bodyPr/>
          <a:lstStyle/>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858699059"/>
              </p:ext>
            </p:extLst>
          </p:nvPr>
        </p:nvGraphicFramePr>
        <p:xfrm>
          <a:off x="268226" y="1663171"/>
          <a:ext cx="11631164" cy="5027424"/>
        </p:xfrm>
        <a:graphic>
          <a:graphicData uri="http://schemas.openxmlformats.org/drawingml/2006/table">
            <a:tbl>
              <a:tblPr firstRow="1" bandRow="1">
                <a:tableStyleId>{5C22544A-7EE6-4342-B048-85BDC9FD1C3A}</a:tableStyleId>
              </a:tblPr>
              <a:tblGrid>
                <a:gridCol w="5558967">
                  <a:extLst>
                    <a:ext uri="{9D8B030D-6E8A-4147-A177-3AD203B41FA5}">
                      <a16:colId xmlns="" xmlns:a16="http://schemas.microsoft.com/office/drawing/2014/main" val="20000"/>
                    </a:ext>
                  </a:extLst>
                </a:gridCol>
                <a:gridCol w="2607207">
                  <a:extLst>
                    <a:ext uri="{9D8B030D-6E8A-4147-A177-3AD203B41FA5}">
                      <a16:colId xmlns="" xmlns:a16="http://schemas.microsoft.com/office/drawing/2014/main" val="20001"/>
                    </a:ext>
                  </a:extLst>
                </a:gridCol>
                <a:gridCol w="891523">
                  <a:extLst>
                    <a:ext uri="{9D8B030D-6E8A-4147-A177-3AD203B41FA5}">
                      <a16:colId xmlns="" xmlns:a16="http://schemas.microsoft.com/office/drawing/2014/main" val="20002"/>
                    </a:ext>
                  </a:extLst>
                </a:gridCol>
                <a:gridCol w="891523">
                  <a:extLst>
                    <a:ext uri="{9D8B030D-6E8A-4147-A177-3AD203B41FA5}">
                      <a16:colId xmlns="" xmlns:a16="http://schemas.microsoft.com/office/drawing/2014/main" val="20006"/>
                    </a:ext>
                  </a:extLst>
                </a:gridCol>
                <a:gridCol w="615794">
                  <a:extLst>
                    <a:ext uri="{9D8B030D-6E8A-4147-A177-3AD203B41FA5}">
                      <a16:colId xmlns="" xmlns:a16="http://schemas.microsoft.com/office/drawing/2014/main" val="20003"/>
                    </a:ext>
                  </a:extLst>
                </a:gridCol>
                <a:gridCol w="533075">
                  <a:extLst>
                    <a:ext uri="{9D8B030D-6E8A-4147-A177-3AD203B41FA5}">
                      <a16:colId xmlns="" xmlns:a16="http://schemas.microsoft.com/office/drawing/2014/main" val="20004"/>
                    </a:ext>
                  </a:extLst>
                </a:gridCol>
                <a:gridCol w="533075">
                  <a:extLst>
                    <a:ext uri="{9D8B030D-6E8A-4147-A177-3AD203B41FA5}">
                      <a16:colId xmlns="" xmlns:a16="http://schemas.microsoft.com/office/drawing/2014/main" val="20005"/>
                    </a:ext>
                  </a:extLst>
                </a:gridCol>
              </a:tblGrid>
              <a:tr h="831867">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938800">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 </a:t>
                      </a:r>
                      <a:r>
                        <a:rPr lang="ru-RU" sz="1400" i="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показатель к указу Президента РФ</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1"/>
                  </a:ext>
                </a:extLst>
              </a:tr>
              <a:tr h="938800">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Доля детей в возрасте от 5 до 17 лет (включительно), посещающих объединения образовательных организаций, участвующих в проекте «Наука в Подмосковье»</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рейтинга - 50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39370" marR="39370" marT="64770" marB="64770" anchor="ctr">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2"/>
                  </a:ext>
                </a:extLst>
              </a:tr>
              <a:tr h="938800">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образовательных организаций в сфере культуры (детские школы по видам искусств), оснащенных музыкальными инструментами, оборудованием, материалами</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 от 07.05.2018 №204</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3"/>
                  </a:ext>
                </a:extLst>
              </a:tr>
              <a:tr h="672696">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детей, привлекаемых к участию в творческих мероприятиях сферы культуры</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 от 07.05.2012 № 597</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4"/>
                  </a:ext>
                </a:extLst>
              </a:tr>
              <a:tr h="672696">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Доля детей в возрасте от 5 до 18 лет, охваченных дополнительным образованием  </a:t>
                      </a: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показатель к указу Президента РФ</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процент</a:t>
                      </a:r>
                    </a:p>
                  </a:txBody>
                  <a:tcPr marL="39370" marR="39370" marT="64770" marB="64770" anchor="ctr">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83,2</a:t>
                      </a:r>
                    </a:p>
                  </a:txBody>
                  <a:tcPr marL="39370" marR="39370" marT="64770" marB="64770" anchor="ctr">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83,3</a:t>
                      </a: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83,4</a:t>
                      </a:r>
                    </a:p>
                  </a:txBody>
                  <a:tcPr marL="39370" marR="39370" marT="64770" marB="64770" anchor="ctr">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83,4</a:t>
                      </a:r>
                    </a:p>
                  </a:txBody>
                  <a:tcPr marL="39370" marR="39370" marT="64770" marB="64770" anchor="ctr">
                    <a:solidFill>
                      <a:schemeClr val="accent1">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56601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9184" y="158496"/>
            <a:ext cx="8944818" cy="1771904"/>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«Социальная защита населения»</a:t>
            </a:r>
          </a:p>
        </p:txBody>
      </p:sp>
      <p:sp>
        <p:nvSpPr>
          <p:cNvPr id="3" name="Объект 2"/>
          <p:cNvSpPr>
            <a:spLocks noGrp="1"/>
          </p:cNvSpPr>
          <p:nvPr>
            <p:ph idx="1"/>
          </p:nvPr>
        </p:nvSpPr>
        <p:spPr>
          <a:xfrm>
            <a:off x="552659" y="1356527"/>
            <a:ext cx="10801141" cy="4820436"/>
          </a:xfrm>
        </p:spPr>
        <p:txBody>
          <a:bodyPr>
            <a:normAutofit/>
          </a:bodyPr>
          <a:lstStyle/>
          <a:p>
            <a:r>
              <a:rPr lang="ru-RU" sz="2000" i="1" dirty="0">
                <a:latin typeface="Times New Roman" panose="02020603050405020304" pitchFamily="18" charset="0"/>
                <a:cs typeface="Times New Roman" panose="02020603050405020304" pitchFamily="18" charset="0"/>
              </a:rPr>
              <a:t>Цель программы: Обеспечение социального развития городского округа  на основе устойчивого роста уровня и качества жизни населения, нуждающегося в социальной поддержке, демографического потенциала округа</a:t>
            </a:r>
            <a:endParaRPr lang="ru-RU" sz="2000" i="1" dirty="0"/>
          </a:p>
        </p:txBody>
      </p:sp>
      <p:sp>
        <p:nvSpPr>
          <p:cNvPr id="5" name="Прямоугольник 4"/>
          <p:cNvSpPr/>
          <p:nvPr/>
        </p:nvSpPr>
        <p:spPr>
          <a:xfrm>
            <a:off x="552659" y="3235569"/>
            <a:ext cx="10621108" cy="1631216"/>
          </a:xfrm>
          <a:prstGeom prst="rect">
            <a:avLst/>
          </a:prstGeom>
        </p:spPr>
        <p:txBody>
          <a:bodyPr wrap="square">
            <a:spAutoFit/>
          </a:bodyPr>
          <a:lstStyle/>
          <a:p>
            <a:pPr algn="l"/>
            <a:r>
              <a:rPr lang="ru-RU" sz="2000" b="1" dirty="0">
                <a:latin typeface="Times New Roman" panose="02020603050405020304" pitchFamily="18" charset="0"/>
                <a:cs typeface="Times New Roman" panose="02020603050405020304" pitchFamily="18" charset="0"/>
              </a:rPr>
              <a:t>          </a:t>
            </a:r>
            <a:r>
              <a:rPr lang="ru-RU" sz="2000" b="1" i="1" dirty="0">
                <a:latin typeface="Times New Roman" panose="02020603050405020304" pitchFamily="18" charset="0"/>
                <a:cs typeface="Times New Roman" panose="02020603050405020304" pitchFamily="18" charset="0"/>
              </a:rPr>
              <a:t>Подпрограммы:</a:t>
            </a:r>
          </a:p>
          <a:p>
            <a:pPr algn="l"/>
            <a:r>
              <a:rPr lang="ru-RU" sz="2000" i="1" dirty="0">
                <a:latin typeface="Times New Roman" panose="02020603050405020304" pitchFamily="18" charset="0"/>
                <a:cs typeface="Times New Roman" panose="02020603050405020304" pitchFamily="18" charset="0"/>
              </a:rPr>
              <a:t> «Социальная поддержка граждан»</a:t>
            </a:r>
          </a:p>
          <a:p>
            <a:pPr algn="l"/>
            <a:r>
              <a:rPr lang="ru-RU" sz="2000" i="1" dirty="0">
                <a:latin typeface="Times New Roman" panose="02020603050405020304" pitchFamily="18" charset="0"/>
                <a:cs typeface="Times New Roman" panose="02020603050405020304" pitchFamily="18" charset="0"/>
              </a:rPr>
              <a:t> «Доступная среда»</a:t>
            </a:r>
          </a:p>
          <a:p>
            <a:pPr algn="l"/>
            <a:r>
              <a:rPr lang="ru-RU" sz="2000" i="1" dirty="0">
                <a:latin typeface="Times New Roman" panose="02020603050405020304" pitchFamily="18" charset="0"/>
                <a:cs typeface="Times New Roman" panose="02020603050405020304" pitchFamily="18" charset="0"/>
              </a:rPr>
              <a:t>  «Развитие системы отдыха и оздоровления детей»</a:t>
            </a:r>
          </a:p>
          <a:p>
            <a:pPr algn="l"/>
            <a:r>
              <a:rPr lang="ru-RU" sz="2000" dirty="0">
                <a:latin typeface="Times New Roman" panose="02020603050405020304" pitchFamily="18" charset="0"/>
                <a:cs typeface="Times New Roman" panose="02020603050405020304" pitchFamily="18" charset="0"/>
              </a:rPr>
              <a:t>  </a:t>
            </a:r>
          </a:p>
        </p:txBody>
      </p:sp>
      <p:sp>
        <p:nvSpPr>
          <p:cNvPr id="8" name="Прямоугольник 7"/>
          <p:cNvSpPr/>
          <p:nvPr/>
        </p:nvSpPr>
        <p:spPr>
          <a:xfrm>
            <a:off x="5070475" y="54660"/>
            <a:ext cx="6096000" cy="369332"/>
          </a:xfrm>
          <a:prstGeom prst="rect">
            <a:avLst/>
          </a:prstGeom>
        </p:spPr>
        <p:txBody>
          <a:bodyPr>
            <a:spAutoFit/>
          </a:bodyPr>
          <a:lstStyle/>
          <a:p>
            <a:r>
              <a:rPr lang="ru-RU" b="1" dirty="0">
                <a:latin typeface="Times New Roman" panose="02020603050405020304" pitchFamily="18" charset="0"/>
                <a:cs typeface="Times New Roman" panose="02020603050405020304" pitchFamily="18" charset="0"/>
              </a:rPr>
              <a:t> </a:t>
            </a:r>
          </a:p>
        </p:txBody>
      </p:sp>
      <p:graphicFrame>
        <p:nvGraphicFramePr>
          <p:cNvPr id="11" name="Диаграмма 10"/>
          <p:cNvGraphicFramePr/>
          <p:nvPr>
            <p:extLst>
              <p:ext uri="{D42A27DB-BD31-4B8C-83A1-F6EECF244321}">
                <p14:modId xmlns:p14="http://schemas.microsoft.com/office/powerpoint/2010/main" val="2964678587"/>
              </p:ext>
            </p:extLst>
          </p:nvPr>
        </p:nvGraphicFramePr>
        <p:xfrm>
          <a:off x="5876544" y="1755648"/>
          <a:ext cx="6132576" cy="5102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3988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«Социальная поддержка граждан»</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8501040"/>
              </p:ext>
            </p:extLst>
          </p:nvPr>
        </p:nvGraphicFramePr>
        <p:xfrm>
          <a:off x="687475" y="1956254"/>
          <a:ext cx="10980269" cy="3310690"/>
        </p:xfrm>
        <a:graphic>
          <a:graphicData uri="http://schemas.openxmlformats.org/drawingml/2006/table">
            <a:tbl>
              <a:tblPr firstRow="1" bandRow="1">
                <a:tableStyleId>{5C22544A-7EE6-4342-B048-85BDC9FD1C3A}</a:tableStyleId>
              </a:tblPr>
              <a:tblGrid>
                <a:gridCol w="4279139">
                  <a:extLst>
                    <a:ext uri="{9D8B030D-6E8A-4147-A177-3AD203B41FA5}">
                      <a16:colId xmlns="" xmlns:a16="http://schemas.microsoft.com/office/drawing/2014/main" val="20000"/>
                    </a:ext>
                  </a:extLst>
                </a:gridCol>
                <a:gridCol w="1232312">
                  <a:extLst>
                    <a:ext uri="{9D8B030D-6E8A-4147-A177-3AD203B41FA5}">
                      <a16:colId xmlns="" xmlns:a16="http://schemas.microsoft.com/office/drawing/2014/main" val="20001"/>
                    </a:ext>
                  </a:extLst>
                </a:gridCol>
                <a:gridCol w="1401259">
                  <a:extLst>
                    <a:ext uri="{9D8B030D-6E8A-4147-A177-3AD203B41FA5}">
                      <a16:colId xmlns="" xmlns:a16="http://schemas.microsoft.com/office/drawing/2014/main" val="20002"/>
                    </a:ext>
                  </a:extLst>
                </a:gridCol>
                <a:gridCol w="1341630">
                  <a:extLst>
                    <a:ext uri="{9D8B030D-6E8A-4147-A177-3AD203B41FA5}">
                      <a16:colId xmlns="" xmlns:a16="http://schemas.microsoft.com/office/drawing/2014/main" val="20003"/>
                    </a:ext>
                  </a:extLst>
                </a:gridCol>
                <a:gridCol w="1212437">
                  <a:extLst>
                    <a:ext uri="{9D8B030D-6E8A-4147-A177-3AD203B41FA5}">
                      <a16:colId xmlns="" xmlns:a16="http://schemas.microsoft.com/office/drawing/2014/main" val="20004"/>
                    </a:ext>
                  </a:extLst>
                </a:gridCol>
                <a:gridCol w="1513492">
                  <a:extLst>
                    <a:ext uri="{9D8B030D-6E8A-4147-A177-3AD203B41FA5}">
                      <a16:colId xmlns="" xmlns:a16="http://schemas.microsoft.com/office/drawing/2014/main" val="20005"/>
                    </a:ext>
                  </a:extLst>
                </a:gridCol>
              </a:tblGrid>
              <a:tr h="712355">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590164">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Уровень бедности</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 от 25.04.2019</a:t>
                      </a:r>
                      <a:b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193</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008171">
                <a:tc>
                  <a:txBody>
                    <a:bodyPr/>
                    <a:lstStyle/>
                    <a:p>
                      <a:pPr>
                        <a:lnSpc>
                          <a:spcPct val="115000"/>
                        </a:lnSpc>
                        <a:spcAft>
                          <a:spcPts val="0"/>
                        </a:spcAft>
                      </a:pP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Увеличение числа граждан старшего возраста, ведущих активный образ жизни</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151890" algn="l"/>
                        </a:tabLs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151890" algn="l"/>
                        </a:tabLs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tabLst>
                          <a:tab pos="1151890" algn="l"/>
                        </a:tabLs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588338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80388"/>
            <a:ext cx="10626969" cy="864158"/>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«Доступная среда»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23539859"/>
              </p:ext>
            </p:extLst>
          </p:nvPr>
        </p:nvGraphicFramePr>
        <p:xfrm>
          <a:off x="439195" y="743579"/>
          <a:ext cx="11424976" cy="5767491"/>
        </p:xfrm>
        <a:graphic>
          <a:graphicData uri="http://schemas.openxmlformats.org/drawingml/2006/table">
            <a:tbl>
              <a:tblPr firstRow="1" bandRow="1">
                <a:tableStyleId>{5C22544A-7EE6-4342-B048-85BDC9FD1C3A}</a:tableStyleId>
              </a:tblPr>
              <a:tblGrid>
                <a:gridCol w="6805667">
                  <a:extLst>
                    <a:ext uri="{9D8B030D-6E8A-4147-A177-3AD203B41FA5}">
                      <a16:colId xmlns="" xmlns:a16="http://schemas.microsoft.com/office/drawing/2014/main" val="20000"/>
                    </a:ext>
                  </a:extLst>
                </a:gridCol>
                <a:gridCol w="1446962">
                  <a:extLst>
                    <a:ext uri="{9D8B030D-6E8A-4147-A177-3AD203B41FA5}">
                      <a16:colId xmlns="" xmlns:a16="http://schemas.microsoft.com/office/drawing/2014/main" val="20001"/>
                    </a:ext>
                  </a:extLst>
                </a:gridCol>
                <a:gridCol w="964642">
                  <a:extLst>
                    <a:ext uri="{9D8B030D-6E8A-4147-A177-3AD203B41FA5}">
                      <a16:colId xmlns="" xmlns:a16="http://schemas.microsoft.com/office/drawing/2014/main" val="20002"/>
                    </a:ext>
                  </a:extLst>
                </a:gridCol>
                <a:gridCol w="576986">
                  <a:extLst>
                    <a:ext uri="{9D8B030D-6E8A-4147-A177-3AD203B41FA5}">
                      <a16:colId xmlns="" xmlns:a16="http://schemas.microsoft.com/office/drawing/2014/main" val="20003"/>
                    </a:ext>
                  </a:extLst>
                </a:gridCol>
                <a:gridCol w="924737">
                  <a:extLst>
                    <a:ext uri="{9D8B030D-6E8A-4147-A177-3AD203B41FA5}">
                      <a16:colId xmlns="" xmlns:a16="http://schemas.microsoft.com/office/drawing/2014/main" val="20004"/>
                    </a:ext>
                  </a:extLst>
                </a:gridCol>
                <a:gridCol w="705982">
                  <a:extLst>
                    <a:ext uri="{9D8B030D-6E8A-4147-A177-3AD203B41FA5}">
                      <a16:colId xmlns="" xmlns:a16="http://schemas.microsoft.com/office/drawing/2014/main" val="20005"/>
                    </a:ext>
                  </a:extLst>
                </a:gridCol>
              </a:tblGrid>
              <a:tr h="690052">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578921">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Доступная среда - Доступность для инвалидов и других маломобильных групп населения муниципальных приоритетных объектов</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69,7</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71,2</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71,4</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578921">
                <a:tc>
                  <a:txBody>
                    <a:bodyPr/>
                    <a:lstStyle/>
                    <a:p>
                      <a:pPr>
                        <a:lnSpc>
                          <a:spcPct val="115000"/>
                        </a:lnSpc>
                        <a:spcAft>
                          <a:spcPts val="0"/>
                        </a:spcAft>
                      </a:pP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детей-инвалидов в возрасте от 1,5 года до 7 лет, охваченных дошкольным образованием, в общей численности детей-инвалидов такого возраста</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ФИОГВ</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634048">
                <a:tc>
                  <a:txBody>
                    <a:bodyPr/>
                    <a:lstStyle/>
                    <a:p>
                      <a:pPr>
                        <a:lnSpc>
                          <a:spcPct val="115000"/>
                        </a:lnSpc>
                        <a:spcAft>
                          <a:spcPts val="0"/>
                        </a:spcAft>
                      </a:pP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ФИОГВ</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449551">
                <a:tc>
                  <a:txBody>
                    <a:bodyPr/>
                    <a:lstStyle/>
                    <a:p>
                      <a:pPr>
                        <a:lnSpc>
                          <a:spcPct val="115000"/>
                        </a:lnSpc>
                        <a:spcAft>
                          <a:spcPts val="0"/>
                        </a:spcAft>
                      </a:pP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детей-инвалидов в возрасте от 5 до 18 лет, получающих дополнительное образование, от общей численности детей-инвалидов данного возраста</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ФИОГВ</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545704">
                <a:tc>
                  <a:txBody>
                    <a:bodyPr/>
                    <a:lstStyle/>
                    <a:p>
                      <a:pPr>
                        <a:lnSpc>
                          <a:spcPct val="115000"/>
                        </a:lnSpc>
                        <a:spcAft>
                          <a:spcPts val="0"/>
                        </a:spcAft>
                      </a:pP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общеобразовательных организаций, в которых создана универсальная </a:t>
                      </a:r>
                      <a:r>
                        <a:rPr lang="ru-RU" sz="1200" i="1" kern="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безбарьерная</a:t>
                      </a: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среда для инклюзивного образования детей-инвалидов, в общем количестве общеобразовательных организаций</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r h="702850">
                <a:tc>
                  <a:txBody>
                    <a:bodyPr/>
                    <a:lstStyle/>
                    <a:p>
                      <a:pPr>
                        <a:lnSpc>
                          <a:spcPct val="115000"/>
                        </a:lnSpc>
                        <a:spcAft>
                          <a:spcPts val="0"/>
                        </a:spcAft>
                      </a:pP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дошкольных образовательных организаций, в которых создана универсальная </a:t>
                      </a:r>
                      <a:r>
                        <a:rPr lang="ru-RU" sz="1200" i="1" kern="5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безбарьерная</a:t>
                      </a:r>
                      <a:r>
                        <a:rPr lang="ru-RU" sz="1200" i="1" kern="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среда для инклюзивного образования детей-инвалидов, в общем количестве дошкольных образовательных организаций</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6"/>
                  </a:ext>
                </a:extLst>
              </a:tr>
              <a:tr h="488208">
                <a:tc>
                  <a:txBody>
                    <a:bodyPr/>
                    <a:lstStyle/>
                    <a:p>
                      <a:pPr>
                        <a:lnSpc>
                          <a:spcPct val="115000"/>
                        </a:lnSpc>
                        <a:spcAft>
                          <a:spcPts val="0"/>
                        </a:spcAft>
                      </a:pPr>
                      <a:r>
                        <a:rPr lang="ru-RU" sz="1200" i="1" kern="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образовательных организаций, в которых созданы условия для получения детьми-инвалидами качественного образования, в общем количестве образовательных организаций</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7"/>
                  </a:ext>
                </a:extLst>
              </a:tr>
              <a:tr h="805697">
                <a:tc>
                  <a:txBody>
                    <a:bodyPr/>
                    <a:lstStyle/>
                    <a:p>
                      <a:pPr>
                        <a:lnSpc>
                          <a:spcPct val="115000"/>
                        </a:lnSpc>
                        <a:spcAft>
                          <a:spcPts val="0"/>
                        </a:spcAft>
                      </a:pPr>
                      <a:r>
                        <a:rPr lang="ru-RU" sz="1200" i="1" kern="5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выпускников-инвалидов общеобразовательных организаций 9 и 11 классов, охваченных профориентационной работой, в общей численности выпускников-инвалидов общеобразовательных организаций</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2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tabLst>
                          <a:tab pos="1151890" algn="l"/>
                        </a:tabLs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ru-RU" sz="12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65057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502418"/>
            <a:ext cx="9144000" cy="1557495"/>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системы отдыха и оздоровления детей»</a:t>
            </a:r>
          </a:p>
        </p:txBody>
      </p:sp>
      <p:sp>
        <p:nvSpPr>
          <p:cNvPr id="3" name="Подзаголовок 2"/>
          <p:cNvSpPr>
            <a:spLocks noGrp="1"/>
          </p:cNvSpPr>
          <p:nvPr>
            <p:ph type="subTitle" idx="1"/>
          </p:nvPr>
        </p:nvSpPr>
        <p:spPr>
          <a:xfrm>
            <a:off x="1524000" y="4050833"/>
            <a:ext cx="7766936" cy="1096899"/>
          </a:xfrm>
        </p:spPr>
        <p:txBody>
          <a:bodyPr>
            <a:normAutofit/>
          </a:bodyPr>
          <a:lstStyle/>
          <a:p>
            <a:r>
              <a:rPr lang="ru-RU" sz="2800" dirty="0">
                <a:latin typeface="Times New Roman" panose="02020603050405020304" pitchFamily="18" charset="0"/>
                <a:cs typeface="Times New Roman" panose="02020603050405020304" pitchFamily="18" charset="0"/>
              </a:rPr>
              <a:t> </a:t>
            </a:r>
          </a:p>
        </p:txBody>
      </p:sp>
      <p:graphicFrame>
        <p:nvGraphicFramePr>
          <p:cNvPr id="4" name="Таблица 3"/>
          <p:cNvGraphicFramePr>
            <a:graphicFrameLocks noGrp="1"/>
          </p:cNvGraphicFramePr>
          <p:nvPr>
            <p:extLst>
              <p:ext uri="{D42A27DB-BD31-4B8C-83A1-F6EECF244321}">
                <p14:modId xmlns:p14="http://schemas.microsoft.com/office/powerpoint/2010/main" val="2754031696"/>
              </p:ext>
            </p:extLst>
          </p:nvPr>
        </p:nvGraphicFramePr>
        <p:xfrm>
          <a:off x="414527" y="1182624"/>
          <a:ext cx="11423906" cy="4693919"/>
        </p:xfrm>
        <a:graphic>
          <a:graphicData uri="http://schemas.openxmlformats.org/drawingml/2006/table">
            <a:tbl>
              <a:tblPr firstRow="1" bandRow="1">
                <a:tableStyleId>{5C22544A-7EE6-4342-B048-85BDC9FD1C3A}</a:tableStyleId>
              </a:tblPr>
              <a:tblGrid>
                <a:gridCol w="4954172">
                  <a:extLst>
                    <a:ext uri="{9D8B030D-6E8A-4147-A177-3AD203B41FA5}">
                      <a16:colId xmlns="" xmlns:a16="http://schemas.microsoft.com/office/drawing/2014/main" val="20000"/>
                    </a:ext>
                  </a:extLst>
                </a:gridCol>
                <a:gridCol w="1217370">
                  <a:extLst>
                    <a:ext uri="{9D8B030D-6E8A-4147-A177-3AD203B41FA5}">
                      <a16:colId xmlns="" xmlns:a16="http://schemas.microsoft.com/office/drawing/2014/main" val="20001"/>
                    </a:ext>
                  </a:extLst>
                </a:gridCol>
                <a:gridCol w="1305728">
                  <a:extLst>
                    <a:ext uri="{9D8B030D-6E8A-4147-A177-3AD203B41FA5}">
                      <a16:colId xmlns="" xmlns:a16="http://schemas.microsoft.com/office/drawing/2014/main" val="20002"/>
                    </a:ext>
                  </a:extLst>
                </a:gridCol>
                <a:gridCol w="1305728">
                  <a:extLst>
                    <a:ext uri="{9D8B030D-6E8A-4147-A177-3AD203B41FA5}">
                      <a16:colId xmlns="" xmlns:a16="http://schemas.microsoft.com/office/drawing/2014/main" val="20006"/>
                    </a:ext>
                  </a:extLst>
                </a:gridCol>
                <a:gridCol w="1040655">
                  <a:extLst>
                    <a:ext uri="{9D8B030D-6E8A-4147-A177-3AD203B41FA5}">
                      <a16:colId xmlns="" xmlns:a16="http://schemas.microsoft.com/office/drawing/2014/main" val="20003"/>
                    </a:ext>
                  </a:extLst>
                </a:gridCol>
                <a:gridCol w="922846">
                  <a:extLst>
                    <a:ext uri="{9D8B030D-6E8A-4147-A177-3AD203B41FA5}">
                      <a16:colId xmlns="" xmlns:a16="http://schemas.microsoft.com/office/drawing/2014/main" val="20004"/>
                    </a:ext>
                  </a:extLst>
                </a:gridCol>
                <a:gridCol w="677407">
                  <a:extLst>
                    <a:ext uri="{9D8B030D-6E8A-4147-A177-3AD203B41FA5}">
                      <a16:colId xmlns="" xmlns:a16="http://schemas.microsoft.com/office/drawing/2014/main" val="20005"/>
                    </a:ext>
                  </a:extLst>
                </a:gridCol>
              </a:tblGrid>
              <a:tr h="1143842">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60000"/>
                        <a:lumOff val="40000"/>
                      </a:schemeClr>
                    </a:solidFill>
                  </a:tcPr>
                </a:tc>
                <a:extLst>
                  <a:ext uri="{0D108BD9-81ED-4DB2-BD59-A6C34878D82A}">
                    <a16:rowId xmlns="" xmlns:a16="http://schemas.microsoft.com/office/drawing/2014/main" val="10000"/>
                  </a:ext>
                </a:extLst>
              </a:tr>
              <a:tr h="1377453">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детей, охваченных отдыхом и оздоровлением, в общей численности детей в возрасте от 7 до 15 лет, подлежащих оздоровлению</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60,5</a:t>
                      </a: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61,5</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61,5</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62,0</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1"/>
                  </a:ext>
                </a:extLst>
              </a:tr>
              <a:tr h="2172624">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ts val="163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ts val="163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55,8</a:t>
                      </a: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55,9</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56,0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nSpc>
                          <a:spcPct val="115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56,0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871888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863" y="134112"/>
            <a:ext cx="10732133" cy="2584036"/>
          </a:xfrm>
        </p:spPr>
        <p:txBody>
          <a:bodyPr>
            <a:normAutofit fontScale="90000"/>
          </a:bodyPr>
          <a:lstStyle/>
          <a:p>
            <a:pPr algn="ct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«Спорт»</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Цели: обеспечение возможностей жителям городского округа  систематически заниматься физической культурой и спортом;</a:t>
            </a:r>
            <a:br>
              <a:rPr lang="ru-RU" sz="2200"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 подготовка спортсменов для сборных команд Московской области по футболу, гандболу, дзюдо и самбо; обеспечение эффективного финансового, информационного, методического и кадрового сопровождения деятельности в сфере физической культуры и спорта.</a:t>
            </a:r>
            <a:br>
              <a:rPr lang="ru-RU" sz="2200" i="1" dirty="0">
                <a:solidFill>
                  <a:schemeClr val="tx1"/>
                </a:solidFill>
                <a:latin typeface="Times New Roman" panose="02020603050405020304" pitchFamily="18" charset="0"/>
                <a:cs typeface="Times New Roman" panose="02020603050405020304" pitchFamily="18" charset="0"/>
              </a:rPr>
            </a:br>
            <a:endParaRPr lang="ru-RU" sz="2200" i="1"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3031711047"/>
              </p:ext>
            </p:extLst>
          </p:nvPr>
        </p:nvGraphicFramePr>
        <p:xfrm>
          <a:off x="562707" y="2954216"/>
          <a:ext cx="11519388" cy="4446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5054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944" y="182880"/>
            <a:ext cx="8579058" cy="1747520"/>
          </a:xfrm>
        </p:spPr>
        <p:txBody>
          <a:bodyPr>
            <a:noAutofit/>
          </a:bodyPr>
          <a:lstStyle/>
          <a:p>
            <a:r>
              <a:rPr lang="ru-RU" sz="2800" dirty="0">
                <a:latin typeface="Times New Roman" panose="02020603050405020304" pitchFamily="18" charset="0"/>
                <a:cs typeface="Times New Roman" panose="02020603050405020304" pitchFamily="18" charset="0"/>
              </a:rPr>
              <a:t>   </a:t>
            </a:r>
            <a:r>
              <a:rPr lang="ru-RU" sz="2000" b="1" i="1" u="sng" dirty="0">
                <a:solidFill>
                  <a:schemeClr val="tx1"/>
                </a:solidFill>
                <a:latin typeface="Times New Roman" panose="02020603050405020304" pitchFamily="18" charset="0"/>
                <a:cs typeface="Times New Roman" panose="02020603050405020304" pitchFamily="18" charset="0"/>
              </a:rPr>
              <a:t>Подпрограммы:</a:t>
            </a:r>
            <a:r>
              <a:rPr lang="ru-RU" sz="2000" b="1" i="1" dirty="0">
                <a:solidFill>
                  <a:schemeClr val="tx1"/>
                </a:solidFill>
                <a:latin typeface="Times New Roman" panose="02020603050405020304" pitchFamily="18" charset="0"/>
                <a:cs typeface="Times New Roman" panose="02020603050405020304" pitchFamily="18" charset="0"/>
              </a:rPr>
              <a:t/>
            </a:r>
            <a:br>
              <a:rPr lang="ru-RU" sz="2000" b="1" i="1" dirty="0">
                <a:solidFill>
                  <a:schemeClr val="tx1"/>
                </a:solidFill>
                <a:latin typeface="Times New Roman" panose="02020603050405020304" pitchFamily="18" charset="0"/>
                <a:cs typeface="Times New Roman" panose="02020603050405020304" pitchFamily="18" charset="0"/>
              </a:rPr>
            </a:br>
            <a:r>
              <a:rPr lang="ru-RU" sz="2000" b="1" i="1" dirty="0">
                <a:solidFill>
                  <a:schemeClr val="tx1"/>
                </a:solidFill>
                <a:latin typeface="Times New Roman" panose="02020603050405020304" pitchFamily="18" charset="0"/>
                <a:cs typeface="Times New Roman" panose="02020603050405020304" pitchFamily="18" charset="0"/>
              </a:rPr>
              <a:t>  «Развитие физической культуры и спорта»</a:t>
            </a:r>
            <a:br>
              <a:rPr lang="ru-RU" sz="2000" b="1" i="1" dirty="0">
                <a:solidFill>
                  <a:schemeClr val="tx1"/>
                </a:solidFill>
                <a:latin typeface="Times New Roman" panose="02020603050405020304" pitchFamily="18" charset="0"/>
                <a:cs typeface="Times New Roman" panose="02020603050405020304" pitchFamily="18" charset="0"/>
              </a:rPr>
            </a:br>
            <a:r>
              <a:rPr lang="ru-RU" sz="2000" b="1" i="1" dirty="0">
                <a:solidFill>
                  <a:schemeClr val="tx1"/>
                </a:solidFill>
                <a:latin typeface="Times New Roman" panose="02020603050405020304" pitchFamily="18" charset="0"/>
                <a:cs typeface="Times New Roman" panose="02020603050405020304" pitchFamily="18" charset="0"/>
              </a:rPr>
              <a:t>  «Подготовка спортивного резерва» </a:t>
            </a:r>
            <a:br>
              <a:rPr lang="ru-RU" sz="2000" b="1" i="1" dirty="0">
                <a:solidFill>
                  <a:schemeClr val="tx1"/>
                </a:solidFill>
                <a:latin typeface="Times New Roman" panose="02020603050405020304" pitchFamily="18" charset="0"/>
                <a:cs typeface="Times New Roman" panose="02020603050405020304" pitchFamily="18" charset="0"/>
              </a:rPr>
            </a:br>
            <a:r>
              <a:rPr lang="ru-RU" sz="2000" b="1" i="1" dirty="0">
                <a:solidFill>
                  <a:schemeClr val="tx1"/>
                </a:solidFill>
                <a:latin typeface="Times New Roman" panose="02020603050405020304" pitchFamily="18" charset="0"/>
                <a:cs typeface="Times New Roman" panose="02020603050405020304" pitchFamily="18" charset="0"/>
              </a:rPr>
              <a:t>  «Обеспечивающая подпрограмма»</a:t>
            </a:r>
            <a:br>
              <a:rPr lang="ru-RU" sz="2000" b="1" i="1" dirty="0">
                <a:solidFill>
                  <a:schemeClr val="tx1"/>
                </a:solidFill>
                <a:latin typeface="Times New Roman" panose="02020603050405020304" pitchFamily="18" charset="0"/>
                <a:cs typeface="Times New Roman" panose="02020603050405020304" pitchFamily="18" charset="0"/>
              </a:rPr>
            </a:br>
            <a:endParaRPr lang="ru-RU" sz="2000" b="1" i="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5073" y="1151314"/>
            <a:ext cx="10510542" cy="5298254"/>
          </a:xfrm>
        </p:spPr>
        <p:txBody>
          <a:bodyPr>
            <a:normAutofit fontScale="92500" lnSpcReduction="20000"/>
          </a:bodyPr>
          <a:lstStyle/>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В городском округе функционируют 6 </a:t>
            </a:r>
          </a:p>
          <a:p>
            <a:r>
              <a:rPr lang="ru-RU" sz="2000" i="1" dirty="0">
                <a:latin typeface="Times New Roman" panose="02020603050405020304" pitchFamily="18" charset="0"/>
                <a:cs typeface="Times New Roman" panose="02020603050405020304" pitchFamily="18" charset="0"/>
              </a:rPr>
              <a:t>учреждений физической культуры и спорта: </a:t>
            </a:r>
          </a:p>
          <a:p>
            <a:r>
              <a:rPr lang="ru-RU" sz="2000" i="1" dirty="0">
                <a:latin typeface="Times New Roman" panose="02020603050405020304" pitchFamily="18" charset="0"/>
                <a:cs typeface="Times New Roman" panose="02020603050405020304" pitchFamily="18" charset="0"/>
              </a:rPr>
              <a:t>МУ «Спортивная школа «Юность»», </a:t>
            </a:r>
          </a:p>
          <a:p>
            <a:r>
              <a:rPr lang="ru-RU" sz="2000" i="1" dirty="0">
                <a:latin typeface="Times New Roman" panose="02020603050405020304" pitchFamily="18" charset="0"/>
                <a:cs typeface="Times New Roman" panose="02020603050405020304" pitchFamily="18" charset="0"/>
              </a:rPr>
              <a:t>МУ «Спортивная школа №1», </a:t>
            </a:r>
          </a:p>
          <a:p>
            <a:r>
              <a:rPr lang="ru-RU" sz="2000" i="1" dirty="0">
                <a:latin typeface="Times New Roman" panose="02020603050405020304" pitchFamily="18" charset="0"/>
                <a:cs typeface="Times New Roman" panose="02020603050405020304" pitchFamily="18" charset="0"/>
              </a:rPr>
              <a:t>МУСК «Серебряные Пруды», </a:t>
            </a:r>
          </a:p>
          <a:p>
            <a:r>
              <a:rPr lang="ru-RU" sz="2000" i="1" dirty="0">
                <a:latin typeface="Times New Roman" panose="02020603050405020304" pitchFamily="18" charset="0"/>
                <a:cs typeface="Times New Roman" panose="02020603050405020304" pitchFamily="18" charset="0"/>
              </a:rPr>
              <a:t>МУ ФИС ССК «Вятич», </a:t>
            </a:r>
          </a:p>
          <a:p>
            <a:r>
              <a:rPr lang="ru-RU" sz="2000" i="1" dirty="0">
                <a:latin typeface="Times New Roman" panose="02020603050405020304" pitchFamily="18" charset="0"/>
                <a:cs typeface="Times New Roman" panose="02020603050405020304" pitchFamily="18" charset="0"/>
              </a:rPr>
              <a:t>МФОСУ СК «Молодежный», </a:t>
            </a:r>
          </a:p>
          <a:p>
            <a:r>
              <a:rPr lang="ru-RU" sz="2000" i="1" dirty="0">
                <a:latin typeface="Times New Roman" panose="02020603050405020304" pitchFamily="18" charset="0"/>
                <a:cs typeface="Times New Roman" panose="02020603050405020304" pitchFamily="18" charset="0"/>
              </a:rPr>
              <a:t>МФОСУ ФОК имени Героя России С.А. Фирсова.</a:t>
            </a:r>
          </a:p>
          <a:p>
            <a:r>
              <a:rPr lang="ru-RU" sz="2000" i="1" dirty="0">
                <a:latin typeface="Times New Roman" panose="02020603050405020304" pitchFamily="18" charset="0"/>
                <a:cs typeface="Times New Roman" panose="02020603050405020304" pitchFamily="18" charset="0"/>
              </a:rPr>
              <a:t>      На территории городского округа </a:t>
            </a:r>
          </a:p>
          <a:p>
            <a:r>
              <a:rPr lang="ru-RU" sz="2000" i="1" dirty="0">
                <a:latin typeface="Times New Roman" panose="02020603050405020304" pitchFamily="18" charset="0"/>
                <a:cs typeface="Times New Roman" panose="02020603050405020304" pitchFamily="18" charset="0"/>
              </a:rPr>
              <a:t>Серебряные Пруды расположено </a:t>
            </a:r>
          </a:p>
          <a:p>
            <a:r>
              <a:rPr lang="ru-RU" sz="2000" i="1" dirty="0">
                <a:latin typeface="Times New Roman" panose="02020603050405020304" pitchFamily="18" charset="0"/>
                <a:cs typeface="Times New Roman" panose="02020603050405020304" pitchFamily="18" charset="0"/>
              </a:rPr>
              <a:t>54 спортивных объекта. В их числе: 1 стадион, </a:t>
            </a:r>
          </a:p>
          <a:p>
            <a:r>
              <a:rPr lang="ru-RU" sz="2000" i="1" dirty="0">
                <a:latin typeface="Times New Roman" panose="02020603050405020304" pitchFamily="18" charset="0"/>
                <a:cs typeface="Times New Roman" panose="02020603050405020304" pitchFamily="18" charset="0"/>
              </a:rPr>
              <a:t>1 ФОК, 24 плоскостных сооружения, 18 спортивных залов,</a:t>
            </a:r>
          </a:p>
          <a:p>
            <a:r>
              <a:rPr lang="ru-RU" sz="2000" i="1" dirty="0">
                <a:latin typeface="Times New Roman" panose="02020603050405020304" pitchFamily="18" charset="0"/>
                <a:cs typeface="Times New Roman" panose="02020603050405020304" pitchFamily="18" charset="0"/>
              </a:rPr>
              <a:t> 10 тренажерных и теннисных залов.</a:t>
            </a:r>
          </a:p>
          <a:p>
            <a:endParaRPr lang="ru-RU" i="1" dirty="0"/>
          </a:p>
        </p:txBody>
      </p:sp>
      <p:pic>
        <p:nvPicPr>
          <p:cNvPr id="4" name="Рисунок 3"/>
          <p:cNvPicPr>
            <a:picLocks noChangeAspect="1"/>
          </p:cNvPicPr>
          <p:nvPr/>
        </p:nvPicPr>
        <p:blipFill>
          <a:blip r:embed="rId3"/>
          <a:stretch>
            <a:fillRect/>
          </a:stretch>
        </p:blipFill>
        <p:spPr>
          <a:xfrm>
            <a:off x="5996592" y="887154"/>
            <a:ext cx="6037398" cy="4023360"/>
          </a:xfrm>
          <a:prstGeom prst="rect">
            <a:avLst/>
          </a:prstGeom>
        </p:spPr>
      </p:pic>
    </p:spTree>
    <p:extLst>
      <p:ext uri="{BB962C8B-B14F-4D97-AF65-F5344CB8AC3E}">
        <p14:creationId xmlns:p14="http://schemas.microsoft.com/office/powerpoint/2010/main" val="12055270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4815" y="73536"/>
            <a:ext cx="11568199" cy="1094353"/>
          </a:xfrm>
        </p:spPr>
        <p:txBody>
          <a:bodyPr>
            <a:normAutofit/>
          </a:bodyPr>
          <a:lstStyle/>
          <a:p>
            <a:r>
              <a:rPr lang="ru-RU" sz="2400" b="1" dirty="0">
                <a:solidFill>
                  <a:schemeClr val="tx1"/>
                </a:solidFill>
                <a:latin typeface="Times New Roman" panose="02020603050405020304" pitchFamily="18" charset="0"/>
                <a:cs typeface="Times New Roman" panose="02020603050405020304" pitchFamily="18" charset="0"/>
              </a:rPr>
              <a:t>Показатели подпрограммы «Развитие физической культуры и спорта»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45219724"/>
              </p:ext>
            </p:extLst>
          </p:nvPr>
        </p:nvGraphicFramePr>
        <p:xfrm>
          <a:off x="106326" y="475488"/>
          <a:ext cx="11961745" cy="6259800"/>
        </p:xfrm>
        <a:graphic>
          <a:graphicData uri="http://schemas.openxmlformats.org/drawingml/2006/table">
            <a:tbl>
              <a:tblPr firstRow="1" bandRow="1">
                <a:tableStyleId>{5C22544A-7EE6-4342-B048-85BDC9FD1C3A}</a:tableStyleId>
              </a:tblPr>
              <a:tblGrid>
                <a:gridCol w="7564474">
                  <a:extLst>
                    <a:ext uri="{9D8B030D-6E8A-4147-A177-3AD203B41FA5}">
                      <a16:colId xmlns="" xmlns:a16="http://schemas.microsoft.com/office/drawing/2014/main" val="20000"/>
                    </a:ext>
                  </a:extLst>
                </a:gridCol>
                <a:gridCol w="1123533">
                  <a:extLst>
                    <a:ext uri="{9D8B030D-6E8A-4147-A177-3AD203B41FA5}">
                      <a16:colId xmlns="" xmlns:a16="http://schemas.microsoft.com/office/drawing/2014/main" val="20001"/>
                    </a:ext>
                  </a:extLst>
                </a:gridCol>
                <a:gridCol w="707049">
                  <a:extLst>
                    <a:ext uri="{9D8B030D-6E8A-4147-A177-3AD203B41FA5}">
                      <a16:colId xmlns="" xmlns:a16="http://schemas.microsoft.com/office/drawing/2014/main" val="20002"/>
                    </a:ext>
                  </a:extLst>
                </a:gridCol>
                <a:gridCol w="707049">
                  <a:extLst>
                    <a:ext uri="{9D8B030D-6E8A-4147-A177-3AD203B41FA5}">
                      <a16:colId xmlns="" xmlns:a16="http://schemas.microsoft.com/office/drawing/2014/main" val="20006"/>
                    </a:ext>
                  </a:extLst>
                </a:gridCol>
                <a:gridCol w="658623">
                  <a:extLst>
                    <a:ext uri="{9D8B030D-6E8A-4147-A177-3AD203B41FA5}">
                      <a16:colId xmlns="" xmlns:a16="http://schemas.microsoft.com/office/drawing/2014/main" val="20003"/>
                    </a:ext>
                  </a:extLst>
                </a:gridCol>
                <a:gridCol w="639250">
                  <a:extLst>
                    <a:ext uri="{9D8B030D-6E8A-4147-A177-3AD203B41FA5}">
                      <a16:colId xmlns="" xmlns:a16="http://schemas.microsoft.com/office/drawing/2014/main" val="20004"/>
                    </a:ext>
                  </a:extLst>
                </a:gridCol>
                <a:gridCol w="561767">
                  <a:extLst>
                    <a:ext uri="{9D8B030D-6E8A-4147-A177-3AD203B41FA5}">
                      <a16:colId xmlns="" xmlns:a16="http://schemas.microsoft.com/office/drawing/2014/main" val="20005"/>
                    </a:ext>
                  </a:extLst>
                </a:gridCol>
              </a:tblGrid>
              <a:tr h="71932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455339">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жителей муниципального образования МО, систематически занимающихся физической культурой и спортом, в общей численности населения муниципального образования МО</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204</a:t>
                      </a:r>
                    </a:p>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43,6</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45,1</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48,5</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48,5</a:t>
                      </a: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455339">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проведенных массовых, официальных физкультурных и спортивных мероприятий</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lnSpc>
                          <a:spcPct val="115000"/>
                        </a:lnSpc>
                        <a:spcAft>
                          <a:spcPts val="10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68580" marR="68580" marT="0" marB="0">
                    <a:solidFill>
                      <a:schemeClr val="accent1">
                        <a:lumMod val="40000"/>
                        <a:lumOff val="60000"/>
                      </a:schemeClr>
                    </a:solidFill>
                  </a:tcPr>
                </a:tc>
                <a:tc>
                  <a:txBody>
                    <a:bodyPr/>
                    <a:lstStyle/>
                    <a:p>
                      <a:pPr algn="ctr">
                        <a:lnSpc>
                          <a:spcPct val="115000"/>
                        </a:lnSpc>
                        <a:spcAft>
                          <a:spcPts val="10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112</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115</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115</a:t>
                      </a: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683009">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жителей муниципального образования МО,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30,6</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30,9</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31,2</a:t>
                      </a:r>
                    </a:p>
                  </a:txBody>
                  <a:tcPr marL="68580" marR="68580" marT="0" marB="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31,2</a:t>
                      </a: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910678">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обучающихся и студентов муниципального образования МО,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50,6</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50,6</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50,9</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51,2</a:t>
                      </a: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683009">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объектов физической культуры и спорта, на которых произведена модернизация материально-технической базы путем проведения капитального ремонта и технического переоснащения в муниципальных образованиях МО</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455339">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установленных (отремонтированных, модернизированных) плоскостных спортивных сооружений в муниципальных образованиях МО</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Нац. проекта</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r h="683009">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поставленных в МО искусственных покрытий для футбольных полей, созданных при организациях спортивной подготовки (в рамках оснащения объектов спортивной инфраструктуры спортивно-технологическим оборудованием)</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к соглашению </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 </a:t>
                      </a:r>
                    </a:p>
                    <a:p>
                      <a:pPr>
                        <a:lnSpc>
                          <a:spcPct val="107000"/>
                        </a:lnSpc>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lnSpc>
                          <a:spcPct val="115000"/>
                        </a:lnSpc>
                        <a:spcAft>
                          <a:spcPts val="10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7"/>
                  </a:ext>
                </a:extLst>
              </a:tr>
              <a:tr h="933672">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муниципальных районов (образований), где для центров тестирования Всероссийского физкультурно-спортивного комплекса «Готов к труду и обороне» (ГТО) созданы малые спортивные площадки (в рамках оснащения объектов спортивной инфраструктуры спортивно-технологическим оборудованием)</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к соглашению   </a:t>
                      </a: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 </a:t>
                      </a:r>
                    </a:p>
                    <a:p>
                      <a:pPr>
                        <a:lnSpc>
                          <a:spcPct val="107000"/>
                        </a:lnSpc>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solidFill>
                      <a:schemeClr val="accent1">
                        <a:lumMod val="40000"/>
                        <a:lumOff val="6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7495537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744" y="1"/>
            <a:ext cx="10131056" cy="627320"/>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«Подготовка спортивного резерва»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9435960"/>
              </p:ext>
            </p:extLst>
          </p:nvPr>
        </p:nvGraphicFramePr>
        <p:xfrm>
          <a:off x="287078" y="487680"/>
          <a:ext cx="11640879" cy="6169592"/>
        </p:xfrm>
        <a:graphic>
          <a:graphicData uri="http://schemas.openxmlformats.org/drawingml/2006/table">
            <a:tbl>
              <a:tblPr firstRow="1" bandRow="1">
                <a:tableStyleId>{5C22544A-7EE6-4342-B048-85BDC9FD1C3A}</a:tableStyleId>
              </a:tblPr>
              <a:tblGrid>
                <a:gridCol w="7445504">
                  <a:extLst>
                    <a:ext uri="{9D8B030D-6E8A-4147-A177-3AD203B41FA5}">
                      <a16:colId xmlns="" xmlns:a16="http://schemas.microsoft.com/office/drawing/2014/main" val="20000"/>
                    </a:ext>
                  </a:extLst>
                </a:gridCol>
                <a:gridCol w="1038451">
                  <a:extLst>
                    <a:ext uri="{9D8B030D-6E8A-4147-A177-3AD203B41FA5}">
                      <a16:colId xmlns="" xmlns:a16="http://schemas.microsoft.com/office/drawing/2014/main" val="20001"/>
                    </a:ext>
                  </a:extLst>
                </a:gridCol>
                <a:gridCol w="748564">
                  <a:extLst>
                    <a:ext uri="{9D8B030D-6E8A-4147-A177-3AD203B41FA5}">
                      <a16:colId xmlns="" xmlns:a16="http://schemas.microsoft.com/office/drawing/2014/main" val="20002"/>
                    </a:ext>
                  </a:extLst>
                </a:gridCol>
                <a:gridCol w="748564">
                  <a:extLst>
                    <a:ext uri="{9D8B030D-6E8A-4147-A177-3AD203B41FA5}">
                      <a16:colId xmlns="" xmlns:a16="http://schemas.microsoft.com/office/drawing/2014/main" val="20006"/>
                    </a:ext>
                  </a:extLst>
                </a:gridCol>
                <a:gridCol w="525010">
                  <a:extLst>
                    <a:ext uri="{9D8B030D-6E8A-4147-A177-3AD203B41FA5}">
                      <a16:colId xmlns="" xmlns:a16="http://schemas.microsoft.com/office/drawing/2014/main" val="20003"/>
                    </a:ext>
                  </a:extLst>
                </a:gridCol>
                <a:gridCol w="587803">
                  <a:extLst>
                    <a:ext uri="{9D8B030D-6E8A-4147-A177-3AD203B41FA5}">
                      <a16:colId xmlns="" xmlns:a16="http://schemas.microsoft.com/office/drawing/2014/main" val="20004"/>
                    </a:ext>
                  </a:extLst>
                </a:gridCol>
                <a:gridCol w="546983">
                  <a:extLst>
                    <a:ext uri="{9D8B030D-6E8A-4147-A177-3AD203B41FA5}">
                      <a16:colId xmlns="" xmlns:a16="http://schemas.microsoft.com/office/drawing/2014/main" val="20005"/>
                    </a:ext>
                  </a:extLst>
                </a:gridCol>
              </a:tblGrid>
              <a:tr h="914400">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p>
                      <a:pPr algn="ctr">
                        <a:lnSpc>
                          <a:spcPct val="115000"/>
                        </a:lnSpc>
                        <a:spcAft>
                          <a:spcPts val="0"/>
                        </a:spcAft>
                      </a:pP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684557">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Указ 204</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1"/>
                  </a:ext>
                </a:extLst>
              </a:tr>
              <a:tr h="914839">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организаций, оказывающих услуги по спортивной подготовке в соответствии с федеральными стандартами спортивной подготовки, в общем количестве организаций в сфере физической культуры и спорта муниципального образования МО, в том числе для лиц с ограниченными возможностями здоровья и инвалидов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к соглашению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2"/>
                  </a:ext>
                </a:extLst>
              </a:tr>
              <a:tr h="472837">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Доля спортсменов-разрядников в общем количестве лиц, занимающихся в системе спортивных школ олимпийского резерва и училищ олимпийского резерва</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fontAlgn="ctr">
                        <a:lnSpc>
                          <a:spcPct val="107000"/>
                        </a:lnSpc>
                        <a:spcAft>
                          <a:spcPts val="0"/>
                        </a:spcAft>
                      </a:pPr>
                      <a:r>
                        <a:rPr lang="ru-RU" sz="1400" i="1" kern="1200"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3"/>
                  </a:ext>
                </a:extLst>
              </a:tr>
              <a:tr h="668140">
                <a:tc>
                  <a:txBody>
                    <a:bodyPr/>
                    <a:lstStyle/>
                    <a:p>
                      <a:pP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Доля спортсменов-разрядников, имеющих разряды и звания (от I разряда до спортивного звания «Заслуженный мастер спорта»), в общем количестве спортсменов-разрядников в системе спортивных школ олимпийского резерва и училищ олимпийского резерва</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fontAlgn="ctr">
                        <a:lnSpc>
                          <a:spcPct val="107000"/>
                        </a:lnSpc>
                        <a:spcAft>
                          <a:spcPts val="0"/>
                        </a:spcAft>
                      </a:pPr>
                      <a:r>
                        <a:rPr lang="ru-RU" sz="1400" i="1" kern="120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4"/>
                  </a:ext>
                </a:extLst>
              </a:tr>
              <a:tr h="882774">
                <a:tc>
                  <a:txBody>
                    <a:bodyPr/>
                    <a:lstStyle/>
                    <a:p>
                      <a:pP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Количество спортивных школ олимпийского резерва, в которые поставлены новое спортивное оборудование и инвентарь для приведения организаций спортивной подготовки в нормативное состояние (в рамках приобретения спортивного оборудования и инвентаря для приведения организаций спортивной подготовки в нормативное состояние)</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к соглашению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5"/>
                  </a:ext>
                </a:extLst>
              </a:tr>
              <a:tr h="839639">
                <a:tc>
                  <a:txBody>
                    <a:bodyPr/>
                    <a:lstStyle/>
                    <a:p>
                      <a:pP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Количество организаций спортивной подготовки по виду спорта хоккей, в которые поставлены новое спортивное оборудование и инвентарь</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показатель к соглашению </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a:effectLst/>
                          <a:latin typeface="Times New Roman" panose="02020603050405020304" pitchFamily="18" charset="0"/>
                          <a:ea typeface="Times New Roman" panose="02020603050405020304" pitchFamily="18" charset="0"/>
                          <a:cs typeface="Times New Roman" panose="02020603050405020304" pitchFamily="18" charset="0"/>
                        </a:rPr>
                        <a:t>единиц</a:t>
                      </a:r>
                      <a:endParaRPr lang="ru-RU" sz="14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6"/>
                  </a:ext>
                </a:extLst>
              </a:tr>
              <a:tr h="474964">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Увеличение доли систематически занимающихся видом спорта «футбол» в общем количестве систематически занимающихся по всем видам спорта в муниципальных образованиях МО</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процент</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800"/>
                        </a:spcAft>
                      </a:pPr>
                      <a:r>
                        <a:rPr lang="ru-RU" sz="16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6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lnSpc>
                          <a:spcPct val="107000"/>
                        </a:lnSpc>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ru-RU" sz="14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80860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2769" name="Rectangle 2"/>
          <p:cNvSpPr>
            <a:spLocks noGrp="1"/>
          </p:cNvSpPr>
          <p:nvPr>
            <p:ph type="title"/>
          </p:nvPr>
        </p:nvSpPr>
        <p:spPr>
          <a:xfrm>
            <a:off x="1259063" y="57149"/>
            <a:ext cx="9462528" cy="786913"/>
          </a:xfrm>
        </p:spPr>
        <p:txBody>
          <a:bodyPr>
            <a:normAutofit/>
          </a:bodyPr>
          <a:lstStyle/>
          <a:p>
            <a:pPr algn="ctr"/>
            <a:r>
              <a:rPr lang="ru-RU" sz="2400" dirty="0">
                <a:solidFill>
                  <a:schemeClr val="tx1"/>
                </a:solidFill>
                <a:latin typeface="Times New Roman" panose="02020603050405020304" pitchFamily="18" charset="0"/>
                <a:cs typeface="Times New Roman" panose="02020603050405020304" pitchFamily="18" charset="0"/>
              </a:rPr>
              <a:t> </a:t>
            </a:r>
          </a:p>
        </p:txBody>
      </p:sp>
      <p:sp>
        <p:nvSpPr>
          <p:cNvPr id="32770" name="Rectangle 3"/>
          <p:cNvSpPr>
            <a:spLocks noGrp="1"/>
          </p:cNvSpPr>
          <p:nvPr>
            <p:ph type="body" sz="half" idx="2"/>
          </p:nvPr>
        </p:nvSpPr>
        <p:spPr>
          <a:xfrm>
            <a:off x="228960" y="978308"/>
            <a:ext cx="11326123" cy="5276188"/>
          </a:xfrm>
        </p:spPr>
        <p:txBody>
          <a:bodyPr>
            <a:normAutofit/>
          </a:bodyPr>
          <a:lstStyle/>
          <a:p>
            <a:pPr algn="just">
              <a:lnSpc>
                <a:spcPct val="80000"/>
              </a:lnSpc>
              <a:buFont typeface="Wingdings 3" pitchFamily="18" charset="2"/>
              <a:buNone/>
            </a:pPr>
            <a:r>
              <a:rPr lang="ru-RU" sz="800" b="1" dirty="0">
                <a:solidFill>
                  <a:srgbClr val="C00000"/>
                </a:solidFill>
              </a:rPr>
              <a:t>                </a:t>
            </a:r>
          </a:p>
          <a:p>
            <a:pPr algn="just">
              <a:lnSpc>
                <a:spcPct val="80000"/>
              </a:lnSpc>
              <a:buFont typeface="Wingdings 3" pitchFamily="18" charset="2"/>
              <a:buNone/>
            </a:pPr>
            <a:endParaRPr lang="ru-RU" sz="800" b="1" dirty="0">
              <a:solidFill>
                <a:srgbClr val="C00000"/>
              </a:solidFill>
              <a:latin typeface="Times New Roman" pitchFamily="18" charset="0"/>
            </a:endParaRPr>
          </a:p>
          <a:p>
            <a:pPr algn="just">
              <a:lnSpc>
                <a:spcPct val="80000"/>
              </a:lnSpc>
              <a:buFont typeface="Wingdings 3" pitchFamily="18" charset="2"/>
              <a:buNone/>
            </a:pPr>
            <a:endParaRPr lang="ru-RU" sz="800" b="1" dirty="0">
              <a:solidFill>
                <a:srgbClr val="C00000"/>
              </a:solidFill>
              <a:latin typeface="Times New Roman" pitchFamily="18" charset="0"/>
            </a:endParaRPr>
          </a:p>
          <a:p>
            <a:pPr algn="just">
              <a:lnSpc>
                <a:spcPct val="80000"/>
              </a:lnSpc>
              <a:buFont typeface="Wingdings 3" pitchFamily="18" charset="2"/>
              <a:buNone/>
            </a:pPr>
            <a:endParaRPr lang="ru-RU" sz="800" b="1" dirty="0">
              <a:solidFill>
                <a:srgbClr val="C00000"/>
              </a:solidFill>
              <a:latin typeface="Times New Roman" pitchFamily="18" charset="0"/>
            </a:endParaRPr>
          </a:p>
          <a:p>
            <a:pPr algn="just">
              <a:lnSpc>
                <a:spcPct val="80000"/>
              </a:lnSpc>
              <a:buFont typeface="Wingdings 3" pitchFamily="18" charset="2"/>
              <a:buNone/>
            </a:pPr>
            <a:endParaRPr lang="ru-RU" sz="800" b="1" dirty="0">
              <a:solidFill>
                <a:srgbClr val="C00000"/>
              </a:solidFill>
              <a:latin typeface="Times New Roman" pitchFamily="18" charset="0"/>
            </a:endParaRPr>
          </a:p>
          <a:p>
            <a:pPr algn="just">
              <a:lnSpc>
                <a:spcPct val="80000"/>
              </a:lnSpc>
              <a:buFont typeface="Wingdings 3" pitchFamily="18" charset="2"/>
              <a:buNone/>
            </a:pPr>
            <a:endParaRPr lang="ru-RU" sz="800" b="1" dirty="0">
              <a:solidFill>
                <a:srgbClr val="C00000"/>
              </a:solidFill>
              <a:latin typeface="Times New Roman" pitchFamily="18" charset="0"/>
            </a:endParaRPr>
          </a:p>
          <a:p>
            <a:pPr algn="just">
              <a:lnSpc>
                <a:spcPct val="80000"/>
              </a:lnSpc>
              <a:buFont typeface="Wingdings 3" pitchFamily="18" charset="2"/>
              <a:buNone/>
            </a:pPr>
            <a:r>
              <a:rPr lang="ru-RU" sz="2200" dirty="0">
                <a:latin typeface="Times New Roman" pitchFamily="18" charset="0"/>
              </a:rPr>
              <a:t> </a:t>
            </a:r>
          </a:p>
          <a:p>
            <a:pPr algn="just">
              <a:lnSpc>
                <a:spcPct val="80000"/>
              </a:lnSpc>
              <a:buFont typeface="Wingdings 3" pitchFamily="18" charset="2"/>
              <a:buNone/>
            </a:pPr>
            <a:r>
              <a:rPr lang="ru-RU" sz="2200" dirty="0">
                <a:latin typeface="Times New Roman" pitchFamily="18" charset="0"/>
              </a:rPr>
              <a:t>      </a:t>
            </a:r>
            <a:r>
              <a:rPr lang="ru-RU" sz="2000" i="1" dirty="0">
                <a:latin typeface="Times New Roman" pitchFamily="18" charset="0"/>
              </a:rPr>
              <a:t>Публичные слушания по проекту бюджета   проводятся   в целях всенародного обсуждения и учета мнения граждан по вопросам формирования бюджета на очередной финансовый год и плановый период. Решение о проведении публичных слушаний публикуется в средствах массовой информации, одновременно с проектом бюджета и информацией о месте и времени проведения публичных слушаний. Каждый житель вправе высказать свое мнение и внести обоснованные предложения. </a:t>
            </a:r>
          </a:p>
          <a:p>
            <a:pPr algn="just">
              <a:lnSpc>
                <a:spcPct val="80000"/>
              </a:lnSpc>
              <a:buFont typeface="Wingdings 3" pitchFamily="18" charset="2"/>
              <a:buNone/>
            </a:pPr>
            <a:endParaRPr lang="ru-RU" sz="2000" i="1" dirty="0">
              <a:latin typeface="Times New Roman" pitchFamily="18" charset="0"/>
            </a:endParaRPr>
          </a:p>
          <a:p>
            <a:pPr algn="ctr">
              <a:lnSpc>
                <a:spcPct val="80000"/>
              </a:lnSpc>
              <a:buFont typeface="Wingdings 3" pitchFamily="18" charset="2"/>
              <a:buNone/>
            </a:pPr>
            <a:r>
              <a:rPr lang="ru-RU" sz="2000" b="1" i="1" dirty="0">
                <a:latin typeface="Times New Roman" pitchFamily="18" charset="0"/>
              </a:rPr>
              <a:t>         </a:t>
            </a:r>
            <a:r>
              <a:rPr lang="ru-RU" sz="2400" b="1" i="1" dirty="0">
                <a:latin typeface="Times New Roman" pitchFamily="18" charset="0"/>
              </a:rPr>
              <a:t>Публичные слушания по проекту бюджета </a:t>
            </a:r>
          </a:p>
          <a:p>
            <a:pPr algn="ctr">
              <a:lnSpc>
                <a:spcPct val="80000"/>
              </a:lnSpc>
              <a:buFont typeface="Wingdings 3" pitchFamily="18" charset="2"/>
              <a:buNone/>
            </a:pPr>
            <a:r>
              <a:rPr lang="ru-RU" sz="2400" b="1" i="1" dirty="0">
                <a:latin typeface="Times New Roman" pitchFamily="18" charset="0"/>
              </a:rPr>
              <a:t>городского округа на 2021 год и на плановый период 2022 и 2023 годов </a:t>
            </a:r>
          </a:p>
          <a:p>
            <a:pPr algn="ctr">
              <a:lnSpc>
                <a:spcPct val="80000"/>
              </a:lnSpc>
              <a:buFont typeface="Wingdings 3" pitchFamily="18" charset="2"/>
              <a:buNone/>
            </a:pPr>
            <a:r>
              <a:rPr lang="ru-RU" sz="2400" b="1" i="1" dirty="0">
                <a:latin typeface="Times New Roman" pitchFamily="18" charset="0"/>
              </a:rPr>
              <a:t>состоялись 16 декабря 2020 года</a:t>
            </a:r>
          </a:p>
        </p:txBody>
      </p:sp>
      <p:sp>
        <p:nvSpPr>
          <p:cNvPr id="2" name="Объект 1"/>
          <p:cNvSpPr>
            <a:spLocks noGrp="1"/>
          </p:cNvSpPr>
          <p:nvPr>
            <p:ph sz="half" idx="1"/>
          </p:nvPr>
        </p:nvSpPr>
        <p:spPr>
          <a:xfrm>
            <a:off x="1" y="1"/>
            <a:ext cx="12192000" cy="6248400"/>
          </a:xfrm>
        </p:spPr>
        <p:txBody>
          <a:bodyPr/>
          <a:lstStyle/>
          <a:p>
            <a:pPr marL="0" indent="0">
              <a:buNone/>
            </a:pPr>
            <a:r>
              <a:rPr lang="ru-RU" dirty="0"/>
              <a:t> </a:t>
            </a:r>
          </a:p>
        </p:txBody>
      </p:sp>
      <p:pic>
        <p:nvPicPr>
          <p:cNvPr id="3" name="Рисунок 2"/>
          <p:cNvPicPr>
            <a:picLocks noChangeAspect="1"/>
          </p:cNvPicPr>
          <p:nvPr/>
        </p:nvPicPr>
        <p:blipFill>
          <a:blip r:embed="rId3"/>
          <a:stretch>
            <a:fillRect/>
          </a:stretch>
        </p:blipFill>
        <p:spPr>
          <a:xfrm>
            <a:off x="7887033" y="57149"/>
            <a:ext cx="3668050" cy="237744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9616" y="-134112"/>
            <a:ext cx="9729216" cy="1292479"/>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«Развитие сельского хозяйства»</a:t>
            </a:r>
          </a:p>
        </p:txBody>
      </p:sp>
      <p:sp>
        <p:nvSpPr>
          <p:cNvPr id="3" name="Объект 2"/>
          <p:cNvSpPr>
            <a:spLocks noGrp="1"/>
          </p:cNvSpPr>
          <p:nvPr>
            <p:ph idx="1"/>
          </p:nvPr>
        </p:nvSpPr>
        <p:spPr>
          <a:xfrm>
            <a:off x="1194816" y="865632"/>
            <a:ext cx="10158984" cy="5311331"/>
          </a:xfrm>
        </p:spPr>
        <p:txBody>
          <a:bodyPr/>
          <a:lstStyle/>
          <a:p>
            <a:r>
              <a:rPr lang="ru-RU" sz="2000" i="1" dirty="0">
                <a:latin typeface="Times New Roman" panose="02020603050405020304" pitchFamily="18" charset="0"/>
                <a:cs typeface="Times New Roman" panose="02020603050405020304" pitchFamily="18" charset="0"/>
              </a:rPr>
              <a:t>Цели программы: обеспечение населения  сельскохозяйственной продукцией и продовольствием собственного производства, устойчивое развитие сельских территорий; обеспечение эпизоотического и ветеринарно-санитарного благополучия  </a:t>
            </a:r>
          </a:p>
          <a:p>
            <a:endParaRPr lang="ru-RU" i="1" dirty="0"/>
          </a:p>
        </p:txBody>
      </p:sp>
      <p:pic>
        <p:nvPicPr>
          <p:cNvPr id="4" name="Рисунок 3"/>
          <p:cNvPicPr>
            <a:picLocks noChangeAspect="1"/>
          </p:cNvPicPr>
          <p:nvPr/>
        </p:nvPicPr>
        <p:blipFill>
          <a:blip r:embed="rId2"/>
          <a:stretch>
            <a:fillRect/>
          </a:stretch>
        </p:blipFill>
        <p:spPr>
          <a:xfrm>
            <a:off x="2343573" y="1926336"/>
            <a:ext cx="8041301" cy="4523232"/>
          </a:xfrm>
          <a:prstGeom prst="rect">
            <a:avLst/>
          </a:prstGeom>
        </p:spPr>
      </p:pic>
    </p:spTree>
    <p:extLst>
      <p:ext uri="{BB962C8B-B14F-4D97-AF65-F5344CB8AC3E}">
        <p14:creationId xmlns:p14="http://schemas.microsoft.com/office/powerpoint/2010/main" val="3064854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latin typeface="Times New Roman" panose="02020603050405020304" pitchFamily="18" charset="0"/>
                <a:cs typeface="Times New Roman" panose="02020603050405020304" pitchFamily="18" charset="0"/>
              </a:rPr>
              <a:t>Финансирование программы </a:t>
            </a:r>
          </a:p>
        </p:txBody>
      </p:sp>
      <p:graphicFrame>
        <p:nvGraphicFramePr>
          <p:cNvPr id="10" name="Объект 9"/>
          <p:cNvGraphicFramePr>
            <a:graphicFrameLocks noGrp="1"/>
          </p:cNvGraphicFramePr>
          <p:nvPr>
            <p:ph idx="1"/>
            <p:extLst>
              <p:ext uri="{D42A27DB-BD31-4B8C-83A1-F6EECF244321}">
                <p14:modId xmlns:p14="http://schemas.microsoft.com/office/powerpoint/2010/main" val="1015607808"/>
              </p:ext>
            </p:extLst>
          </p:nvPr>
        </p:nvGraphicFramePr>
        <p:xfrm>
          <a:off x="-121920" y="1825625"/>
          <a:ext cx="8229600" cy="4758055"/>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p:cNvPicPr>
            <a:picLocks noChangeAspect="1"/>
          </p:cNvPicPr>
          <p:nvPr/>
        </p:nvPicPr>
        <p:blipFill>
          <a:blip r:embed="rId4"/>
          <a:stretch>
            <a:fillRect/>
          </a:stretch>
        </p:blipFill>
        <p:spPr>
          <a:xfrm>
            <a:off x="6199552" y="801332"/>
            <a:ext cx="5282974" cy="2971673"/>
          </a:xfrm>
          <a:prstGeom prst="rect">
            <a:avLst/>
          </a:prstGeom>
        </p:spPr>
      </p:pic>
    </p:spTree>
    <p:extLst>
      <p:ext uri="{BB962C8B-B14F-4D97-AF65-F5344CB8AC3E}">
        <p14:creationId xmlns:p14="http://schemas.microsoft.com/office/powerpoint/2010/main" val="519771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447" y="85062"/>
            <a:ext cx="11915553" cy="882502"/>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отраслей сельского хозяйства»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08118276"/>
              </p:ext>
            </p:extLst>
          </p:nvPr>
        </p:nvGraphicFramePr>
        <p:xfrm>
          <a:off x="353568" y="797437"/>
          <a:ext cx="11639958" cy="5419421"/>
        </p:xfrm>
        <a:graphic>
          <a:graphicData uri="http://schemas.openxmlformats.org/drawingml/2006/table">
            <a:tbl>
              <a:tblPr firstRow="1" bandRow="1">
                <a:tableStyleId>{5C22544A-7EE6-4342-B048-85BDC9FD1C3A}</a:tableStyleId>
              </a:tblPr>
              <a:tblGrid>
                <a:gridCol w="4816620">
                  <a:extLst>
                    <a:ext uri="{9D8B030D-6E8A-4147-A177-3AD203B41FA5}">
                      <a16:colId xmlns="" xmlns:a16="http://schemas.microsoft.com/office/drawing/2014/main" val="20000"/>
                    </a:ext>
                  </a:extLst>
                </a:gridCol>
                <a:gridCol w="1384590">
                  <a:extLst>
                    <a:ext uri="{9D8B030D-6E8A-4147-A177-3AD203B41FA5}">
                      <a16:colId xmlns="" xmlns:a16="http://schemas.microsoft.com/office/drawing/2014/main" val="20001"/>
                    </a:ext>
                  </a:extLst>
                </a:gridCol>
                <a:gridCol w="1235173">
                  <a:extLst>
                    <a:ext uri="{9D8B030D-6E8A-4147-A177-3AD203B41FA5}">
                      <a16:colId xmlns="" xmlns:a16="http://schemas.microsoft.com/office/drawing/2014/main" val="20002"/>
                    </a:ext>
                  </a:extLst>
                </a:gridCol>
                <a:gridCol w="1235173">
                  <a:extLst>
                    <a:ext uri="{9D8B030D-6E8A-4147-A177-3AD203B41FA5}">
                      <a16:colId xmlns="" xmlns:a16="http://schemas.microsoft.com/office/drawing/2014/main" val="20006"/>
                    </a:ext>
                  </a:extLst>
                </a:gridCol>
                <a:gridCol w="1085758">
                  <a:extLst>
                    <a:ext uri="{9D8B030D-6E8A-4147-A177-3AD203B41FA5}">
                      <a16:colId xmlns="" xmlns:a16="http://schemas.microsoft.com/office/drawing/2014/main" val="20003"/>
                    </a:ext>
                  </a:extLst>
                </a:gridCol>
                <a:gridCol w="796886">
                  <a:extLst>
                    <a:ext uri="{9D8B030D-6E8A-4147-A177-3AD203B41FA5}">
                      <a16:colId xmlns="" xmlns:a16="http://schemas.microsoft.com/office/drawing/2014/main" val="20004"/>
                    </a:ext>
                  </a:extLst>
                </a:gridCol>
                <a:gridCol w="1085758">
                  <a:extLst>
                    <a:ext uri="{9D8B030D-6E8A-4147-A177-3AD203B41FA5}">
                      <a16:colId xmlns="" xmlns:a16="http://schemas.microsoft.com/office/drawing/2014/main" val="20005"/>
                    </a:ext>
                  </a:extLst>
                </a:gridCol>
              </a:tblGrid>
              <a:tr h="717881">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p>
                      <a:pPr algn="ctr">
                        <a:lnSpc>
                          <a:spcPct val="115000"/>
                        </a:lnSpc>
                        <a:spcAft>
                          <a:spcPts val="0"/>
                        </a:spcAft>
                      </a:pPr>
                      <a:endPar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731992">
                <a:tc>
                  <a:txBody>
                    <a:bodyPr/>
                    <a:lstStyle/>
                    <a:p>
                      <a:pP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 к предыдущему году</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(показатель программы)</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en-US" sz="1400" b="0" i="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b="0" i="1"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4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102,1</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102,1</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100,1</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519482">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Производство скота и птицы на убой в хозяйствах всех категорий (в живом весе) </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ФОИВ</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Тыс. тонн</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ru-RU" sz="14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731992">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Производство молока в хозяйствах всех категорий </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(показатель программы)</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Тыс. тонн</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40,0</a:t>
                      </a:r>
                      <a:endParaRPr lang="ru-RU" sz="14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40,01</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40,01</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40,02</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926014">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Объем инвестиций, привлеченных в текущем году  по реализуемым инвестиционным проектам АПК, находящимся в единой автоматизированной системе мониторинга инвестиционных проектов Министерства инвестиций и инноваций Московской области</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Млн. руб.</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300,0</a:t>
                      </a:r>
                      <a:endParaRPr lang="ru-RU" sz="14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en-US"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en-US"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731992">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Ввод мощностей животноводческих комплексов молочного направления </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 (показатель программы)</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скотомест</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ru-RU" sz="1400" b="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06591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1629" y="292608"/>
            <a:ext cx="11990154" cy="975360"/>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мелиорации земель </a:t>
            </a:r>
            <a:br>
              <a:rPr lang="ru-RU" sz="2400" i="1" dirty="0">
                <a:solidFill>
                  <a:schemeClr val="tx1"/>
                </a:solidFill>
                <a:latin typeface="Times New Roman" panose="02020603050405020304" pitchFamily="18" charset="0"/>
                <a:cs typeface="Times New Roman" panose="02020603050405020304" pitchFamily="18" charset="0"/>
              </a:rPr>
            </a:br>
            <a:r>
              <a:rPr lang="ru-RU" sz="2400" i="1" dirty="0">
                <a:solidFill>
                  <a:schemeClr val="tx1"/>
                </a:solidFill>
                <a:latin typeface="Times New Roman" panose="02020603050405020304" pitchFamily="18" charset="0"/>
                <a:cs typeface="Times New Roman" panose="02020603050405020304" pitchFamily="18" charset="0"/>
              </a:rPr>
              <a:t>сельскохозяйственного  назначения»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29223881"/>
              </p:ext>
            </p:extLst>
          </p:nvPr>
        </p:nvGraphicFramePr>
        <p:xfrm>
          <a:off x="531629" y="1438658"/>
          <a:ext cx="11019014" cy="4705401"/>
        </p:xfrm>
        <a:graphic>
          <a:graphicData uri="http://schemas.openxmlformats.org/drawingml/2006/table">
            <a:tbl>
              <a:tblPr firstRow="1" bandRow="1">
                <a:tableStyleId>{5C22544A-7EE6-4342-B048-85BDC9FD1C3A}</a:tableStyleId>
              </a:tblPr>
              <a:tblGrid>
                <a:gridCol w="3756904">
                  <a:extLst>
                    <a:ext uri="{9D8B030D-6E8A-4147-A177-3AD203B41FA5}">
                      <a16:colId xmlns="" xmlns:a16="http://schemas.microsoft.com/office/drawing/2014/main" val="20000"/>
                    </a:ext>
                  </a:extLst>
                </a:gridCol>
                <a:gridCol w="1813154">
                  <a:extLst>
                    <a:ext uri="{9D8B030D-6E8A-4147-A177-3AD203B41FA5}">
                      <a16:colId xmlns="" xmlns:a16="http://schemas.microsoft.com/office/drawing/2014/main" val="20001"/>
                    </a:ext>
                  </a:extLst>
                </a:gridCol>
                <a:gridCol w="1205606">
                  <a:extLst>
                    <a:ext uri="{9D8B030D-6E8A-4147-A177-3AD203B41FA5}">
                      <a16:colId xmlns="" xmlns:a16="http://schemas.microsoft.com/office/drawing/2014/main" val="20002"/>
                    </a:ext>
                  </a:extLst>
                </a:gridCol>
                <a:gridCol w="1205606">
                  <a:extLst>
                    <a:ext uri="{9D8B030D-6E8A-4147-A177-3AD203B41FA5}">
                      <a16:colId xmlns="" xmlns:a16="http://schemas.microsoft.com/office/drawing/2014/main" val="20006"/>
                    </a:ext>
                  </a:extLst>
                </a:gridCol>
                <a:gridCol w="1066640">
                  <a:extLst>
                    <a:ext uri="{9D8B030D-6E8A-4147-A177-3AD203B41FA5}">
                      <a16:colId xmlns="" xmlns:a16="http://schemas.microsoft.com/office/drawing/2014/main" val="20003"/>
                    </a:ext>
                  </a:extLst>
                </a:gridCol>
                <a:gridCol w="1190631">
                  <a:extLst>
                    <a:ext uri="{9D8B030D-6E8A-4147-A177-3AD203B41FA5}">
                      <a16:colId xmlns="" xmlns:a16="http://schemas.microsoft.com/office/drawing/2014/main" val="20004"/>
                    </a:ext>
                  </a:extLst>
                </a:gridCol>
                <a:gridCol w="780473">
                  <a:extLst>
                    <a:ext uri="{9D8B030D-6E8A-4147-A177-3AD203B41FA5}">
                      <a16:colId xmlns="" xmlns:a16="http://schemas.microsoft.com/office/drawing/2014/main" val="20005"/>
                    </a:ext>
                  </a:extLst>
                </a:gridCol>
              </a:tblGrid>
              <a:tr h="854980">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261129">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Вовлечение в оборот выбывших сельскохозяйственных угодий за счет проведения </a:t>
                      </a:r>
                      <a:r>
                        <a:rPr lang="ru-RU" sz="1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культуртехнических</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работ сельскохозяйственными товаропроизводителями</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Обращение Губернатора Московской области</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Тыс. га</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287853">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Площадь земельных участков, находящихся в муниципальной собственности и государственная собственность на которые не разграничена, предоставленных </a:t>
                      </a:r>
                      <a:r>
                        <a:rPr lang="ru-RU" sz="1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сельхозтоваро</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-производителям</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700</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1301439">
                <a:tc>
                  <a:txBody>
                    <a:bodyPr/>
                    <a:lstStyle/>
                    <a:p>
                      <a:pP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Площадь земель, обработанных от борщевика Сосновского</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Рейтинг -50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210,0</a:t>
                      </a:r>
                      <a:endParaRPr lang="ru-RU" sz="1400" b="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148,2</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93,8</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924569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905066" cy="841248"/>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«Устойчивое развитие сельских территорий»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23214761"/>
              </p:ext>
            </p:extLst>
          </p:nvPr>
        </p:nvGraphicFramePr>
        <p:xfrm>
          <a:off x="372140" y="1552353"/>
          <a:ext cx="11344938" cy="3812127"/>
        </p:xfrm>
        <a:graphic>
          <a:graphicData uri="http://schemas.openxmlformats.org/drawingml/2006/table">
            <a:tbl>
              <a:tblPr firstRow="1" bandRow="1">
                <a:tableStyleId>{5C22544A-7EE6-4342-B048-85BDC9FD1C3A}</a:tableStyleId>
              </a:tblPr>
              <a:tblGrid>
                <a:gridCol w="2538037">
                  <a:extLst>
                    <a:ext uri="{9D8B030D-6E8A-4147-A177-3AD203B41FA5}">
                      <a16:colId xmlns="" xmlns:a16="http://schemas.microsoft.com/office/drawing/2014/main" val="20000"/>
                    </a:ext>
                  </a:extLst>
                </a:gridCol>
                <a:gridCol w="1578427">
                  <a:extLst>
                    <a:ext uri="{9D8B030D-6E8A-4147-A177-3AD203B41FA5}">
                      <a16:colId xmlns="" xmlns:a16="http://schemas.microsoft.com/office/drawing/2014/main" val="20001"/>
                    </a:ext>
                  </a:extLst>
                </a:gridCol>
                <a:gridCol w="1775729">
                  <a:extLst>
                    <a:ext uri="{9D8B030D-6E8A-4147-A177-3AD203B41FA5}">
                      <a16:colId xmlns="" xmlns:a16="http://schemas.microsoft.com/office/drawing/2014/main" val="20002"/>
                    </a:ext>
                  </a:extLst>
                </a:gridCol>
                <a:gridCol w="1775729">
                  <a:extLst>
                    <a:ext uri="{9D8B030D-6E8A-4147-A177-3AD203B41FA5}">
                      <a16:colId xmlns="" xmlns:a16="http://schemas.microsoft.com/office/drawing/2014/main" val="20006"/>
                    </a:ext>
                  </a:extLst>
                </a:gridCol>
                <a:gridCol w="1219693">
                  <a:extLst>
                    <a:ext uri="{9D8B030D-6E8A-4147-A177-3AD203B41FA5}">
                      <a16:colId xmlns="" xmlns:a16="http://schemas.microsoft.com/office/drawing/2014/main" val="20003"/>
                    </a:ext>
                  </a:extLst>
                </a:gridCol>
                <a:gridCol w="1004454">
                  <a:extLst>
                    <a:ext uri="{9D8B030D-6E8A-4147-A177-3AD203B41FA5}">
                      <a16:colId xmlns="" xmlns:a16="http://schemas.microsoft.com/office/drawing/2014/main" val="20004"/>
                    </a:ext>
                  </a:extLst>
                </a:gridCol>
                <a:gridCol w="1452869">
                  <a:extLst>
                    <a:ext uri="{9D8B030D-6E8A-4147-A177-3AD203B41FA5}">
                      <a16:colId xmlns="" xmlns:a16="http://schemas.microsoft.com/office/drawing/2014/main" val="20005"/>
                    </a:ext>
                  </a:extLst>
                </a:gridCol>
              </a:tblGrid>
              <a:tr h="79983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60000"/>
                        <a:lumOff val="40000"/>
                      </a:schemeClr>
                    </a:solidFill>
                  </a:tcPr>
                </a:tc>
                <a:extLst>
                  <a:ext uri="{0D108BD9-81ED-4DB2-BD59-A6C34878D82A}">
                    <a16:rowId xmlns="" xmlns:a16="http://schemas.microsoft.com/office/drawing/2014/main" val="10000"/>
                  </a:ext>
                </a:extLst>
              </a:tr>
              <a:tr h="508230">
                <a:tc>
                  <a:txBody>
                    <a:bodyPr/>
                    <a:lstStyle/>
                    <a:p>
                      <a:pPr>
                        <a:spcAft>
                          <a:spcPts val="0"/>
                        </a:spcAft>
                        <a:tabLst>
                          <a:tab pos="2969895" algn="ctr"/>
                          <a:tab pos="5940425" algn="r"/>
                        </a:tabLs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Объем ввода (приобретения) жилья</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ФОИВ</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tabLst>
                          <a:tab pos="2969895" algn="ctr"/>
                          <a:tab pos="5940425" algn="r"/>
                        </a:tabLs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кв. метров</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tabLst>
                          <a:tab pos="2969895" algn="ctr"/>
                          <a:tab pos="5940425" algn="r"/>
                        </a:tabLst>
                      </a:pPr>
                      <a:r>
                        <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1"/>
                  </a:ext>
                </a:extLst>
              </a:tr>
              <a:tr h="691527">
                <a:tc>
                  <a:txBody>
                    <a:bodyPr/>
                    <a:lstStyle/>
                    <a:p>
                      <a:pPr>
                        <a:spcAft>
                          <a:spcPts val="0"/>
                        </a:spcAft>
                        <a:tabLst>
                          <a:tab pos="2969895" algn="ctr"/>
                          <a:tab pos="5940425" algn="r"/>
                        </a:tabLs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Ввод в действие распределительных газовых сетей</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ФОИВ</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tabLst>
                          <a:tab pos="2969895" algn="ctr"/>
                          <a:tab pos="5940425" algn="r"/>
                        </a:tabLs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tabLst>
                          <a:tab pos="2969895" algn="ctr"/>
                          <a:tab pos="5940425" algn="r"/>
                        </a:tabLst>
                      </a:pPr>
                      <a:r>
                        <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2"/>
                  </a:ext>
                </a:extLst>
              </a:tr>
              <a:tr h="508230">
                <a:tc>
                  <a:txBody>
                    <a:bodyPr/>
                    <a:lstStyle/>
                    <a:p>
                      <a:pPr>
                        <a:spcAft>
                          <a:spcPts val="0"/>
                        </a:spcAft>
                        <a:tabLst>
                          <a:tab pos="2969895" algn="ctr"/>
                          <a:tab pos="5940425" algn="r"/>
                        </a:tabLs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Ввод в действие локальных водопроводов</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ФОИВ</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tabLst>
                          <a:tab pos="2969895" algn="ctr"/>
                          <a:tab pos="5940425" algn="r"/>
                        </a:tabLs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a:t>
                      </a:r>
                      <a:endParaRPr lang="ru-RU" sz="1400" i="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tabLst>
                          <a:tab pos="2969895" algn="ctr"/>
                          <a:tab pos="5940425" algn="r"/>
                        </a:tabLst>
                      </a:pPr>
                      <a:r>
                        <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3"/>
                  </a:ext>
                </a:extLst>
              </a:tr>
              <a:tr h="1130149">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Ввод в эксплуатацию автомобильных дорог местного значения</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Соглашение с ФОИВ</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км</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10817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514666" cy="1231392"/>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«Обеспечение </a:t>
            </a:r>
            <a:br>
              <a:rPr lang="ru-RU" sz="2400" b="1" i="1" dirty="0">
                <a:solidFill>
                  <a:schemeClr val="tx1"/>
                </a:solidFill>
                <a:latin typeface="Times New Roman" panose="02020603050405020304" pitchFamily="18" charset="0"/>
                <a:cs typeface="Times New Roman" panose="02020603050405020304" pitchFamily="18" charset="0"/>
              </a:rPr>
            </a:br>
            <a:r>
              <a:rPr lang="ru-RU" sz="2400" b="1" i="1" dirty="0">
                <a:solidFill>
                  <a:schemeClr val="tx1"/>
                </a:solidFill>
                <a:latin typeface="Times New Roman" panose="02020603050405020304" pitchFamily="18" charset="0"/>
                <a:cs typeface="Times New Roman" panose="02020603050405020304" pitchFamily="18" charset="0"/>
              </a:rPr>
              <a:t>эпизоотического и ветеринарно-санитарного благополучия»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115738948"/>
              </p:ext>
            </p:extLst>
          </p:nvPr>
        </p:nvGraphicFramePr>
        <p:xfrm>
          <a:off x="585216" y="1975104"/>
          <a:ext cx="11228833" cy="3218688"/>
        </p:xfrm>
        <a:graphic>
          <a:graphicData uri="http://schemas.openxmlformats.org/drawingml/2006/table">
            <a:tbl>
              <a:tblPr firstRow="1" bandRow="1">
                <a:tableStyleId>{5C22544A-7EE6-4342-B048-85BDC9FD1C3A}</a:tableStyleId>
              </a:tblPr>
              <a:tblGrid>
                <a:gridCol w="3442860">
                  <a:extLst>
                    <a:ext uri="{9D8B030D-6E8A-4147-A177-3AD203B41FA5}">
                      <a16:colId xmlns="" xmlns:a16="http://schemas.microsoft.com/office/drawing/2014/main" val="20000"/>
                    </a:ext>
                  </a:extLst>
                </a:gridCol>
                <a:gridCol w="1246019">
                  <a:extLst>
                    <a:ext uri="{9D8B030D-6E8A-4147-A177-3AD203B41FA5}">
                      <a16:colId xmlns="" xmlns:a16="http://schemas.microsoft.com/office/drawing/2014/main" val="20001"/>
                    </a:ext>
                  </a:extLst>
                </a:gridCol>
                <a:gridCol w="1416104">
                  <a:extLst>
                    <a:ext uri="{9D8B030D-6E8A-4147-A177-3AD203B41FA5}">
                      <a16:colId xmlns="" xmlns:a16="http://schemas.microsoft.com/office/drawing/2014/main" val="20002"/>
                    </a:ext>
                  </a:extLst>
                </a:gridCol>
                <a:gridCol w="1416104">
                  <a:extLst>
                    <a:ext uri="{9D8B030D-6E8A-4147-A177-3AD203B41FA5}">
                      <a16:colId xmlns="" xmlns:a16="http://schemas.microsoft.com/office/drawing/2014/main" val="20006"/>
                    </a:ext>
                  </a:extLst>
                </a:gridCol>
                <a:gridCol w="1324742">
                  <a:extLst>
                    <a:ext uri="{9D8B030D-6E8A-4147-A177-3AD203B41FA5}">
                      <a16:colId xmlns="" xmlns:a16="http://schemas.microsoft.com/office/drawing/2014/main" val="20003"/>
                    </a:ext>
                  </a:extLst>
                </a:gridCol>
                <a:gridCol w="1352151">
                  <a:extLst>
                    <a:ext uri="{9D8B030D-6E8A-4147-A177-3AD203B41FA5}">
                      <a16:colId xmlns="" xmlns:a16="http://schemas.microsoft.com/office/drawing/2014/main" val="20004"/>
                    </a:ext>
                  </a:extLst>
                </a:gridCol>
                <a:gridCol w="1030853">
                  <a:extLst>
                    <a:ext uri="{9D8B030D-6E8A-4147-A177-3AD203B41FA5}">
                      <a16:colId xmlns="" xmlns:a16="http://schemas.microsoft.com/office/drawing/2014/main" val="20005"/>
                    </a:ext>
                  </a:extLst>
                </a:gridCol>
              </a:tblGrid>
              <a:tr h="1074880">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734462">
                <a:tc>
                  <a:txBody>
                    <a:bodyPr/>
                    <a:lstStyle/>
                    <a:p>
                      <a:pP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 Количество отловленных безнадзорных животных</a:t>
                      </a:r>
                    </a:p>
                  </a:txBody>
                  <a:tcPr marL="39370" marR="39370" marT="64770" marB="64770">
                    <a:solidFill>
                      <a:schemeClr val="accent1">
                        <a:lumMod val="40000"/>
                        <a:lumOff val="60000"/>
                      </a:schemeClr>
                    </a:solidFill>
                  </a:tcPr>
                </a:tc>
                <a:tc>
                  <a:txBody>
                    <a:bodyPr/>
                    <a:lstStyle/>
                    <a:p>
                      <a:pP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409346">
                <a:tc>
                  <a:txBody>
                    <a:bodyPr/>
                    <a:lstStyle/>
                    <a:p>
                      <a:pP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обустроенных сибиреязвенных скотомогильников и их содержание</a:t>
                      </a:r>
                    </a:p>
                  </a:txBody>
                  <a:tcPr marL="39370" marR="39370" marT="64770" marB="64770">
                    <a:solidFill>
                      <a:schemeClr val="accent1">
                        <a:lumMod val="40000"/>
                        <a:lumOff val="60000"/>
                      </a:schemeClr>
                    </a:solidFill>
                  </a:tcPr>
                </a:tc>
                <a:tc>
                  <a:txBody>
                    <a:bodyPr/>
                    <a:lstStyle/>
                    <a:p>
                      <a:pP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Отраслевой</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9370" marR="39370" marT="64770" marB="64770">
                    <a:solidFill>
                      <a:schemeClr val="accent1">
                        <a:lumMod val="40000"/>
                        <a:lumOff val="60000"/>
                      </a:schemeClr>
                    </a:solidFill>
                  </a:tcPr>
                </a:tc>
                <a:tc>
                  <a:txBody>
                    <a:bodyPr/>
                    <a:lstStyle/>
                    <a:p>
                      <a:pPr algn="ctr">
                        <a:spcAft>
                          <a:spcPts val="0"/>
                        </a:spcAft>
                      </a:pPr>
                      <a:r>
                        <a:rPr lang="ru-RU" sz="1400" i="1"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2272264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8264" y="-999744"/>
            <a:ext cx="9290304" cy="2637536"/>
          </a:xfrm>
        </p:spPr>
        <p:txBody>
          <a:bodyPr>
            <a:normAutofit/>
          </a:bodyPr>
          <a:lstStyle/>
          <a:p>
            <a:r>
              <a:rPr lang="ru-RU" sz="2400" b="1" i="1" dirty="0">
                <a:solidFill>
                  <a:schemeClr val="tx1"/>
                </a:solidFill>
                <a:latin typeface="Times New Roman" panose="02020603050405020304" pitchFamily="18" charset="0"/>
                <a:cs typeface="Times New Roman" panose="02020603050405020304" pitchFamily="18" charset="0"/>
              </a:rPr>
              <a:t>Муниципальная программа «Экология и окружающая среда» </a:t>
            </a:r>
          </a:p>
        </p:txBody>
      </p:sp>
      <p:sp>
        <p:nvSpPr>
          <p:cNvPr id="3" name="Объект 2"/>
          <p:cNvSpPr>
            <a:spLocks noGrp="1"/>
          </p:cNvSpPr>
          <p:nvPr>
            <p:ph idx="1"/>
          </p:nvPr>
        </p:nvSpPr>
        <p:spPr>
          <a:xfrm>
            <a:off x="792480" y="597408"/>
            <a:ext cx="11287946" cy="4923016"/>
          </a:xfrm>
        </p:spPr>
        <p:txBody>
          <a:bodyPr>
            <a:normAutofit/>
          </a:bodyPr>
          <a:lstStyle/>
          <a:p>
            <a:pPr marL="0" indent="0">
              <a:buNone/>
            </a:pPr>
            <a:r>
              <a:rPr lang="ru-RU" sz="2000" i="1" dirty="0">
                <a:latin typeface="Times New Roman" panose="02020603050405020304" pitchFamily="18" charset="0"/>
                <a:cs typeface="Times New Roman" panose="02020603050405020304" pitchFamily="18" charset="0"/>
              </a:rPr>
              <a:t>Цель программы: обеспечение конституционных прав граждан на благоприятную окружающую среду за счет стабилизации экологической обстановки в городском округе и ее улучшения на территориях с высокими уровнями загрязнения воздуха, водных объектов и от размещения отходов производства и потребления, повышение эффективности использования, охраны, защиты и воспроизводства лесов</a:t>
            </a:r>
          </a:p>
        </p:txBody>
      </p:sp>
      <p:graphicFrame>
        <p:nvGraphicFramePr>
          <p:cNvPr id="7" name="Диаграмма 6"/>
          <p:cNvGraphicFramePr/>
          <p:nvPr>
            <p:extLst>
              <p:ext uri="{D42A27DB-BD31-4B8C-83A1-F6EECF244321}">
                <p14:modId xmlns:p14="http://schemas.microsoft.com/office/powerpoint/2010/main" val="1183335192"/>
              </p:ext>
            </p:extLst>
          </p:nvPr>
        </p:nvGraphicFramePr>
        <p:xfrm>
          <a:off x="243840" y="2170176"/>
          <a:ext cx="11836586" cy="4498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323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1664" y="256032"/>
            <a:ext cx="8802624" cy="1438656"/>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«Охрана окружающей среды»</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45699243"/>
              </p:ext>
            </p:extLst>
          </p:nvPr>
        </p:nvGraphicFramePr>
        <p:xfrm>
          <a:off x="350874" y="1477926"/>
          <a:ext cx="11472529" cy="4635796"/>
        </p:xfrm>
        <a:graphic>
          <a:graphicData uri="http://schemas.openxmlformats.org/drawingml/2006/table">
            <a:tbl>
              <a:tblPr firstRow="1" bandRow="1">
                <a:tableStyleId>{5C22544A-7EE6-4342-B048-85BDC9FD1C3A}</a:tableStyleId>
              </a:tblPr>
              <a:tblGrid>
                <a:gridCol w="3108653">
                  <a:extLst>
                    <a:ext uri="{9D8B030D-6E8A-4147-A177-3AD203B41FA5}">
                      <a16:colId xmlns="" xmlns:a16="http://schemas.microsoft.com/office/drawing/2014/main" val="20000"/>
                    </a:ext>
                  </a:extLst>
                </a:gridCol>
                <a:gridCol w="1738832">
                  <a:extLst>
                    <a:ext uri="{9D8B030D-6E8A-4147-A177-3AD203B41FA5}">
                      <a16:colId xmlns="" xmlns:a16="http://schemas.microsoft.com/office/drawing/2014/main" val="20001"/>
                    </a:ext>
                  </a:extLst>
                </a:gridCol>
                <a:gridCol w="1515406">
                  <a:extLst>
                    <a:ext uri="{9D8B030D-6E8A-4147-A177-3AD203B41FA5}">
                      <a16:colId xmlns="" xmlns:a16="http://schemas.microsoft.com/office/drawing/2014/main" val="20002"/>
                    </a:ext>
                  </a:extLst>
                </a:gridCol>
                <a:gridCol w="1515406">
                  <a:extLst>
                    <a:ext uri="{9D8B030D-6E8A-4147-A177-3AD203B41FA5}">
                      <a16:colId xmlns="" xmlns:a16="http://schemas.microsoft.com/office/drawing/2014/main" val="20006"/>
                    </a:ext>
                  </a:extLst>
                </a:gridCol>
                <a:gridCol w="1175412">
                  <a:extLst>
                    <a:ext uri="{9D8B030D-6E8A-4147-A177-3AD203B41FA5}">
                      <a16:colId xmlns="" xmlns:a16="http://schemas.microsoft.com/office/drawing/2014/main" val="20003"/>
                    </a:ext>
                  </a:extLst>
                </a:gridCol>
                <a:gridCol w="1272552">
                  <a:extLst>
                    <a:ext uri="{9D8B030D-6E8A-4147-A177-3AD203B41FA5}">
                      <a16:colId xmlns="" xmlns:a16="http://schemas.microsoft.com/office/drawing/2014/main" val="20004"/>
                    </a:ext>
                  </a:extLst>
                </a:gridCol>
                <a:gridCol w="1146268">
                  <a:extLst>
                    <a:ext uri="{9D8B030D-6E8A-4147-A177-3AD203B41FA5}">
                      <a16:colId xmlns="" xmlns:a16="http://schemas.microsoft.com/office/drawing/2014/main" val="20005"/>
                    </a:ext>
                  </a:extLst>
                </a:gridCol>
              </a:tblGrid>
              <a:tr h="659313">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435380">
                <a:tc>
                  <a:txBody>
                    <a:bodyPr/>
                    <a:lstStyle/>
                    <a:p>
                      <a:pPr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представителей школьных образований, принявших участие в районной экологической конференции</a:t>
                      </a:r>
                    </a:p>
                  </a:txBody>
                  <a:tcPr marL="39370" marR="39370" marT="64770" marB="64770">
                    <a:solidFill>
                      <a:schemeClr val="accent1">
                        <a:lumMod val="40000"/>
                        <a:lumOff val="60000"/>
                      </a:schemeClr>
                    </a:solidFill>
                  </a:tcPr>
                </a:tc>
                <a:tc>
                  <a:txBody>
                    <a:bodyPr/>
                    <a:lstStyle/>
                    <a:p>
                      <a:pPr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940895">
                <a:tc>
                  <a:txBody>
                    <a:bodyPr/>
                    <a:lstStyle/>
                    <a:p>
                      <a:pPr algn="l">
                        <a:spcAft>
                          <a:spcPts val="0"/>
                        </a:spcAft>
                      </a:pPr>
                      <a:r>
                        <a:rPr lang="ru-RU" sz="1400" i="1" kern="50">
                          <a:solidFill>
                            <a:schemeClr val="tx1"/>
                          </a:solidFill>
                          <a:effectLst/>
                          <a:latin typeface="Times New Roman" panose="02020603050405020304" pitchFamily="18" charset="0"/>
                          <a:ea typeface="Andale Sans UI"/>
                          <a:cs typeface="Times New Roman" panose="02020603050405020304" pitchFamily="18" charset="0"/>
                        </a:rPr>
                        <a:t>Наличие генеральных схем санитарной очистки территории муниципального образования</a:t>
                      </a:r>
                      <a:endPar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l">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наличие</a:t>
                      </a:r>
                    </a:p>
                  </a:txBody>
                  <a:tcPr marL="39370" marR="39370" marT="64770" marB="6477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имеется</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имеется</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имеется</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имеется</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1600208">
                <a:tc>
                  <a:txBody>
                    <a:bodyPr/>
                    <a:lstStyle/>
                    <a:p>
                      <a:pPr algn="l">
                        <a:spcAft>
                          <a:spcPts val="0"/>
                        </a:spcAft>
                      </a:pPr>
                      <a:r>
                        <a:rPr lang="ru-RU" sz="1400" i="1" kern="50" dirty="0">
                          <a:solidFill>
                            <a:schemeClr val="tx1"/>
                          </a:solidFill>
                          <a:effectLst/>
                          <a:latin typeface="Times New Roman" panose="02020603050405020304" pitchFamily="18" charset="0"/>
                          <a:ea typeface="Andale Sans UI"/>
                          <a:cs typeface="Times New Roman" panose="02020603050405020304" pitchFamily="18" charset="0"/>
                        </a:rPr>
                        <a:t>Соответствие фактической площади озелененных территорий минимально необходимой площади озелененных территорий, (нормативу)</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103,0</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106,0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88088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50800"/>
            <a:ext cx="10896600" cy="1469390"/>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водохозяйственного комплекса»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769901910"/>
              </p:ext>
            </p:extLst>
          </p:nvPr>
        </p:nvGraphicFramePr>
        <p:xfrm>
          <a:off x="659219" y="1690688"/>
          <a:ext cx="11185454" cy="3455470"/>
        </p:xfrm>
        <a:graphic>
          <a:graphicData uri="http://schemas.openxmlformats.org/drawingml/2006/table">
            <a:tbl>
              <a:tblPr firstRow="1" bandRow="1">
                <a:tableStyleId>{5C22544A-7EE6-4342-B048-85BDC9FD1C3A}</a:tableStyleId>
              </a:tblPr>
              <a:tblGrid>
                <a:gridCol w="2885989">
                  <a:extLst>
                    <a:ext uri="{9D8B030D-6E8A-4147-A177-3AD203B41FA5}">
                      <a16:colId xmlns="" xmlns:a16="http://schemas.microsoft.com/office/drawing/2014/main" val="20000"/>
                    </a:ext>
                  </a:extLst>
                </a:gridCol>
                <a:gridCol w="1693950">
                  <a:extLst>
                    <a:ext uri="{9D8B030D-6E8A-4147-A177-3AD203B41FA5}">
                      <a16:colId xmlns="" xmlns:a16="http://schemas.microsoft.com/office/drawing/2014/main" val="20001"/>
                    </a:ext>
                  </a:extLst>
                </a:gridCol>
                <a:gridCol w="1317518">
                  <a:extLst>
                    <a:ext uri="{9D8B030D-6E8A-4147-A177-3AD203B41FA5}">
                      <a16:colId xmlns="" xmlns:a16="http://schemas.microsoft.com/office/drawing/2014/main" val="20002"/>
                    </a:ext>
                  </a:extLst>
                </a:gridCol>
                <a:gridCol w="1317518">
                  <a:extLst>
                    <a:ext uri="{9D8B030D-6E8A-4147-A177-3AD203B41FA5}">
                      <a16:colId xmlns="" xmlns:a16="http://schemas.microsoft.com/office/drawing/2014/main" val="20006"/>
                    </a:ext>
                  </a:extLst>
                </a:gridCol>
                <a:gridCol w="1353368">
                  <a:extLst>
                    <a:ext uri="{9D8B030D-6E8A-4147-A177-3AD203B41FA5}">
                      <a16:colId xmlns="" xmlns:a16="http://schemas.microsoft.com/office/drawing/2014/main" val="20003"/>
                    </a:ext>
                  </a:extLst>
                </a:gridCol>
                <a:gridCol w="1335442">
                  <a:extLst>
                    <a:ext uri="{9D8B030D-6E8A-4147-A177-3AD203B41FA5}">
                      <a16:colId xmlns="" xmlns:a16="http://schemas.microsoft.com/office/drawing/2014/main" val="20004"/>
                    </a:ext>
                  </a:extLst>
                </a:gridCol>
                <a:gridCol w="1281669">
                  <a:extLst>
                    <a:ext uri="{9D8B030D-6E8A-4147-A177-3AD203B41FA5}">
                      <a16:colId xmlns="" xmlns:a16="http://schemas.microsoft.com/office/drawing/2014/main" val="20005"/>
                    </a:ext>
                  </a:extLst>
                </a:gridCol>
              </a:tblGrid>
              <a:tr h="841942">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622492">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Протяженность восстановленных участков для устойчивого существования и воспроизводства рыбных запасов</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991036">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регулируемых водоподъемных объектов</a:t>
                      </a:r>
                    </a:p>
                  </a:txBody>
                  <a:tcPr marL="39370" marR="39370" marT="64770" marB="64770">
                    <a:solidFill>
                      <a:schemeClr val="accent1">
                        <a:lumMod val="40000"/>
                        <a:lumOff val="60000"/>
                      </a:schemeClr>
                    </a:solidFill>
                  </a:tcPr>
                </a:tc>
                <a:tc>
                  <a:txBody>
                    <a:bodyPr/>
                    <a:lstStyle/>
                    <a:p>
                      <a:pPr algn="ctr">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единиц</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9370" marR="39370" marT="64770" marB="64770">
                    <a:solidFill>
                      <a:schemeClr val="accent1">
                        <a:lumMod val="40000"/>
                        <a:lumOff val="60000"/>
                      </a:schemeClr>
                    </a:solidFill>
                  </a:tcPr>
                </a:tc>
                <a:tc>
                  <a:txBody>
                    <a:bodyPr/>
                    <a:lstStyle/>
                    <a:p>
                      <a:pPr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285482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368" y="146304"/>
            <a:ext cx="10728960" cy="1304544"/>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«Региональная программа в области обращения с отходами, в том числе с твердыми коммунальными отходами»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083069993"/>
              </p:ext>
            </p:extLst>
          </p:nvPr>
        </p:nvGraphicFramePr>
        <p:xfrm>
          <a:off x="365049" y="1612973"/>
          <a:ext cx="11461903" cy="3190675"/>
        </p:xfrm>
        <a:graphic>
          <a:graphicData uri="http://schemas.openxmlformats.org/drawingml/2006/table">
            <a:tbl>
              <a:tblPr firstRow="1" bandRow="1">
                <a:tableStyleId>{5C22544A-7EE6-4342-B048-85BDC9FD1C3A}</a:tableStyleId>
              </a:tblPr>
              <a:tblGrid>
                <a:gridCol w="3724880">
                  <a:extLst>
                    <a:ext uri="{9D8B030D-6E8A-4147-A177-3AD203B41FA5}">
                      <a16:colId xmlns="" xmlns:a16="http://schemas.microsoft.com/office/drawing/2014/main" val="20000"/>
                    </a:ext>
                  </a:extLst>
                </a:gridCol>
                <a:gridCol w="1407602">
                  <a:extLst>
                    <a:ext uri="{9D8B030D-6E8A-4147-A177-3AD203B41FA5}">
                      <a16:colId xmlns="" xmlns:a16="http://schemas.microsoft.com/office/drawing/2014/main" val="20001"/>
                    </a:ext>
                  </a:extLst>
                </a:gridCol>
                <a:gridCol w="1139487">
                  <a:extLst>
                    <a:ext uri="{9D8B030D-6E8A-4147-A177-3AD203B41FA5}">
                      <a16:colId xmlns="" xmlns:a16="http://schemas.microsoft.com/office/drawing/2014/main" val="20002"/>
                    </a:ext>
                  </a:extLst>
                </a:gridCol>
                <a:gridCol w="1139487">
                  <a:extLst>
                    <a:ext uri="{9D8B030D-6E8A-4147-A177-3AD203B41FA5}">
                      <a16:colId xmlns="" xmlns:a16="http://schemas.microsoft.com/office/drawing/2014/main" val="20006"/>
                    </a:ext>
                  </a:extLst>
                </a:gridCol>
                <a:gridCol w="1608688">
                  <a:extLst>
                    <a:ext uri="{9D8B030D-6E8A-4147-A177-3AD203B41FA5}">
                      <a16:colId xmlns="" xmlns:a16="http://schemas.microsoft.com/office/drawing/2014/main" val="20003"/>
                    </a:ext>
                  </a:extLst>
                </a:gridCol>
                <a:gridCol w="1321422">
                  <a:extLst>
                    <a:ext uri="{9D8B030D-6E8A-4147-A177-3AD203B41FA5}">
                      <a16:colId xmlns="" xmlns:a16="http://schemas.microsoft.com/office/drawing/2014/main" val="20004"/>
                    </a:ext>
                  </a:extLst>
                </a:gridCol>
                <a:gridCol w="1120337">
                  <a:extLst>
                    <a:ext uri="{9D8B030D-6E8A-4147-A177-3AD203B41FA5}">
                      <a16:colId xmlns="" xmlns:a16="http://schemas.microsoft.com/office/drawing/2014/main" val="20005"/>
                    </a:ext>
                  </a:extLst>
                </a:gridCol>
              </a:tblGrid>
              <a:tr h="910771">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002568">
                <a:tc>
                  <a:txBody>
                    <a:bodyPr/>
                    <a:lstStyle/>
                    <a:p>
                      <a:pPr algn="l">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Ликвидировано объектов накопленного вреда (в том числе наиболее опасных объектов накопленного вреда)</a:t>
                      </a:r>
                    </a:p>
                  </a:txBody>
                  <a:tcPr marL="39370" marR="39370" marT="64770" marB="64770">
                    <a:solidFill>
                      <a:schemeClr val="accent1">
                        <a:lumMod val="40000"/>
                        <a:lumOff val="60000"/>
                      </a:schemeClr>
                    </a:solidFill>
                  </a:tcPr>
                </a:tc>
                <a:tc>
                  <a:txBody>
                    <a:bodyPr/>
                    <a:lstStyle/>
                    <a:p>
                      <a:pPr algn="l">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 показатель (национальный проект)</a:t>
                      </a:r>
                    </a:p>
                  </a:txBody>
                  <a:tcPr marL="39370" marR="39370" marT="64770" marB="64770">
                    <a:solidFill>
                      <a:schemeClr val="accent1">
                        <a:lumMod val="40000"/>
                        <a:lumOff val="60000"/>
                      </a:schemeClr>
                    </a:solidFill>
                  </a:tcPr>
                </a:tc>
                <a:tc>
                  <a:txBody>
                    <a:bodyPr/>
                    <a:lstStyle/>
                    <a:p>
                      <a:pPr algn="ctr">
                        <a:spcAft>
                          <a:spcPts val="0"/>
                        </a:spcAft>
                      </a:pPr>
                      <a:r>
                        <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spcAft>
                          <a:spcPts val="0"/>
                        </a:spcAft>
                      </a:pPr>
                      <a:r>
                        <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spcAft>
                          <a:spcPts val="0"/>
                        </a:spcAft>
                      </a:pPr>
                      <a:r>
                        <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277336">
                <a:tc>
                  <a:txBody>
                    <a:bodyPr/>
                    <a:lstStyle/>
                    <a:p>
                      <a:pPr algn="l">
                        <a:spcAft>
                          <a:spcPts val="0"/>
                        </a:spcAft>
                      </a:pPr>
                      <a:r>
                        <a:rPr lang="ru-RU" sz="1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ликвидированных несанкционированных свалок, в общем числе выявленных несанкционированных свалок</a:t>
                      </a:r>
                    </a:p>
                  </a:txBody>
                  <a:tcPr marL="39370" marR="39370" marT="64770" marB="64770">
                    <a:solidFill>
                      <a:schemeClr val="accent1">
                        <a:lumMod val="40000"/>
                        <a:lumOff val="60000"/>
                      </a:schemeClr>
                    </a:solidFill>
                  </a:tcPr>
                </a:tc>
                <a:tc>
                  <a:txBody>
                    <a:bodyPr/>
                    <a:lstStyle/>
                    <a:p>
                      <a:pPr algn="l">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Отраслевой показатель</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39370" marR="39370" marT="64770" marB="64770">
                    <a:solidFill>
                      <a:schemeClr val="accent1">
                        <a:lumMod val="40000"/>
                        <a:lumOff val="60000"/>
                      </a:schemeClr>
                    </a:solidFill>
                  </a:tcPr>
                </a:tc>
                <a:tc>
                  <a:txBody>
                    <a:bodyPr/>
                    <a:lstStyle/>
                    <a:p>
                      <a:pPr algn="ctr">
                        <a:spcAft>
                          <a:spcPts val="0"/>
                        </a:spcAft>
                      </a:pPr>
                      <a:r>
                        <a:rPr lang="ru-RU"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54850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7649" name="Rectangle 2"/>
          <p:cNvSpPr>
            <a:spLocks noGrp="1"/>
          </p:cNvSpPr>
          <p:nvPr>
            <p:ph type="title"/>
          </p:nvPr>
        </p:nvSpPr>
        <p:spPr>
          <a:xfrm>
            <a:off x="604329" y="-109729"/>
            <a:ext cx="11358166" cy="1050325"/>
          </a:xfrm>
        </p:spPr>
        <p:txBody>
          <a:bodyPr>
            <a:normAutofit/>
          </a:bodyPr>
          <a:lstStyle/>
          <a:p>
            <a:pPr algn="ctr"/>
            <a:r>
              <a:rPr lang="ru-RU" sz="2400" b="1" i="1" dirty="0">
                <a:solidFill>
                  <a:schemeClr val="bg1"/>
                </a:solidFill>
                <a:latin typeface="Times New Roman" pitchFamily="18" charset="0"/>
              </a:rPr>
              <a:t>Основные показатели прогноза социально-экономического развития </a:t>
            </a:r>
            <a:br>
              <a:rPr lang="ru-RU" sz="2400" b="1" i="1" dirty="0">
                <a:solidFill>
                  <a:schemeClr val="bg1"/>
                </a:solidFill>
                <a:latin typeface="Times New Roman" pitchFamily="18" charset="0"/>
              </a:rPr>
            </a:br>
            <a:r>
              <a:rPr lang="ru-RU" sz="2400" b="1" i="1" dirty="0">
                <a:solidFill>
                  <a:schemeClr val="bg1"/>
                </a:solidFill>
                <a:latin typeface="Times New Roman" pitchFamily="18" charset="0"/>
              </a:rPr>
              <a:t>городского округа Серебряные Пруды</a:t>
            </a:r>
          </a:p>
        </p:txBody>
      </p:sp>
      <p:graphicFrame>
        <p:nvGraphicFramePr>
          <p:cNvPr id="430201" name="Group 121"/>
          <p:cNvGraphicFramePr>
            <a:graphicFrameLocks noGrp="1"/>
          </p:cNvGraphicFramePr>
          <p:nvPr>
            <p:extLst>
              <p:ext uri="{D42A27DB-BD31-4B8C-83A1-F6EECF244321}">
                <p14:modId xmlns:p14="http://schemas.microsoft.com/office/powerpoint/2010/main" val="1363530234"/>
              </p:ext>
            </p:extLst>
          </p:nvPr>
        </p:nvGraphicFramePr>
        <p:xfrm>
          <a:off x="307650" y="838322"/>
          <a:ext cx="11569501" cy="5195818"/>
        </p:xfrm>
        <a:graphic>
          <a:graphicData uri="http://schemas.openxmlformats.org/drawingml/2006/table">
            <a:tbl>
              <a:tblPr/>
              <a:tblGrid>
                <a:gridCol w="4605726">
                  <a:extLst>
                    <a:ext uri="{9D8B030D-6E8A-4147-A177-3AD203B41FA5}">
                      <a16:colId xmlns="" xmlns:a16="http://schemas.microsoft.com/office/drawing/2014/main" val="20000"/>
                    </a:ext>
                  </a:extLst>
                </a:gridCol>
                <a:gridCol w="1377696">
                  <a:extLst>
                    <a:ext uri="{9D8B030D-6E8A-4147-A177-3AD203B41FA5}">
                      <a16:colId xmlns="" xmlns:a16="http://schemas.microsoft.com/office/drawing/2014/main" val="20001"/>
                    </a:ext>
                  </a:extLst>
                </a:gridCol>
                <a:gridCol w="1182624">
                  <a:extLst>
                    <a:ext uri="{9D8B030D-6E8A-4147-A177-3AD203B41FA5}">
                      <a16:colId xmlns="" xmlns:a16="http://schemas.microsoft.com/office/drawing/2014/main" val="20002"/>
                    </a:ext>
                  </a:extLst>
                </a:gridCol>
                <a:gridCol w="1182624">
                  <a:extLst>
                    <a:ext uri="{9D8B030D-6E8A-4147-A177-3AD203B41FA5}">
                      <a16:colId xmlns="" xmlns:a16="http://schemas.microsoft.com/office/drawing/2014/main" val="20003"/>
                    </a:ext>
                  </a:extLst>
                </a:gridCol>
                <a:gridCol w="1048512">
                  <a:extLst>
                    <a:ext uri="{9D8B030D-6E8A-4147-A177-3AD203B41FA5}">
                      <a16:colId xmlns="" xmlns:a16="http://schemas.microsoft.com/office/drawing/2014/main" val="20004"/>
                    </a:ext>
                  </a:extLst>
                </a:gridCol>
                <a:gridCol w="1133856">
                  <a:extLst>
                    <a:ext uri="{9D8B030D-6E8A-4147-A177-3AD203B41FA5}">
                      <a16:colId xmlns="" xmlns:a16="http://schemas.microsoft.com/office/drawing/2014/main" val="20005"/>
                    </a:ext>
                  </a:extLst>
                </a:gridCol>
                <a:gridCol w="1038463">
                  <a:extLst>
                    <a:ext uri="{9D8B030D-6E8A-4147-A177-3AD203B41FA5}">
                      <a16:colId xmlns="" xmlns:a16="http://schemas.microsoft.com/office/drawing/2014/main" val="20006"/>
                    </a:ext>
                  </a:extLst>
                </a:gridCol>
              </a:tblGrid>
              <a:tr h="665997">
                <a:tc>
                  <a:txBody>
                    <a:body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Показатели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Единицы измерения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2019</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отчет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2020 оценка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2021 прогноз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2022</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прогноз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2023</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прогноз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0"/>
                  </a:ext>
                </a:extLst>
              </a:tr>
              <a:tr h="552599">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Численность постоянного населения(на конец года)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человек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23 986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23 744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23 545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23 365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23 306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1"/>
                  </a:ext>
                </a:extLst>
              </a:tr>
              <a:tr h="1499911">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Объем отгруженных товаров собственного производства, выполненных работ и услуг собственными силами по промышленным видам деятельности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млн.</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рублей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2 922,1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3 106,2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3 336,1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3 589,5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3 919,8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2"/>
                  </a:ext>
                </a:extLst>
              </a:tr>
              <a:tr h="789427">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Инвестиции в основной капитал за счет всех источников финансирования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млн.</a:t>
                      </a:r>
                    </a:p>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рублей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1 024,34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825,50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861,80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885,80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912,80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3"/>
                  </a:ext>
                </a:extLst>
              </a:tr>
              <a:tr h="522218">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Количество созданных рабочих мест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единица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4"/>
                  </a:ext>
                </a:extLst>
              </a:tr>
              <a:tr h="650262">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Численность официально зарегистрированных безработных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a:ln>
                            <a:noFill/>
                          </a:ln>
                          <a:solidFill>
                            <a:schemeClr val="bg1"/>
                          </a:solidFill>
                          <a:effectLst/>
                          <a:latin typeface="Times New Roman" pitchFamily="18" charset="0"/>
                        </a:rPr>
                        <a:t>человек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498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457200" rtl="0" eaLnBrk="0" fontAlgn="base" latinLnBrk="0" hangingPunct="0">
                        <a:lnSpc>
                          <a:spcPct val="100000"/>
                        </a:lnSpc>
                        <a:spcBef>
                          <a:spcPts val="1000"/>
                        </a:spcBef>
                        <a:spcAft>
                          <a:spcPct val="0"/>
                        </a:spcAft>
                        <a:buClr>
                          <a:srgbClr val="8AD0D6"/>
                        </a:buClr>
                        <a:buSzPct val="80000"/>
                        <a:buFont typeface="Wingdings 3" pitchFamily="18" charset="2"/>
                        <a:buNone/>
                        <a:tabLst/>
                      </a:pPr>
                      <a:r>
                        <a:rPr kumimoji="0" lang="ru-RU" sz="2000" b="0" i="1" u="none" strike="noStrike" cap="none" normalizeH="0" baseline="0" dirty="0">
                          <a:ln>
                            <a:noFill/>
                          </a:ln>
                          <a:solidFill>
                            <a:schemeClr val="bg1"/>
                          </a:solidFill>
                          <a:effectLst/>
                          <a:latin typeface="Times New Roman" pitchFamily="18"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5"/>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792" y="207265"/>
            <a:ext cx="11222878" cy="1560576"/>
          </a:xfrm>
        </p:spPr>
        <p:txBody>
          <a:bodyPr>
            <a:normAutofit fontScale="90000"/>
          </a:bodyPr>
          <a:lstStyle/>
          <a:p>
            <a:pPr algn="ctr"/>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«Безопасность   и обеспечение безопасности жизнедеятельности населения»</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Цель программы: комплексное обеспечение безопасности населения и объектов на территории городского округа, повышение уровня и результативности борьбы с преступностью</a:t>
            </a:r>
            <a:r>
              <a:rPr lang="ru-RU" sz="2700" i="1" dirty="0">
                <a:latin typeface="Times New Roman" panose="02020603050405020304" pitchFamily="18" charset="0"/>
                <a:cs typeface="Times New Roman" panose="02020603050405020304" pitchFamily="18" charset="0"/>
              </a:rPr>
              <a:t>.</a:t>
            </a:r>
            <a:br>
              <a:rPr lang="ru-RU" sz="2700" i="1" dirty="0">
                <a:latin typeface="Times New Roman" panose="02020603050405020304" pitchFamily="18" charset="0"/>
                <a:cs typeface="Times New Roman" panose="02020603050405020304" pitchFamily="18" charset="0"/>
              </a:rPr>
            </a:br>
            <a:endParaRPr lang="ru-RU" sz="2700" i="1" dirty="0">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553713356"/>
              </p:ext>
            </p:extLst>
          </p:nvPr>
        </p:nvGraphicFramePr>
        <p:xfrm>
          <a:off x="0" y="1560576"/>
          <a:ext cx="12192000" cy="5297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5371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 y="146304"/>
            <a:ext cx="12728448" cy="390144"/>
          </a:xfrm>
        </p:spPr>
        <p:txBody>
          <a:bodyPr>
            <a:normAutofit fontScale="90000"/>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«Профилактика преступлений и иных правонарушений»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6040197"/>
              </p:ext>
            </p:extLst>
          </p:nvPr>
        </p:nvGraphicFramePr>
        <p:xfrm>
          <a:off x="233918" y="804672"/>
          <a:ext cx="11876567" cy="5792618"/>
        </p:xfrm>
        <a:graphic>
          <a:graphicData uri="http://schemas.openxmlformats.org/drawingml/2006/table">
            <a:tbl>
              <a:tblPr firstRow="1" bandRow="1">
                <a:tableStyleId>{5C22544A-7EE6-4342-B048-85BDC9FD1C3A}</a:tableStyleId>
              </a:tblPr>
              <a:tblGrid>
                <a:gridCol w="8094810">
                  <a:extLst>
                    <a:ext uri="{9D8B030D-6E8A-4147-A177-3AD203B41FA5}">
                      <a16:colId xmlns="" xmlns:a16="http://schemas.microsoft.com/office/drawing/2014/main" val="20000"/>
                    </a:ext>
                  </a:extLst>
                </a:gridCol>
                <a:gridCol w="534664">
                  <a:extLst>
                    <a:ext uri="{9D8B030D-6E8A-4147-A177-3AD203B41FA5}">
                      <a16:colId xmlns="" xmlns:a16="http://schemas.microsoft.com/office/drawing/2014/main" val="20001"/>
                    </a:ext>
                  </a:extLst>
                </a:gridCol>
                <a:gridCol w="534664">
                  <a:extLst>
                    <a:ext uri="{9D8B030D-6E8A-4147-A177-3AD203B41FA5}">
                      <a16:colId xmlns="" xmlns:a16="http://schemas.microsoft.com/office/drawing/2014/main" val="20005"/>
                    </a:ext>
                  </a:extLst>
                </a:gridCol>
                <a:gridCol w="780608">
                  <a:extLst>
                    <a:ext uri="{9D8B030D-6E8A-4147-A177-3AD203B41FA5}">
                      <a16:colId xmlns="" xmlns:a16="http://schemas.microsoft.com/office/drawing/2014/main" val="20002"/>
                    </a:ext>
                  </a:extLst>
                </a:gridCol>
                <a:gridCol w="844768">
                  <a:extLst>
                    <a:ext uri="{9D8B030D-6E8A-4147-A177-3AD203B41FA5}">
                      <a16:colId xmlns="" xmlns:a16="http://schemas.microsoft.com/office/drawing/2014/main" val="20003"/>
                    </a:ext>
                  </a:extLst>
                </a:gridCol>
                <a:gridCol w="1087053">
                  <a:extLst>
                    <a:ext uri="{9D8B030D-6E8A-4147-A177-3AD203B41FA5}">
                      <a16:colId xmlns="" xmlns:a16="http://schemas.microsoft.com/office/drawing/2014/main" val="20004"/>
                    </a:ext>
                  </a:extLst>
                </a:gridCol>
              </a:tblGrid>
              <a:tr h="890016">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528768">
                <a:tc>
                  <a:txBody>
                    <a:bodyPr/>
                    <a:lstStyle/>
                    <a:p>
                      <a:pPr indent="15240" algn="l">
                        <a:spcAft>
                          <a:spcPts val="0"/>
                        </a:spcAft>
                      </a:pPr>
                      <a:r>
                        <a:rPr lang="ru-RU"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Увеличение доли социально значимых объектов (учреждений), оборудованных в целях антитеррористической защищенности средствами безопасности</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62,2</a:t>
                      </a:r>
                    </a:p>
                  </a:txBody>
                  <a:tcPr>
                    <a:solidFill>
                      <a:schemeClr val="accent1">
                        <a:lumMod val="40000"/>
                        <a:lumOff val="60000"/>
                      </a:schemeClr>
                    </a:solidFill>
                  </a:tcPr>
                </a:tc>
                <a:tc>
                  <a:txBody>
                    <a:bodyPr/>
                    <a:lstStyle/>
                    <a:p>
                      <a:pPr indent="457200" algn="l">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69,9</a:t>
                      </a:r>
                    </a:p>
                  </a:txBody>
                  <a:tcPr marL="39370" marR="39370" marT="64770" marB="64770">
                    <a:solidFill>
                      <a:schemeClr val="accent1">
                        <a:lumMod val="40000"/>
                        <a:lumOff val="60000"/>
                      </a:schemeClr>
                    </a:solidFill>
                  </a:tcPr>
                </a:tc>
                <a:tc>
                  <a:txBody>
                    <a:bodyPr/>
                    <a:lstStyle/>
                    <a:p>
                      <a:pPr indent="457200" algn="l">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75,9</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76,0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524939">
                <a:tc>
                  <a:txBody>
                    <a:bodyPr/>
                    <a:lstStyle/>
                    <a:p>
                      <a:pPr indent="457200" algn="just">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Увеличение числа граждан принимающих участие в деятельности народных дружин</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105</a:t>
                      </a:r>
                    </a:p>
                  </a:txBody>
                  <a:tcPr>
                    <a:solidFill>
                      <a:schemeClr val="accent1">
                        <a:lumMod val="40000"/>
                        <a:lumOff val="60000"/>
                      </a:schemeClr>
                    </a:solidFill>
                  </a:tcPr>
                </a:tc>
                <a:tc>
                  <a:txBody>
                    <a:bodyPr/>
                    <a:lstStyle/>
                    <a:p>
                      <a:pPr indent="457200"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115</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116</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412024">
                <a:tc>
                  <a:txBody>
                    <a:bodyPr/>
                    <a:lstStyle/>
                    <a:p>
                      <a:pPr indent="15240" algn="just">
                        <a:spcAft>
                          <a:spcPts val="0"/>
                        </a:spcAft>
                      </a:pPr>
                      <a:r>
                        <a:rPr lang="ru-RU"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Снижение доли несовершеннолетних в общем числе лиц, совершивших преступления</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99,9</a:t>
                      </a:r>
                    </a:p>
                  </a:txBody>
                  <a:tcPr>
                    <a:solidFill>
                      <a:schemeClr val="accent1">
                        <a:lumMod val="40000"/>
                        <a:lumOff val="60000"/>
                      </a:schemeClr>
                    </a:solidFill>
                  </a:tcPr>
                </a:tc>
                <a:tc>
                  <a:txBody>
                    <a:bodyPr/>
                    <a:lstStyle/>
                    <a:p>
                      <a:pPr indent="15240"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99,8</a:t>
                      </a:r>
                    </a:p>
                  </a:txBody>
                  <a:tcPr marL="39370" marR="39370" marT="64770" marB="64770">
                    <a:solidFill>
                      <a:schemeClr val="accent1">
                        <a:lumMod val="40000"/>
                        <a:lumOff val="60000"/>
                      </a:schemeClr>
                    </a:solidFill>
                  </a:tcPr>
                </a:tc>
                <a:tc>
                  <a:txBody>
                    <a:bodyPr/>
                    <a:lstStyle/>
                    <a:p>
                      <a:pPr indent="15240"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99,7</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99,6</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699777">
                <a:tc>
                  <a:txBody>
                    <a:bodyPr/>
                    <a:lstStyle/>
                    <a:p>
                      <a:pPr indent="15240" algn="just">
                        <a:spcAft>
                          <a:spcPts val="0"/>
                        </a:spcAft>
                      </a:pPr>
                      <a:r>
                        <a:rPr lang="ru-RU"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коммерческих объектов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«Безопасный регион»</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20</a:t>
                      </a:r>
                    </a:p>
                  </a:txBody>
                  <a:tcPr>
                    <a:solidFill>
                      <a:schemeClr val="accent1">
                        <a:lumMod val="40000"/>
                        <a:lumOff val="60000"/>
                      </a:schemeClr>
                    </a:solidFill>
                  </a:tcPr>
                </a:tc>
                <a:tc>
                  <a:txBody>
                    <a:bodyPr/>
                    <a:lstStyle/>
                    <a:p>
                      <a:pPr indent="457200" algn="just">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39370" marR="39370" marT="64770" marB="64770">
                    <a:solidFill>
                      <a:schemeClr val="accent1">
                        <a:lumMod val="40000"/>
                        <a:lumOff val="60000"/>
                      </a:schemeClr>
                    </a:solidFill>
                  </a:tcPr>
                </a:tc>
                <a:tc>
                  <a:txBody>
                    <a:bodyPr/>
                    <a:lstStyle/>
                    <a:p>
                      <a:pPr indent="457200" algn="just">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65</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639994">
                <a:tc>
                  <a:txBody>
                    <a:bodyPr/>
                    <a:lstStyle/>
                    <a:p>
                      <a:pPr indent="15240" algn="just">
                        <a:spcAft>
                          <a:spcPts val="0"/>
                        </a:spcAft>
                      </a:pPr>
                      <a:r>
                        <a:rPr lang="ru-RU"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подъездов многоквартирных домов,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«Безопасный регион»</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25</a:t>
                      </a:r>
                    </a:p>
                  </a:txBody>
                  <a:tcPr>
                    <a:solidFill>
                      <a:schemeClr val="accent1">
                        <a:lumMod val="40000"/>
                        <a:lumOff val="60000"/>
                      </a:schemeClr>
                    </a:solidFill>
                  </a:tcPr>
                </a:tc>
                <a:tc>
                  <a:txBody>
                    <a:bodyPr/>
                    <a:lstStyle/>
                    <a:p>
                      <a:pPr indent="457200"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39370" marR="39370" marT="64770" marB="64770">
                    <a:solidFill>
                      <a:schemeClr val="accent1">
                        <a:lumMod val="40000"/>
                        <a:lumOff val="60000"/>
                      </a:schemeClr>
                    </a:solidFill>
                  </a:tcPr>
                </a:tc>
                <a:tc>
                  <a:txBody>
                    <a:bodyPr/>
                    <a:lstStyle/>
                    <a:p>
                      <a:pPr indent="21590"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38</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r h="0">
                <a:tc>
                  <a:txBody>
                    <a:bodyPr/>
                    <a:lstStyle/>
                    <a:p>
                      <a:pPr indent="457200" algn="just">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Увеличение числа граждан принимающих участие в деятельности народных дружин</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44</a:t>
                      </a:r>
                    </a:p>
                  </a:txBody>
                  <a:tcPr>
                    <a:solidFill>
                      <a:schemeClr val="accent1">
                        <a:lumMod val="40000"/>
                        <a:lumOff val="60000"/>
                      </a:schemeClr>
                    </a:solidFill>
                  </a:tcPr>
                </a:tc>
                <a:tc>
                  <a:txBody>
                    <a:bodyPr/>
                    <a:lstStyle/>
                    <a:p>
                      <a:pPr indent="457200" algn="ctr">
                        <a:spcAft>
                          <a:spcPts val="0"/>
                        </a:spcAft>
                      </a:pPr>
                      <a:r>
                        <a:rPr lang="ru-RU" sz="12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b="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115</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116</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6"/>
                  </a:ext>
                </a:extLst>
              </a:tr>
              <a:tr h="445299">
                <a:tc>
                  <a:txBody>
                    <a:bodyPr/>
                    <a:lstStyle/>
                    <a:p>
                      <a:pPr indent="15240" algn="just">
                        <a:spcAft>
                          <a:spcPts val="0"/>
                        </a:spcAft>
                      </a:pPr>
                      <a:r>
                        <a:rPr lang="ru-RU" sz="14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Доля социальных объектов и мест с массовым пребыванием людей,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«Безопасный регион»</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106</a:t>
                      </a:r>
                    </a:p>
                  </a:txBody>
                  <a:tcPr>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73</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7"/>
                  </a:ext>
                </a:extLst>
              </a:tr>
              <a:tr h="555493">
                <a:tc>
                  <a:txBody>
                    <a:bodyPr/>
                    <a:lstStyle/>
                    <a:p>
                      <a:pPr indent="457200">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Рост числа лиц, состоящих на диспансерном наблюдении с диагнозом «Употребление наркотиков с вредными последствиями»</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62,2</a:t>
                      </a:r>
                    </a:p>
                  </a:txBody>
                  <a:tcPr>
                    <a:solidFill>
                      <a:schemeClr val="accent1">
                        <a:lumMod val="40000"/>
                        <a:lumOff val="60000"/>
                      </a:schemeClr>
                    </a:solidFill>
                  </a:tcPr>
                </a:tc>
                <a:tc>
                  <a:txBody>
                    <a:bodyPr/>
                    <a:lstStyle/>
                    <a:p>
                      <a:pPr indent="457200" algn="ctr">
                        <a:spcAft>
                          <a:spcPts val="0"/>
                        </a:spcAft>
                        <a:tabLst>
                          <a:tab pos="2969895" algn="ctr"/>
                          <a:tab pos="5940425" algn="r"/>
                        </a:tabLst>
                      </a:pPr>
                      <a:r>
                        <a:rPr lang="ru-RU" sz="12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indent="457200" algn="ctr">
                        <a:spcAft>
                          <a:spcPts val="0"/>
                        </a:spcAft>
                        <a:tabLst>
                          <a:tab pos="2969895" algn="ctr"/>
                          <a:tab pos="5940425" algn="r"/>
                        </a:tabLst>
                      </a:pPr>
                      <a:r>
                        <a:rPr lang="ru-RU" sz="1400" i="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a:t>
                      </a:r>
                      <a:endPar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112</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1263698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51" y="-39688"/>
            <a:ext cx="12015977" cy="1429576"/>
          </a:xfrm>
        </p:spPr>
        <p:txBody>
          <a:bodyPr>
            <a:no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«Снижение рисков и смягчение последствий чрезвычайных ситуаций природного и техногенного характера на территории муниципального образования Московской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48695660"/>
              </p:ext>
            </p:extLst>
          </p:nvPr>
        </p:nvGraphicFramePr>
        <p:xfrm>
          <a:off x="487680" y="1389888"/>
          <a:ext cx="11373416" cy="5023295"/>
        </p:xfrm>
        <a:graphic>
          <a:graphicData uri="http://schemas.openxmlformats.org/drawingml/2006/table">
            <a:tbl>
              <a:tblPr firstRow="1" bandRow="1">
                <a:tableStyleId>{5C22544A-7EE6-4342-B048-85BDC9FD1C3A}</a:tableStyleId>
              </a:tblPr>
              <a:tblGrid>
                <a:gridCol w="5468183">
                  <a:extLst>
                    <a:ext uri="{9D8B030D-6E8A-4147-A177-3AD203B41FA5}">
                      <a16:colId xmlns="" xmlns:a16="http://schemas.microsoft.com/office/drawing/2014/main" val="20000"/>
                    </a:ext>
                  </a:extLst>
                </a:gridCol>
                <a:gridCol w="1720958">
                  <a:extLst>
                    <a:ext uri="{9D8B030D-6E8A-4147-A177-3AD203B41FA5}">
                      <a16:colId xmlns="" xmlns:a16="http://schemas.microsoft.com/office/drawing/2014/main" val="20001"/>
                    </a:ext>
                  </a:extLst>
                </a:gridCol>
                <a:gridCol w="758932">
                  <a:extLst>
                    <a:ext uri="{9D8B030D-6E8A-4147-A177-3AD203B41FA5}">
                      <a16:colId xmlns="" xmlns:a16="http://schemas.microsoft.com/office/drawing/2014/main" val="20002"/>
                    </a:ext>
                  </a:extLst>
                </a:gridCol>
                <a:gridCol w="758932">
                  <a:extLst>
                    <a:ext uri="{9D8B030D-6E8A-4147-A177-3AD203B41FA5}">
                      <a16:colId xmlns="" xmlns:a16="http://schemas.microsoft.com/office/drawing/2014/main" val="20006"/>
                    </a:ext>
                  </a:extLst>
                </a:gridCol>
                <a:gridCol w="741490">
                  <a:extLst>
                    <a:ext uri="{9D8B030D-6E8A-4147-A177-3AD203B41FA5}">
                      <a16:colId xmlns="" xmlns:a16="http://schemas.microsoft.com/office/drawing/2014/main" val="20003"/>
                    </a:ext>
                  </a:extLst>
                </a:gridCol>
                <a:gridCol w="997206">
                  <a:extLst>
                    <a:ext uri="{9D8B030D-6E8A-4147-A177-3AD203B41FA5}">
                      <a16:colId xmlns="" xmlns:a16="http://schemas.microsoft.com/office/drawing/2014/main" val="20004"/>
                    </a:ext>
                  </a:extLst>
                </a:gridCol>
                <a:gridCol w="927715">
                  <a:extLst>
                    <a:ext uri="{9D8B030D-6E8A-4147-A177-3AD203B41FA5}">
                      <a16:colId xmlns="" xmlns:a16="http://schemas.microsoft.com/office/drawing/2014/main" val="20005"/>
                    </a:ext>
                  </a:extLst>
                </a:gridCol>
              </a:tblGrid>
              <a:tr h="621570">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962694">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 готовности  муниципального образования Московской области к действиям по предназначению при возникновении чрезвычайных ситуаций (происшествий) природного и техногенного характера</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a:t>
                      </a:r>
                      <a:r>
                        <a:rPr lang="ru-RU" sz="1400" i="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 11.01.2018  № 12  </a:t>
                      </a:r>
                    </a:p>
                  </a:txBody>
                  <a:tcPr marL="39370" marR="39370" marT="64770" marB="64770">
                    <a:solidFill>
                      <a:schemeClr val="accent1">
                        <a:lumMod val="40000"/>
                        <a:lumOff val="60000"/>
                      </a:schemeClr>
                    </a:solidFill>
                  </a:tcPr>
                </a:tc>
                <a:tc>
                  <a:txBody>
                    <a:bodyPr/>
                    <a:lstStyle/>
                    <a:p>
                      <a:pPr indent="457200" algn="just">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проценты</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75</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83</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83</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753737">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 исполнения органом местного самоуправления </a:t>
                      </a:r>
                      <a:b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муниципального образования полномочия по обеспечению безопасности людей на воде </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a:t>
                      </a:r>
                      <a:r>
                        <a:rPr lang="ru-RU" sz="1400" i="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 11.01.2018  </a:t>
                      </a:r>
                      <a:b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12  </a:t>
                      </a:r>
                    </a:p>
                  </a:txBody>
                  <a:tcPr marL="39370" marR="39370" marT="64770" marB="64770">
                    <a:solidFill>
                      <a:schemeClr val="accent1">
                        <a:lumMod val="40000"/>
                        <a:lumOff val="60000"/>
                      </a:schemeClr>
                    </a:solidFill>
                  </a:tcPr>
                </a:tc>
                <a:tc>
                  <a:txBody>
                    <a:bodyPr/>
                    <a:lstStyle/>
                    <a:p>
                      <a:pPr indent="457200" algn="just">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проценты</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66</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68</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70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1171651">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Сокращение среднего времени совместного реагирования нескольких экстренных</a:t>
                      </a:r>
                      <a:b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оперативных служб на обращения населения по единому номеру «112» на территории муниципального образования</a:t>
                      </a:r>
                    </a:p>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Указ Президента РФ</a:t>
                      </a:r>
                      <a:r>
                        <a:rPr lang="ru-RU" sz="1400" i="1"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 13.11.2012 </a:t>
                      </a:r>
                      <a:b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1522  </a:t>
                      </a:r>
                    </a:p>
                  </a:txBody>
                  <a:tcPr marL="39370" marR="39370" marT="64770" marB="64770">
                    <a:solidFill>
                      <a:schemeClr val="accent1">
                        <a:lumMod val="40000"/>
                        <a:lumOff val="60000"/>
                      </a:schemeClr>
                    </a:solidFill>
                  </a:tcPr>
                </a:tc>
                <a:tc>
                  <a:txBody>
                    <a:bodyPr/>
                    <a:lstStyle/>
                    <a:p>
                      <a:pPr indent="457200" algn="just">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проценты</a:t>
                      </a:r>
                    </a:p>
                  </a:txBody>
                  <a:tcPr marL="39370" marR="39370" marT="64770" marB="64770">
                    <a:solidFill>
                      <a:schemeClr val="accent1">
                        <a:lumMod val="40000"/>
                        <a:lumOff val="60000"/>
                      </a:schemeClr>
                    </a:solidFill>
                  </a:tcPr>
                </a:tc>
                <a:tc>
                  <a:txBody>
                    <a:bodyPr/>
                    <a:lstStyle/>
                    <a:p>
                      <a:pPr indent="457200" algn="l">
                        <a:spcAft>
                          <a:spcPts val="0"/>
                        </a:spcAft>
                      </a:pPr>
                      <a:r>
                        <a:rPr lang="ru-RU"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82,5</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a:t>
                      </a:r>
                    </a:p>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77,5</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76</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753737">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 построения и развития систем аппаратно-программного комплекса «Безопасный город» на территории муниципального образования</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приоритетный</a:t>
                      </a:r>
                    </a:p>
                  </a:txBody>
                  <a:tcPr marL="39370" marR="39370" marT="64770" marB="64770">
                    <a:solidFill>
                      <a:schemeClr val="accent1">
                        <a:lumMod val="40000"/>
                        <a:lumOff val="60000"/>
                      </a:schemeClr>
                    </a:solidFill>
                  </a:tcPr>
                </a:tc>
                <a:tc>
                  <a:txBody>
                    <a:bodyPr/>
                    <a:lstStyle/>
                    <a:p>
                      <a:pPr indent="-13970" algn="just">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проценты</a:t>
                      </a:r>
                    </a:p>
                  </a:txBody>
                  <a:tcPr marL="39370" marR="39370" marT="64770" marB="64770">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tc>
                  <a:txBody>
                    <a:bodyPr/>
                    <a:lstStyle/>
                    <a:p>
                      <a:r>
                        <a:rPr lang="ru-RU" sz="1400" i="1" dirty="0">
                          <a:solidFill>
                            <a:schemeClr val="tx1"/>
                          </a:solidFill>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2432983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1124522" cy="1072896"/>
          </a:xfrm>
        </p:spPr>
        <p:txBody>
          <a:bodyPr>
            <a:normAutofit/>
          </a:bodyPr>
          <a:lstStyle/>
          <a:p>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«Развитие и совершенствование систем оповещения и информирования населения муниципального образования Московской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124839117"/>
              </p:ext>
            </p:extLst>
          </p:nvPr>
        </p:nvGraphicFramePr>
        <p:xfrm>
          <a:off x="677335" y="2060448"/>
          <a:ext cx="11221295" cy="2218944"/>
        </p:xfrm>
        <a:graphic>
          <a:graphicData uri="http://schemas.openxmlformats.org/drawingml/2006/table">
            <a:tbl>
              <a:tblPr firstRow="1" bandRow="1">
                <a:tableStyleId>{5C22544A-7EE6-4342-B048-85BDC9FD1C3A}</a:tableStyleId>
              </a:tblPr>
              <a:tblGrid>
                <a:gridCol w="3571792">
                  <a:extLst>
                    <a:ext uri="{9D8B030D-6E8A-4147-A177-3AD203B41FA5}">
                      <a16:colId xmlns="" xmlns:a16="http://schemas.microsoft.com/office/drawing/2014/main" val="20000"/>
                    </a:ext>
                  </a:extLst>
                </a:gridCol>
                <a:gridCol w="1710008">
                  <a:extLst>
                    <a:ext uri="{9D8B030D-6E8A-4147-A177-3AD203B41FA5}">
                      <a16:colId xmlns="" xmlns:a16="http://schemas.microsoft.com/office/drawing/2014/main" val="20001"/>
                    </a:ext>
                  </a:extLst>
                </a:gridCol>
                <a:gridCol w="1325509">
                  <a:extLst>
                    <a:ext uri="{9D8B030D-6E8A-4147-A177-3AD203B41FA5}">
                      <a16:colId xmlns="" xmlns:a16="http://schemas.microsoft.com/office/drawing/2014/main" val="20002"/>
                    </a:ext>
                  </a:extLst>
                </a:gridCol>
                <a:gridCol w="1325509">
                  <a:extLst>
                    <a:ext uri="{9D8B030D-6E8A-4147-A177-3AD203B41FA5}">
                      <a16:colId xmlns="" xmlns:a16="http://schemas.microsoft.com/office/drawing/2014/main" val="20006"/>
                    </a:ext>
                  </a:extLst>
                </a:gridCol>
                <a:gridCol w="1113023">
                  <a:extLst>
                    <a:ext uri="{9D8B030D-6E8A-4147-A177-3AD203B41FA5}">
                      <a16:colId xmlns="" xmlns:a16="http://schemas.microsoft.com/office/drawing/2014/main" val="20003"/>
                    </a:ext>
                  </a:extLst>
                </a:gridCol>
                <a:gridCol w="1173733">
                  <a:extLst>
                    <a:ext uri="{9D8B030D-6E8A-4147-A177-3AD203B41FA5}">
                      <a16:colId xmlns="" xmlns:a16="http://schemas.microsoft.com/office/drawing/2014/main" val="20004"/>
                    </a:ext>
                  </a:extLst>
                </a:gridCol>
                <a:gridCol w="1001721">
                  <a:extLst>
                    <a:ext uri="{9D8B030D-6E8A-4147-A177-3AD203B41FA5}">
                      <a16:colId xmlns="" xmlns:a16="http://schemas.microsoft.com/office/drawing/2014/main" val="20005"/>
                    </a:ext>
                  </a:extLst>
                </a:gridCol>
              </a:tblGrid>
              <a:tr h="777342">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60000"/>
                        <a:lumOff val="40000"/>
                      </a:schemeClr>
                    </a:solidFill>
                  </a:tcPr>
                </a:tc>
                <a:extLst>
                  <a:ext uri="{0D108BD9-81ED-4DB2-BD59-A6C34878D82A}">
                    <a16:rowId xmlns="" xmlns:a16="http://schemas.microsoft.com/office/drawing/2014/main" val="10000"/>
                  </a:ext>
                </a:extLst>
              </a:tr>
              <a:tr h="1441602">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p>
                  </a:txBody>
                  <a:tcPr marL="39370" marR="39370" marT="64770" marB="64770">
                    <a:solidFill>
                      <a:schemeClr val="accent1">
                        <a:lumMod val="60000"/>
                        <a:lumOff val="4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Указ Президента РФ</a:t>
                      </a:r>
                      <a:r>
                        <a:rPr lang="ru-RU" sz="1400" i="1" baseline="0" dirty="0">
                          <a:solidFill>
                            <a:schemeClr val="tx1"/>
                          </a:solidFill>
                          <a:effectLst/>
                          <a:latin typeface="Times New Roman" panose="02020603050405020304" pitchFamily="18" charset="0"/>
                          <a:ea typeface="Times New Roman" panose="02020603050405020304" pitchFamily="18" charset="0"/>
                        </a:rPr>
                        <a:t> </a:t>
                      </a:r>
                      <a:r>
                        <a:rPr lang="ru-RU" sz="1400" i="1" dirty="0">
                          <a:solidFill>
                            <a:schemeClr val="tx1"/>
                          </a:solidFill>
                          <a:effectLst/>
                          <a:latin typeface="Times New Roman" panose="02020603050405020304" pitchFamily="18" charset="0"/>
                          <a:ea typeface="Times New Roman" panose="02020603050405020304" pitchFamily="18" charset="0"/>
                        </a:rPr>
                        <a:t>от 13.11.2012 № 1522  </a:t>
                      </a:r>
                    </a:p>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a:t>
                      </a:r>
                    </a:p>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a:t>
                      </a:r>
                    </a:p>
                  </a:txBody>
                  <a:tcPr marL="39370" marR="39370" marT="64770" marB="64770">
                    <a:solidFill>
                      <a:schemeClr val="accent1">
                        <a:lumMod val="60000"/>
                        <a:lumOff val="4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проценты</a:t>
                      </a:r>
                    </a:p>
                  </a:txBody>
                  <a:tcPr marL="39370" marR="39370" marT="64770" marB="64770">
                    <a:solidFill>
                      <a:schemeClr val="accent1">
                        <a:lumMod val="60000"/>
                        <a:lumOff val="4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97</a:t>
                      </a:r>
                    </a:p>
                  </a:txBody>
                  <a:tcPr marL="39370" marR="39370" marT="64770" marB="64770">
                    <a:solidFill>
                      <a:schemeClr val="accent1">
                        <a:lumMod val="60000"/>
                        <a:lumOff val="4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97</a:t>
                      </a:r>
                    </a:p>
                  </a:txBody>
                  <a:tcPr marL="39370" marR="39370" marT="64770" marB="64770">
                    <a:solidFill>
                      <a:schemeClr val="accent1">
                        <a:lumMod val="60000"/>
                        <a:lumOff val="4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98</a:t>
                      </a:r>
                    </a:p>
                  </a:txBody>
                  <a:tcPr marL="39370" marR="39370" marT="64770" marB="64770">
                    <a:solidFill>
                      <a:schemeClr val="accent1">
                        <a:lumMod val="60000"/>
                        <a:lumOff val="4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99</a:t>
                      </a:r>
                    </a:p>
                  </a:txBody>
                  <a:tcPr marL="39370" marR="39370" marT="64770" marB="64770">
                    <a:solidFill>
                      <a:schemeClr val="accent1">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5126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10783146" cy="1048512"/>
          </a:xfrm>
        </p:spPr>
        <p:txBody>
          <a:bodyPr>
            <a:normAutofit/>
          </a:bodyPr>
          <a:lstStyle/>
          <a:p>
            <a:pPr algn="ctr"/>
            <a:r>
              <a:rPr lang="ru-RU" sz="2400" b="1" i="1" dirty="0">
                <a:solidFill>
                  <a:schemeClr val="tx1"/>
                </a:solidFill>
                <a:latin typeface="Times New Roman" panose="02020603050405020304" pitchFamily="18" charset="0"/>
                <a:cs typeface="Times New Roman" panose="02020603050405020304" pitchFamily="18" charset="0"/>
              </a:rPr>
              <a:t>Показатели подпрограммы  «Обеспечение пожарной безопасности на территории муниципального образования Московской области»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38990159"/>
              </p:ext>
            </p:extLst>
          </p:nvPr>
        </p:nvGraphicFramePr>
        <p:xfrm>
          <a:off x="677333" y="1658112"/>
          <a:ext cx="11368361" cy="2731008"/>
        </p:xfrm>
        <a:graphic>
          <a:graphicData uri="http://schemas.openxmlformats.org/drawingml/2006/table">
            <a:tbl>
              <a:tblPr firstRow="1" bandRow="1">
                <a:tableStyleId>{5C22544A-7EE6-4342-B048-85BDC9FD1C3A}</a:tableStyleId>
              </a:tblPr>
              <a:tblGrid>
                <a:gridCol w="2251377">
                  <a:extLst>
                    <a:ext uri="{9D8B030D-6E8A-4147-A177-3AD203B41FA5}">
                      <a16:colId xmlns="" xmlns:a16="http://schemas.microsoft.com/office/drawing/2014/main" val="20000"/>
                    </a:ext>
                  </a:extLst>
                </a:gridCol>
                <a:gridCol w="3555188">
                  <a:extLst>
                    <a:ext uri="{9D8B030D-6E8A-4147-A177-3AD203B41FA5}">
                      <a16:colId xmlns="" xmlns:a16="http://schemas.microsoft.com/office/drawing/2014/main" val="20001"/>
                    </a:ext>
                  </a:extLst>
                </a:gridCol>
                <a:gridCol w="1199603">
                  <a:extLst>
                    <a:ext uri="{9D8B030D-6E8A-4147-A177-3AD203B41FA5}">
                      <a16:colId xmlns="" xmlns:a16="http://schemas.microsoft.com/office/drawing/2014/main" val="20002"/>
                    </a:ext>
                  </a:extLst>
                </a:gridCol>
                <a:gridCol w="1199603">
                  <a:extLst>
                    <a:ext uri="{9D8B030D-6E8A-4147-A177-3AD203B41FA5}">
                      <a16:colId xmlns="" xmlns:a16="http://schemas.microsoft.com/office/drawing/2014/main" val="20006"/>
                    </a:ext>
                  </a:extLst>
                </a:gridCol>
                <a:gridCol w="981494">
                  <a:extLst>
                    <a:ext uri="{9D8B030D-6E8A-4147-A177-3AD203B41FA5}">
                      <a16:colId xmlns="" xmlns:a16="http://schemas.microsoft.com/office/drawing/2014/main" val="20003"/>
                    </a:ext>
                  </a:extLst>
                </a:gridCol>
                <a:gridCol w="1101454">
                  <a:extLst>
                    <a:ext uri="{9D8B030D-6E8A-4147-A177-3AD203B41FA5}">
                      <a16:colId xmlns="" xmlns:a16="http://schemas.microsoft.com/office/drawing/2014/main" val="20004"/>
                    </a:ext>
                  </a:extLst>
                </a:gridCol>
                <a:gridCol w="1079642">
                  <a:extLst>
                    <a:ext uri="{9D8B030D-6E8A-4147-A177-3AD203B41FA5}">
                      <a16:colId xmlns="" xmlns:a16="http://schemas.microsoft.com/office/drawing/2014/main" val="20005"/>
                    </a:ext>
                  </a:extLst>
                </a:gridCol>
              </a:tblGrid>
              <a:tr h="848468">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marL="74751" marR="74751">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2183" marR="32183"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2183" marR="32183" marT="64770" marB="64770" anchor="ctr">
                    <a:solidFill>
                      <a:schemeClr val="accent1">
                        <a:lumMod val="60000"/>
                        <a:lumOff val="4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2183" marR="32183" marT="64770" marB="64770" anchor="ctr">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marL="74751" marR="74751">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marL="74751" marR="74751">
                    <a:solidFill>
                      <a:schemeClr val="accent1">
                        <a:lumMod val="60000"/>
                        <a:lumOff val="4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marL="74751" marR="74751">
                    <a:solidFill>
                      <a:schemeClr val="accent1">
                        <a:lumMod val="60000"/>
                        <a:lumOff val="40000"/>
                      </a:schemeClr>
                    </a:solidFill>
                  </a:tcPr>
                </a:tc>
                <a:extLst>
                  <a:ext uri="{0D108BD9-81ED-4DB2-BD59-A6C34878D82A}">
                    <a16:rowId xmlns="" xmlns:a16="http://schemas.microsoft.com/office/drawing/2014/main" val="10000"/>
                  </a:ext>
                </a:extLst>
              </a:tr>
              <a:tr h="1882540">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Повышение степени пожарной защищенности муниципального образования, по отношению к базовому периоду</a:t>
                      </a:r>
                    </a:p>
                  </a:txBody>
                  <a:tcPr marL="32183" marR="32183" marT="64770" marB="64770">
                    <a:solidFill>
                      <a:schemeClr val="accent1">
                        <a:lumMod val="60000"/>
                        <a:lumOff val="4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Указ Президента Российской Федерации</a:t>
                      </a:r>
                      <a:br>
                        <a:rPr lang="ru-RU" sz="1400" i="1" dirty="0">
                          <a:solidFill>
                            <a:schemeClr val="tx1"/>
                          </a:solidFill>
                          <a:effectLst/>
                          <a:latin typeface="Times New Roman" panose="02020603050405020304" pitchFamily="18" charset="0"/>
                          <a:ea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rPr>
                        <a:t>от 1.01.2018  № 2 «Об утверждении Основ государственной политики Российской Федерации в области пожарной </a:t>
                      </a:r>
                      <a:br>
                        <a:rPr lang="ru-RU" sz="1400" i="1" dirty="0">
                          <a:solidFill>
                            <a:schemeClr val="tx1"/>
                          </a:solidFill>
                          <a:effectLst/>
                          <a:latin typeface="Times New Roman" panose="02020603050405020304" pitchFamily="18" charset="0"/>
                          <a:ea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rPr>
                        <a:t>безопасности на период до 2030 года»</a:t>
                      </a:r>
                    </a:p>
                  </a:txBody>
                  <a:tcPr marL="32183" marR="32183" marT="64770" marB="64770">
                    <a:solidFill>
                      <a:schemeClr val="accent1">
                        <a:lumMod val="60000"/>
                        <a:lumOff val="4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проценты</a:t>
                      </a:r>
                    </a:p>
                  </a:txBody>
                  <a:tcPr marL="32183" marR="32183" marT="64770" marB="64770">
                    <a:solidFill>
                      <a:schemeClr val="accent1">
                        <a:lumMod val="60000"/>
                        <a:lumOff val="4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91</a:t>
                      </a:r>
                    </a:p>
                  </a:txBody>
                  <a:tcPr marL="32183" marR="32183" marT="64770" marB="64770">
                    <a:solidFill>
                      <a:schemeClr val="accent1">
                        <a:lumMod val="60000"/>
                        <a:lumOff val="4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93</a:t>
                      </a:r>
                    </a:p>
                  </a:txBody>
                  <a:tcPr marL="32183" marR="32183" marT="64770" marB="64770">
                    <a:solidFill>
                      <a:schemeClr val="accent1">
                        <a:lumMod val="60000"/>
                        <a:lumOff val="4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94</a:t>
                      </a:r>
                    </a:p>
                  </a:txBody>
                  <a:tcPr marL="32183" marR="32183" marT="64770" marB="64770">
                    <a:solidFill>
                      <a:schemeClr val="accent1">
                        <a:lumMod val="60000"/>
                        <a:lumOff val="4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95</a:t>
                      </a:r>
                    </a:p>
                  </a:txBody>
                  <a:tcPr marL="32183" marR="32183" marT="64770" marB="64770">
                    <a:solidFill>
                      <a:schemeClr val="accent1">
                        <a:lumMod val="60000"/>
                        <a:lumOff val="4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5788553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220" y="390144"/>
            <a:ext cx="11245596" cy="1231392"/>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«Обеспечение мероприятий гражданской обороны на территории муниципального образования Московской области»</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121652147"/>
              </p:ext>
            </p:extLst>
          </p:nvPr>
        </p:nvGraphicFramePr>
        <p:xfrm>
          <a:off x="280416" y="1813433"/>
          <a:ext cx="11582401" cy="4550790"/>
        </p:xfrm>
        <a:graphic>
          <a:graphicData uri="http://schemas.openxmlformats.org/drawingml/2006/table">
            <a:tbl>
              <a:tblPr firstRow="1" bandRow="1">
                <a:tableStyleId>{5C22544A-7EE6-4342-B048-85BDC9FD1C3A}</a:tableStyleId>
              </a:tblPr>
              <a:tblGrid>
                <a:gridCol w="1716957">
                  <a:extLst>
                    <a:ext uri="{9D8B030D-6E8A-4147-A177-3AD203B41FA5}">
                      <a16:colId xmlns="" xmlns:a16="http://schemas.microsoft.com/office/drawing/2014/main" val="20000"/>
                    </a:ext>
                  </a:extLst>
                </a:gridCol>
                <a:gridCol w="3985925">
                  <a:extLst>
                    <a:ext uri="{9D8B030D-6E8A-4147-A177-3AD203B41FA5}">
                      <a16:colId xmlns="" xmlns:a16="http://schemas.microsoft.com/office/drawing/2014/main" val="20001"/>
                    </a:ext>
                  </a:extLst>
                </a:gridCol>
                <a:gridCol w="1280656">
                  <a:extLst>
                    <a:ext uri="{9D8B030D-6E8A-4147-A177-3AD203B41FA5}">
                      <a16:colId xmlns="" xmlns:a16="http://schemas.microsoft.com/office/drawing/2014/main" val="20002"/>
                    </a:ext>
                  </a:extLst>
                </a:gridCol>
                <a:gridCol w="1280656">
                  <a:extLst>
                    <a:ext uri="{9D8B030D-6E8A-4147-A177-3AD203B41FA5}">
                      <a16:colId xmlns="" xmlns:a16="http://schemas.microsoft.com/office/drawing/2014/main" val="20006"/>
                    </a:ext>
                  </a:extLst>
                </a:gridCol>
                <a:gridCol w="1198137">
                  <a:extLst>
                    <a:ext uri="{9D8B030D-6E8A-4147-A177-3AD203B41FA5}">
                      <a16:colId xmlns="" xmlns:a16="http://schemas.microsoft.com/office/drawing/2014/main" val="20003"/>
                    </a:ext>
                  </a:extLst>
                </a:gridCol>
                <a:gridCol w="1086163">
                  <a:extLst>
                    <a:ext uri="{9D8B030D-6E8A-4147-A177-3AD203B41FA5}">
                      <a16:colId xmlns="" xmlns:a16="http://schemas.microsoft.com/office/drawing/2014/main" val="20004"/>
                    </a:ext>
                  </a:extLst>
                </a:gridCol>
                <a:gridCol w="1033907">
                  <a:extLst>
                    <a:ext uri="{9D8B030D-6E8A-4147-A177-3AD203B41FA5}">
                      <a16:colId xmlns="" xmlns:a16="http://schemas.microsoft.com/office/drawing/2014/main" val="20005"/>
                    </a:ext>
                  </a:extLst>
                </a:gridCol>
              </a:tblGrid>
              <a:tr h="732836">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2053468">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Увеличение процента запасов материально-технических, продовольственных, медицинских и иных средств в целях гражданской обороны</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Указ Президента Российской Федерации</a:t>
                      </a:r>
                      <a:br>
                        <a:rPr lang="ru-RU" sz="1400" i="1" dirty="0">
                          <a:solidFill>
                            <a:schemeClr val="tx1"/>
                          </a:solidFill>
                          <a:effectLst/>
                          <a:latin typeface="Times New Roman" panose="02020603050405020304" pitchFamily="18" charset="0"/>
                          <a:ea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rPr>
                        <a:t>от 20.12.2016  № 696 «Об утверждении основ государственной политики Российской Федерации в области гражданской обороны на период до 2030 </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проценты</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40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42</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44</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44</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764486">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 Увеличение степени готовности к использованию по предназначению защитных сооружений и иных объектов ГО</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Указ Президента Российской Федерации</a:t>
                      </a:r>
                      <a:br>
                        <a:rPr lang="ru-RU" sz="1400" i="1" dirty="0">
                          <a:solidFill>
                            <a:schemeClr val="tx1"/>
                          </a:solidFill>
                          <a:effectLst/>
                          <a:latin typeface="Times New Roman" panose="02020603050405020304" pitchFamily="18" charset="0"/>
                          <a:ea typeface="Times New Roman" panose="02020603050405020304" pitchFamily="18" charset="0"/>
                        </a:rPr>
                      </a:br>
                      <a:r>
                        <a:rPr lang="ru-RU" sz="1400" i="1" dirty="0">
                          <a:solidFill>
                            <a:schemeClr val="tx1"/>
                          </a:solidFill>
                          <a:effectLst/>
                          <a:latin typeface="Times New Roman" panose="02020603050405020304" pitchFamily="18" charset="0"/>
                          <a:ea typeface="Times New Roman" panose="02020603050405020304" pitchFamily="18" charset="0"/>
                        </a:rPr>
                        <a:t>от 20.12.2016  № 696 «Об утверждении основ государственной политики Российской Федерации в области гражданской обороны на период до 2030 года»</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проценты</a:t>
                      </a:r>
                    </a:p>
                  </a:txBody>
                  <a:tcPr marL="39370" marR="39370" marT="64770" marB="64770">
                    <a:solidFill>
                      <a:schemeClr val="accent1">
                        <a:lumMod val="40000"/>
                        <a:lumOff val="60000"/>
                      </a:schemeClr>
                    </a:solidFill>
                  </a:tcPr>
                </a:tc>
                <a:tc>
                  <a:txBody>
                    <a:bodyPr/>
                    <a:lstStyle/>
                    <a:p>
                      <a:pPr indent="457200" algn="l">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10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20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30</a:t>
                      </a:r>
                    </a:p>
                  </a:txBody>
                  <a:tcPr marL="39370" marR="39370" marT="64770" marB="64770">
                    <a:solidFill>
                      <a:schemeClr val="accent1">
                        <a:lumMod val="40000"/>
                        <a:lumOff val="60000"/>
                      </a:schemeClr>
                    </a:solidFill>
                  </a:tcPr>
                </a:tc>
                <a:tc>
                  <a:txBody>
                    <a:bodyPr/>
                    <a:lstStyle/>
                    <a:p>
                      <a:pPr indent="457200" algn="ctr">
                        <a:spcAft>
                          <a:spcPts val="0"/>
                        </a:spcAft>
                      </a:pPr>
                      <a:r>
                        <a:rPr lang="ru-RU" sz="1400" i="1" dirty="0">
                          <a:solidFill>
                            <a:schemeClr val="tx1"/>
                          </a:solidFill>
                          <a:effectLst/>
                          <a:latin typeface="Times New Roman" panose="02020603050405020304" pitchFamily="18" charset="0"/>
                          <a:ea typeface="Times New Roman" panose="02020603050405020304" pitchFamily="18" charset="0"/>
                        </a:rPr>
                        <a:t>30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40456745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868746" cy="1767840"/>
          </a:xfrm>
        </p:spPr>
        <p:txBody>
          <a:bodyPr>
            <a:normAutofit/>
          </a:bodyPr>
          <a:lstStyle/>
          <a:p>
            <a:pPr algn="ctr"/>
            <a:r>
              <a:rPr lang="ru-RU" sz="2700" b="1" i="1" dirty="0">
                <a:solidFill>
                  <a:schemeClr val="tx1"/>
                </a:solidFill>
                <a:latin typeface="Times New Roman" panose="02020603050405020304" pitchFamily="18" charset="0"/>
                <a:cs typeface="Times New Roman" panose="02020603050405020304" pitchFamily="18" charset="0"/>
              </a:rPr>
              <a:t>Муниципальная программа «Жилище»</a:t>
            </a:r>
            <a:br>
              <a:rPr lang="ru-RU" sz="2700" b="1"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Цель программы: повышение доступности жилья для населения, обеспечение безопасных и комфортных условий проживания в городском округе </a:t>
            </a:r>
            <a:br>
              <a:rPr lang="ru-RU" sz="2200" i="1" dirty="0">
                <a:solidFill>
                  <a:schemeClr val="tx1"/>
                </a:solidFill>
                <a:latin typeface="Times New Roman" panose="02020603050405020304" pitchFamily="18" charset="0"/>
                <a:cs typeface="Times New Roman" panose="02020603050405020304" pitchFamily="18" charset="0"/>
              </a:rPr>
            </a:br>
            <a:r>
              <a:rPr lang="ru-RU" sz="2200" i="1" dirty="0">
                <a:solidFill>
                  <a:schemeClr val="tx1"/>
                </a:solidFill>
                <a:latin typeface="Times New Roman" panose="02020603050405020304" pitchFamily="18" charset="0"/>
                <a:cs typeface="Times New Roman" panose="02020603050405020304" pitchFamily="18" charset="0"/>
              </a:rPr>
              <a:t>Серебряные Пруды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04913992"/>
              </p:ext>
            </p:extLst>
          </p:nvPr>
        </p:nvGraphicFramePr>
        <p:xfrm>
          <a:off x="677862" y="2160588"/>
          <a:ext cx="11160569" cy="399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3866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320" y="-36575"/>
            <a:ext cx="11917680" cy="1108709"/>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«Комплексное освоение земельных участков в целях жилищного строительства и развития застроенных территорий»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939027374"/>
              </p:ext>
            </p:extLst>
          </p:nvPr>
        </p:nvGraphicFramePr>
        <p:xfrm>
          <a:off x="125729" y="816864"/>
          <a:ext cx="11967210" cy="5777295"/>
        </p:xfrm>
        <a:graphic>
          <a:graphicData uri="http://schemas.openxmlformats.org/drawingml/2006/table">
            <a:tbl>
              <a:tblPr firstRow="1" bandRow="1">
                <a:tableStyleId>{5C22544A-7EE6-4342-B048-85BDC9FD1C3A}</a:tableStyleId>
              </a:tblPr>
              <a:tblGrid>
                <a:gridCol w="6638795">
                  <a:extLst>
                    <a:ext uri="{9D8B030D-6E8A-4147-A177-3AD203B41FA5}">
                      <a16:colId xmlns="" xmlns:a16="http://schemas.microsoft.com/office/drawing/2014/main" val="20000"/>
                    </a:ext>
                  </a:extLst>
                </a:gridCol>
                <a:gridCol w="1489475">
                  <a:extLst>
                    <a:ext uri="{9D8B030D-6E8A-4147-A177-3AD203B41FA5}">
                      <a16:colId xmlns="" xmlns:a16="http://schemas.microsoft.com/office/drawing/2014/main" val="20001"/>
                    </a:ext>
                  </a:extLst>
                </a:gridCol>
                <a:gridCol w="893683">
                  <a:extLst>
                    <a:ext uri="{9D8B030D-6E8A-4147-A177-3AD203B41FA5}">
                      <a16:colId xmlns="" xmlns:a16="http://schemas.microsoft.com/office/drawing/2014/main" val="20002"/>
                    </a:ext>
                  </a:extLst>
                </a:gridCol>
                <a:gridCol w="893683">
                  <a:extLst>
                    <a:ext uri="{9D8B030D-6E8A-4147-A177-3AD203B41FA5}">
                      <a16:colId xmlns="" xmlns:a16="http://schemas.microsoft.com/office/drawing/2014/main" val="20006"/>
                    </a:ext>
                  </a:extLst>
                </a:gridCol>
                <a:gridCol w="755376">
                  <a:extLst>
                    <a:ext uri="{9D8B030D-6E8A-4147-A177-3AD203B41FA5}">
                      <a16:colId xmlns="" xmlns:a16="http://schemas.microsoft.com/office/drawing/2014/main" val="20003"/>
                    </a:ext>
                  </a:extLst>
                </a:gridCol>
                <a:gridCol w="595791">
                  <a:extLst>
                    <a:ext uri="{9D8B030D-6E8A-4147-A177-3AD203B41FA5}">
                      <a16:colId xmlns="" xmlns:a16="http://schemas.microsoft.com/office/drawing/2014/main" val="20004"/>
                    </a:ext>
                  </a:extLst>
                </a:gridCol>
                <a:gridCol w="700407">
                  <a:extLst>
                    <a:ext uri="{9D8B030D-6E8A-4147-A177-3AD203B41FA5}">
                      <a16:colId xmlns="" xmlns:a16="http://schemas.microsoft.com/office/drawing/2014/main" val="20005"/>
                    </a:ext>
                  </a:extLst>
                </a:gridCol>
              </a:tblGrid>
              <a:tr h="57302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588131">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«Объем ввода индивидуального жилищного строительства, построенного населением за счет собственных и (или) кредитных средств»</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Указ Президента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тыс.кв.м</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6,5</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14,0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13,0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13,0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355480">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i="1"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семей, улучшивших жилищные условия»</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Указ Президента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588131">
                <a:tc>
                  <a:txBody>
                    <a:bodyPr/>
                    <a:lstStyle/>
                    <a:p>
                      <a:pPr>
                        <a:lnSpc>
                          <a:spcPct val="115000"/>
                        </a:lnSpc>
                        <a:spcAft>
                          <a:spcPts val="0"/>
                        </a:spcAft>
                      </a:pPr>
                      <a:r>
                        <a:rPr lang="ru-RU"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земельных участков, вовлеченных в индивидуальное жилищное строительство»</a:t>
                      </a:r>
                      <a:endParaRPr lang="ru-RU"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Показатель Нац. проекта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ед.</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669154">
                <a:tc>
                  <a:txBody>
                    <a:bodyPr/>
                    <a:lstStyle/>
                    <a:p>
                      <a:pPr>
                        <a:lnSpc>
                          <a:spcPct val="115000"/>
                        </a:lnSpc>
                        <a:spcAft>
                          <a:spcPts val="0"/>
                        </a:spcAft>
                      </a:pPr>
                      <a:r>
                        <a:rPr lang="ru-RU"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Площадь земельных участков, вовлеченных в индивидуальное  жилищное строительство»</a:t>
                      </a:r>
                    </a:p>
                    <a:p>
                      <a:pPr>
                        <a:lnSpc>
                          <a:spcPct val="115000"/>
                        </a:lnSpc>
                        <a:spcAft>
                          <a:spcPts val="0"/>
                        </a:spcAft>
                      </a:pPr>
                      <a:r>
                        <a:rPr lang="ru-RU" sz="14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Показатель Нац. проекта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га</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2,5</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2,5</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r h="588131">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i="1"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объектов, исключенных из перечня проблемных объектов в отчетном году, штук</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Обращение Губернатора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шт.</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5"/>
                  </a:ext>
                </a:extLst>
              </a:tr>
              <a:tr h="588131">
                <a:tc>
                  <a:txBody>
                    <a:bodyPr/>
                    <a:lstStyle/>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«Количество пострадавших граждан-</a:t>
                      </a:r>
                      <a:r>
                        <a:rPr lang="ru-RU" sz="1400" i="1" dirty="0" err="1">
                          <a:effectLst/>
                          <a:latin typeface="Times New Roman" panose="02020603050405020304" pitchFamily="18" charset="0"/>
                          <a:ea typeface="Calibri" panose="020F0502020204030204" pitchFamily="34" charset="0"/>
                          <a:cs typeface="Times New Roman" panose="02020603050405020304" pitchFamily="18" charset="0"/>
                        </a:rPr>
                        <a:t>соинвесторов</a:t>
                      </a: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права которых обеспечены в отчетном году»</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Обращение Губернатора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6"/>
                  </a:ext>
                </a:extLst>
              </a:tr>
              <a:tr h="588131">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i="1"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Поиск и реализация решений по обеспечению прав пострадавших граждан-участников долевого строительства»</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Рейтинг -50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7"/>
                  </a:ext>
                </a:extLst>
              </a:tr>
              <a:tr h="588131">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i="1"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проблемных объектов, по которым нарушены права участников долевого строительства «Проблемные стройки»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Рейтинг -50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шт.</a:t>
                      </a:r>
                    </a:p>
                  </a:txBody>
                  <a:tcPr marL="39370" marR="39370" marT="64770" marB="64770">
                    <a:solidFill>
                      <a:schemeClr val="accent1">
                        <a:lumMod val="40000"/>
                        <a:lumOff val="60000"/>
                      </a:schemeClr>
                    </a:solidFill>
                  </a:tcPr>
                </a:tc>
                <a:tc>
                  <a:txBody>
                    <a:bodyPr/>
                    <a:lstStyle/>
                    <a:p>
                      <a:r>
                        <a:rPr lang="ru-RU" sz="1400" b="0" i="1" dirty="0">
                          <a:solidFill>
                            <a:schemeClr val="tx1"/>
                          </a:solidFill>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8"/>
                  </a:ext>
                </a:extLst>
              </a:tr>
              <a:tr h="398898">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«Встречи с гражданами- участниками долевого строительства»</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Рейтинг -50</a:t>
                      </a:r>
                    </a:p>
                  </a:txBody>
                  <a:tcPr marL="39370" marR="39370" marT="64770" marB="64770">
                    <a:solidFill>
                      <a:schemeClr val="accent1">
                        <a:lumMod val="40000"/>
                        <a:lumOff val="60000"/>
                      </a:schemeClr>
                    </a:solidFill>
                  </a:tcPr>
                </a:tc>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человек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b="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tc>
                  <a:txBody>
                    <a:bodyPr/>
                    <a:lstStyle/>
                    <a:p>
                      <a:r>
                        <a:rPr lang="ru-RU" sz="1400" i="1" dirty="0">
                          <a:latin typeface="Times New Roman" panose="02020603050405020304" pitchFamily="18" charset="0"/>
                          <a:cs typeface="Times New Roman" panose="02020603050405020304" pitchFamily="18" charset="0"/>
                        </a:rPr>
                        <a:t>0</a:t>
                      </a:r>
                    </a:p>
                  </a:txBody>
                  <a:tcPr>
                    <a:solidFill>
                      <a:schemeClr val="accent1">
                        <a:lumMod val="40000"/>
                        <a:lumOff val="60000"/>
                      </a:schemeClr>
                    </a:solidFill>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6712909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1097279"/>
          </a:xfrm>
        </p:spPr>
        <p:txBody>
          <a:bodyPr>
            <a:normAutofit/>
          </a:bodyPr>
          <a:lstStyle/>
          <a:p>
            <a:pPr algn="ctr"/>
            <a:r>
              <a:rPr lang="ru-RU" sz="2400" i="1" dirty="0">
                <a:solidFill>
                  <a:schemeClr val="tx1"/>
                </a:solidFill>
                <a:latin typeface="Times New Roman" panose="02020603050405020304" pitchFamily="18" charset="0"/>
                <a:cs typeface="Times New Roman" panose="02020603050405020304" pitchFamily="18" charset="0"/>
              </a:rPr>
              <a:t>Показатели подпрограммы  «Обеспечение жильем детей-сирот и детей, оставшихся без попечения родителей, лиц из числа детей-сирот и детей, оставшихся без попечения родителей»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75300322"/>
              </p:ext>
            </p:extLst>
          </p:nvPr>
        </p:nvGraphicFramePr>
        <p:xfrm>
          <a:off x="285749" y="1221972"/>
          <a:ext cx="11590022" cy="5647078"/>
        </p:xfrm>
        <a:graphic>
          <a:graphicData uri="http://schemas.openxmlformats.org/drawingml/2006/table">
            <a:tbl>
              <a:tblPr firstRow="1" bandRow="1">
                <a:tableStyleId>{5C22544A-7EE6-4342-B048-85BDC9FD1C3A}</a:tableStyleId>
              </a:tblPr>
              <a:tblGrid>
                <a:gridCol w="5069356">
                  <a:extLst>
                    <a:ext uri="{9D8B030D-6E8A-4147-A177-3AD203B41FA5}">
                      <a16:colId xmlns="" xmlns:a16="http://schemas.microsoft.com/office/drawing/2014/main" val="20000"/>
                    </a:ext>
                  </a:extLst>
                </a:gridCol>
                <a:gridCol w="1165135">
                  <a:extLst>
                    <a:ext uri="{9D8B030D-6E8A-4147-A177-3AD203B41FA5}">
                      <a16:colId xmlns="" xmlns:a16="http://schemas.microsoft.com/office/drawing/2014/main" val="20001"/>
                    </a:ext>
                  </a:extLst>
                </a:gridCol>
                <a:gridCol w="1257119">
                  <a:extLst>
                    <a:ext uri="{9D8B030D-6E8A-4147-A177-3AD203B41FA5}">
                      <a16:colId xmlns="" xmlns:a16="http://schemas.microsoft.com/office/drawing/2014/main" val="20002"/>
                    </a:ext>
                  </a:extLst>
                </a:gridCol>
                <a:gridCol w="1257119">
                  <a:extLst>
                    <a:ext uri="{9D8B030D-6E8A-4147-A177-3AD203B41FA5}">
                      <a16:colId xmlns="" xmlns:a16="http://schemas.microsoft.com/office/drawing/2014/main" val="20006"/>
                    </a:ext>
                  </a:extLst>
                </a:gridCol>
                <a:gridCol w="981166">
                  <a:extLst>
                    <a:ext uri="{9D8B030D-6E8A-4147-A177-3AD203B41FA5}">
                      <a16:colId xmlns="" xmlns:a16="http://schemas.microsoft.com/office/drawing/2014/main" val="20003"/>
                    </a:ext>
                  </a:extLst>
                </a:gridCol>
                <a:gridCol w="950504">
                  <a:extLst>
                    <a:ext uri="{9D8B030D-6E8A-4147-A177-3AD203B41FA5}">
                      <a16:colId xmlns="" xmlns:a16="http://schemas.microsoft.com/office/drawing/2014/main" val="20004"/>
                    </a:ext>
                  </a:extLst>
                </a:gridCol>
                <a:gridCol w="909623">
                  <a:extLst>
                    <a:ext uri="{9D8B030D-6E8A-4147-A177-3AD203B41FA5}">
                      <a16:colId xmlns="" xmlns:a16="http://schemas.microsoft.com/office/drawing/2014/main" val="20005"/>
                    </a:ext>
                  </a:extLst>
                </a:gridCol>
              </a:tblGrid>
              <a:tr h="765324">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1"/>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2487123">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жилыми помещениями, в отчетном году»</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Соглашение с ФОИВ</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100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1582443">
                <a:tc>
                  <a:txBody>
                    <a:bodyPr/>
                    <a:lstStyle/>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ru-RU"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«Численность детей 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70" marR="39370" marT="64770" marB="64770">
                    <a:solidFill>
                      <a:schemeClr val="accent1">
                        <a:lumMod val="40000"/>
                        <a:lumOff val="60000"/>
                      </a:schemeClr>
                    </a:solidFill>
                  </a:tcPr>
                </a:tc>
                <a:tc>
                  <a:txBody>
                    <a:bodyPr/>
                    <a:lstStyle/>
                    <a:p>
                      <a:pPr algn="ctr">
                        <a:lnSpc>
                          <a:spcPct val="115000"/>
                        </a:lnSpc>
                        <a:spcAft>
                          <a:spcPts val="0"/>
                        </a:spcAft>
                      </a:pP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Соглашение с ФОИВ</a:t>
                      </a:r>
                    </a:p>
                  </a:txBody>
                  <a:tcPr marL="39370" marR="39370" marT="64770" marB="64770">
                    <a:solidFill>
                      <a:schemeClr val="accent1">
                        <a:lumMod val="40000"/>
                        <a:lumOff val="60000"/>
                      </a:schemeClr>
                    </a:solidFill>
                  </a:tcPr>
                </a:tc>
                <a:tc>
                  <a:txBody>
                    <a:bodyPr/>
                    <a:lstStyle/>
                    <a:p>
                      <a:pPr algn="ctr">
                        <a:lnSpc>
                          <a:spcPct val="115000"/>
                        </a:lnSpc>
                        <a:spcAft>
                          <a:spcPts val="0"/>
                        </a:spcAft>
                      </a:pP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39370" marR="39370" marT="64770" marB="64770">
                    <a:solidFill>
                      <a:schemeClr val="accent1">
                        <a:lumMod val="40000"/>
                        <a:lumOff val="60000"/>
                      </a:schemeClr>
                    </a:solidFill>
                  </a:tcPr>
                </a:tc>
                <a:tc>
                  <a:txBody>
                    <a:bodyPr/>
                    <a:lstStyle/>
                    <a:p>
                      <a:pPr algn="ctr">
                        <a:lnSpc>
                          <a:spcPct val="115000"/>
                        </a:lnSpc>
                        <a:spcAft>
                          <a:spcPts val="0"/>
                        </a:spcAft>
                      </a:pP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3</a:t>
                      </a:r>
                    </a:p>
                  </a:txBody>
                  <a:tcPr marL="39370" marR="39370" marT="64770" marB="64770">
                    <a:solidFill>
                      <a:schemeClr val="accent1">
                        <a:lumMod val="40000"/>
                        <a:lumOff val="60000"/>
                      </a:schemeClr>
                    </a:solidFill>
                  </a:tcPr>
                </a:tc>
                <a:tc>
                  <a:txBody>
                    <a:bodyPr/>
                    <a:lstStyle/>
                    <a:p>
                      <a:pPr algn="ctr">
                        <a:lnSpc>
                          <a:spcPct val="115000"/>
                        </a:lnSpc>
                        <a:spcAft>
                          <a:spcPts val="0"/>
                        </a:spcAft>
                      </a:pP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39370" marR="39370" marT="64770" marB="64770">
                    <a:solidFill>
                      <a:schemeClr val="accent1">
                        <a:lumMod val="40000"/>
                        <a:lumOff val="60000"/>
                      </a:schemeClr>
                    </a:solidFill>
                  </a:tcPr>
                </a:tc>
                <a:tc>
                  <a:txBody>
                    <a:bodyPr/>
                    <a:lstStyle/>
                    <a:p>
                      <a:pPr algn="ctr">
                        <a:lnSpc>
                          <a:spcPct val="115000"/>
                        </a:lnSpc>
                        <a:spcAft>
                          <a:spcPts val="0"/>
                        </a:spcAft>
                      </a:pPr>
                      <a:endParaRPr lang="ru-RU" sz="1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ru-RU" sz="1400" i="1" dirty="0">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5891196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1" y="1"/>
            <a:ext cx="11601448" cy="1440180"/>
          </a:xfrm>
        </p:spPr>
        <p:txBody>
          <a:bodyPr>
            <a:normAutofit/>
          </a:bodyPr>
          <a:lstStyle/>
          <a:p>
            <a:pPr algn="ctr"/>
            <a:r>
              <a:rPr lang="ru-RU" sz="2400" b="1" i="1" dirty="0">
                <a:solidFill>
                  <a:schemeClr val="tx2"/>
                </a:solidFill>
                <a:latin typeface="Times New Roman" panose="02020603050405020304" pitchFamily="18" charset="0"/>
                <a:cs typeface="Times New Roman" panose="02020603050405020304" pitchFamily="18" charset="0"/>
              </a:rPr>
              <a:t>Показатели подпрограммы «Обеспечение жильем отдельных категорий граждан, установленных федеральным законодательством»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53399870"/>
              </p:ext>
            </p:extLst>
          </p:nvPr>
        </p:nvGraphicFramePr>
        <p:xfrm>
          <a:off x="182879" y="1268730"/>
          <a:ext cx="11784331" cy="5363616"/>
        </p:xfrm>
        <a:graphic>
          <a:graphicData uri="http://schemas.openxmlformats.org/drawingml/2006/table">
            <a:tbl>
              <a:tblPr firstRow="1" bandRow="1">
                <a:tableStyleId>{5C22544A-7EE6-4342-B048-85BDC9FD1C3A}</a:tableStyleId>
              </a:tblPr>
              <a:tblGrid>
                <a:gridCol w="5417296">
                  <a:extLst>
                    <a:ext uri="{9D8B030D-6E8A-4147-A177-3AD203B41FA5}">
                      <a16:colId xmlns="" xmlns:a16="http://schemas.microsoft.com/office/drawing/2014/main" val="20000"/>
                    </a:ext>
                  </a:extLst>
                </a:gridCol>
                <a:gridCol w="1700779">
                  <a:extLst>
                    <a:ext uri="{9D8B030D-6E8A-4147-A177-3AD203B41FA5}">
                      <a16:colId xmlns="" xmlns:a16="http://schemas.microsoft.com/office/drawing/2014/main" val="20001"/>
                    </a:ext>
                  </a:extLst>
                </a:gridCol>
                <a:gridCol w="960239">
                  <a:extLst>
                    <a:ext uri="{9D8B030D-6E8A-4147-A177-3AD203B41FA5}">
                      <a16:colId xmlns="" xmlns:a16="http://schemas.microsoft.com/office/drawing/2014/main" val="20002"/>
                    </a:ext>
                  </a:extLst>
                </a:gridCol>
                <a:gridCol w="960239">
                  <a:extLst>
                    <a:ext uri="{9D8B030D-6E8A-4147-A177-3AD203B41FA5}">
                      <a16:colId xmlns="" xmlns:a16="http://schemas.microsoft.com/office/drawing/2014/main" val="20006"/>
                    </a:ext>
                  </a:extLst>
                </a:gridCol>
                <a:gridCol w="996537">
                  <a:extLst>
                    <a:ext uri="{9D8B030D-6E8A-4147-A177-3AD203B41FA5}">
                      <a16:colId xmlns="" xmlns:a16="http://schemas.microsoft.com/office/drawing/2014/main" val="20003"/>
                    </a:ext>
                  </a:extLst>
                </a:gridCol>
                <a:gridCol w="943530">
                  <a:extLst>
                    <a:ext uri="{9D8B030D-6E8A-4147-A177-3AD203B41FA5}">
                      <a16:colId xmlns="" xmlns:a16="http://schemas.microsoft.com/office/drawing/2014/main" val="20004"/>
                    </a:ext>
                  </a:extLst>
                </a:gridCol>
                <a:gridCol w="805711">
                  <a:extLst>
                    <a:ext uri="{9D8B030D-6E8A-4147-A177-3AD203B41FA5}">
                      <a16:colId xmlns="" xmlns:a16="http://schemas.microsoft.com/office/drawing/2014/main" val="20005"/>
                    </a:ext>
                  </a:extLst>
                </a:gridCol>
              </a:tblGrid>
              <a:tr h="816102">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Показатель реализации мероприятий</a:t>
                      </a:r>
                    </a:p>
                  </a:txBody>
                  <a:tcPr>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Тип показателя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Единица измерения</a:t>
                      </a:r>
                    </a:p>
                  </a:txBody>
                  <a:tcPr marL="39370" marR="39370" marT="64770" marB="64770" anchor="ctr">
                    <a:solidFill>
                      <a:schemeClr val="accent1">
                        <a:lumMod val="40000"/>
                        <a:lumOff val="60000"/>
                      </a:schemeClr>
                    </a:solidFill>
                  </a:tcPr>
                </a:tc>
                <a:tc>
                  <a:txBody>
                    <a:bodyPr/>
                    <a:lstStyle/>
                    <a:p>
                      <a:pPr algn="ctr">
                        <a:lnSpc>
                          <a:spcPct val="115000"/>
                        </a:lnSpc>
                        <a:spcAft>
                          <a:spcPts val="0"/>
                        </a:spcAft>
                      </a:pPr>
                      <a:r>
                        <a:rPr lang="ru-RU" sz="12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2020</a:t>
                      </a:r>
                    </a:p>
                  </a:txBody>
                  <a:tcPr marL="39370" marR="39370" marT="64770" marB="64770" anchor="ct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2021</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2022</a:t>
                      </a:r>
                    </a:p>
                  </a:txBody>
                  <a:tcPr>
                    <a:solidFill>
                      <a:schemeClr val="accent1">
                        <a:lumMod val="40000"/>
                        <a:lumOff val="60000"/>
                      </a:schemeClr>
                    </a:solidFill>
                  </a:tcPr>
                </a:tc>
                <a:tc>
                  <a:txBody>
                    <a:bodyPr/>
                    <a:lstStyle/>
                    <a:p>
                      <a:pPr algn="ctr"/>
                      <a:r>
                        <a:rPr lang="ru-RU" sz="1400" i="1" dirty="0">
                          <a:solidFill>
                            <a:schemeClr val="tx2"/>
                          </a:solidFill>
                          <a:latin typeface="Times New Roman" panose="02020603050405020304" pitchFamily="18" charset="0"/>
                          <a:cs typeface="Times New Roman" panose="02020603050405020304" pitchFamily="18" charset="0"/>
                        </a:rPr>
                        <a:t>2023</a:t>
                      </a:r>
                    </a:p>
                  </a:txBody>
                  <a:tcPr>
                    <a:solidFill>
                      <a:schemeClr val="accent1">
                        <a:lumMod val="40000"/>
                        <a:lumOff val="60000"/>
                      </a:schemeClr>
                    </a:solidFill>
                  </a:tcPr>
                </a:tc>
                <a:extLst>
                  <a:ext uri="{0D108BD9-81ED-4DB2-BD59-A6C34878D82A}">
                    <a16:rowId xmlns="" xmlns:a16="http://schemas.microsoft.com/office/drawing/2014/main" val="10000"/>
                  </a:ext>
                </a:extLst>
              </a:tr>
              <a:tr h="1383030">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«Количество ветеранов инвалидов Великой Отечественной войны, членов семей погибших (умерших) инвалидов и участников Великой Отечественной войны, получивших государственную поддержку по обеспечению жилыми помещениями за счет средств федерального бюджета»</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Государственная программа Московской области</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1"/>
                  </a:ext>
                </a:extLst>
              </a:tr>
              <a:tr h="887180">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Государственная программа Московской области</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2"/>
                  </a:ext>
                </a:extLst>
              </a:tr>
              <a:tr h="1138652">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инвалидов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Государственная программа Московской области</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3"/>
                  </a:ext>
                </a:extLst>
              </a:tr>
              <a:tr h="1138652">
                <a:tc>
                  <a:txBody>
                    <a:bodyPr/>
                    <a:lstStyle/>
                    <a:p>
                      <a:pP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«Количество граждан, уволенных с военной службы, и приравненных к ним лиц, получивших государственную поддержку по обеспечению жилыми помещениями за счет средств федерального бюджета»</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Государственная программа Московской области</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человек</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tc>
                  <a:txBody>
                    <a:bodyPr/>
                    <a:lstStyle/>
                    <a:p>
                      <a:pPr algn="ctr">
                        <a:lnSpc>
                          <a:spcPct val="115000"/>
                        </a:lnSpc>
                        <a:spcAft>
                          <a:spcPts val="0"/>
                        </a:spcAft>
                      </a:pPr>
                      <a:r>
                        <a:rPr lang="ru-RU" sz="1400" i="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0</a:t>
                      </a:r>
                    </a:p>
                  </a:txBody>
                  <a:tcPr marL="39370" marR="39370" marT="64770" marB="64770">
                    <a:solidFill>
                      <a:schemeClr val="accent1">
                        <a:lumMod val="40000"/>
                        <a:lumOff val="6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82025011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7695</TotalTime>
  <Words>13315</Words>
  <Application>Microsoft Office PowerPoint</Application>
  <PresentationFormat>Широкоэкранный</PresentationFormat>
  <Paragraphs>3785</Paragraphs>
  <Slides>140</Slides>
  <Notes>104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140</vt:i4>
      </vt:variant>
    </vt:vector>
  </HeadingPairs>
  <TitlesOfParts>
    <vt:vector size="151" baseType="lpstr">
      <vt:lpstr>Andale Sans UI</vt:lpstr>
      <vt:lpstr>Arial</vt:lpstr>
      <vt:lpstr>Arial Black</vt:lpstr>
      <vt:lpstr>Calibri</vt:lpstr>
      <vt:lpstr>Calibri Light</vt:lpstr>
      <vt:lpstr>Century Gothic</vt:lpstr>
      <vt:lpstr>Tahoma</vt:lpstr>
      <vt:lpstr>Times New Roman</vt:lpstr>
      <vt:lpstr>Times New Roman Cyr</vt:lpstr>
      <vt:lpstr>Wingdings 3</vt:lpstr>
      <vt:lpstr>Тема Office</vt:lpstr>
      <vt:lpstr>         Бюджет городского округа Серебряные Пруды на 2021 год и на плановый период 2022 и 2023 годов  для граждан (в соответствии с решением Совета депутатов городского округа Серебряные Пруды от 25.12.2020 года №592/69)  </vt:lpstr>
      <vt:lpstr>Презентация PowerPoint</vt:lpstr>
      <vt:lpstr> </vt:lpstr>
      <vt:lpstr> </vt:lpstr>
      <vt:lpstr> </vt:lpstr>
      <vt:lpstr>           Составление, рассмотрение и утверждение бюджета городского округа Серебряные Пруды </vt:lpstr>
      <vt:lpstr>  </vt:lpstr>
      <vt:lpstr> </vt:lpstr>
      <vt:lpstr>Основные показатели прогноза социально-экономического развития  городского округа Серебряные Пруды</vt:lpstr>
      <vt:lpstr>Основные показатели прогноза социально-экономического развития городского округа Серебряные Пруды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Основные характеристики проекта бюджета городского округа Серебряные Пруды на плановый период, тыс. рублей</vt:lpstr>
      <vt:lpstr>Основные характеристики бюджета городского округа Серебряные Пруды  на 2019-2023  годы, тыс. рублей</vt:lpstr>
      <vt:lpstr>Презентация PowerPoint</vt:lpstr>
      <vt:lpstr> </vt:lpstr>
      <vt:lpstr>Презентация PowerPoint</vt:lpstr>
      <vt:lpstr>Доходы бюджета городского округа на 2021 год</vt:lpstr>
      <vt:lpstr>Доходы бюджета городского округа на 2022-2023 годы</vt:lpstr>
      <vt:lpstr>Структура налоговых и неналоговых доходов и межбюджетных трансфертов за 2019-2023 годы,  тыс. рублей</vt:lpstr>
      <vt:lpstr>Презентация PowerPoint</vt:lpstr>
      <vt:lpstr>Доходы на душу населения по городским округам </vt:lpstr>
      <vt:lpstr>Сведения об оценке  налоговых льгот, предоставляемых в соответствии с решениями Совета депутатов  го Серебряные Пруды,  тыс. рублей  </vt:lpstr>
      <vt:lpstr>Презентация PowerPoint</vt:lpstr>
      <vt:lpstr> </vt:lpstr>
      <vt:lpstr> </vt:lpstr>
      <vt:lpstr>   </vt:lpstr>
      <vt:lpstr>Презентация PowerPoint</vt:lpstr>
      <vt:lpstr>   </vt:lpstr>
      <vt:lpstr> </vt:lpstr>
      <vt:lpstr> </vt:lpstr>
      <vt:lpstr>Расходы бюджета городского округа  на  2021 год , тыс.руб.</vt:lpstr>
      <vt:lpstr>Расходы бюджета городского округа Серебряные Пруды на  плановый период, тыс. рублей</vt:lpstr>
      <vt:lpstr>Презентация PowerPoint</vt:lpstr>
      <vt:lpstr>Презентация PowerPoint</vt:lpstr>
      <vt:lpstr>Презентация PowerPoint</vt:lpstr>
      <vt:lpstr>Презентация PowerPoint</vt:lpstr>
      <vt:lpstr>Информация о расходах бюджета с учетом интересов целевых групп пользователей</vt:lpstr>
      <vt:lpstr>Информация о расходах бюджета с учетом интересов целевых групп пользователей</vt:lpstr>
      <vt:lpstr>Информация о расходах бюджета с учетом интересов целевых групп пользователей</vt:lpstr>
      <vt:lpstr>Информация о расходах бюджета с учетом интересов целевых групп пользователей</vt:lpstr>
      <vt:lpstr>Информация о расходах бюджета с учетом интересов целевых групп пользователей</vt:lpstr>
      <vt:lpstr>Общественно-значимые проекты  на территории городского округа Серебряные Пруды </vt:lpstr>
      <vt:lpstr>Общественно-значимые  проекты  на территории городского округа Серебряные Пруды</vt:lpstr>
      <vt:lpstr>Общественно-значимые проекты  на территории городского округа Серебряные Пруды </vt:lpstr>
      <vt:lpstr>           Объем денежных средств, направляемых городским округом на социальную поддержку населения</vt:lpstr>
      <vt:lpstr>Муниципальные программы городского округа</vt:lpstr>
      <vt:lpstr>Презентация PowerPoint</vt:lpstr>
      <vt:lpstr>Презентация PowerPoint</vt:lpstr>
      <vt:lpstr>Муниципальная программа «Здравоохранение»</vt:lpstr>
      <vt:lpstr>Показатели программы  «Здравоохранение»</vt:lpstr>
      <vt:lpstr>Муниципальная программа  «Культура»</vt:lpstr>
      <vt:lpstr>Цель программы: повышение уровня и качества жизни жителей округа: социально – ориентированное, динамичное развитие сферы культуры городского округа, повышение качества и разнообразия услуг в области культуры и искусства, развитие инфраструктуры учреждений культуры</vt:lpstr>
      <vt:lpstr>Показатели подпрограммы «Сохранение, использование  и популяризация объектов культурного наследия  (памятники истории и культуры) народов   Российской Федерации»</vt:lpstr>
      <vt:lpstr>Показатели подпрограммы «Развитие  музейного дела и народных  художественных промыслов» </vt:lpstr>
      <vt:lpstr>Показатель подпрограммы «Развитие библиотечного дела» </vt:lpstr>
      <vt:lpstr>Показатель подпрограммы «Развитие профессионального искусства, гастрольно-концертной деятельности и кинематографии»  </vt:lpstr>
      <vt:lpstr>Показатели подпрограммы «Укрепление материально-технической базы муниципальных учреждений культуры Московской области»  </vt:lpstr>
      <vt:lpstr>Показатели подпрограммы «Развитие архивного дела»</vt:lpstr>
      <vt:lpstr> </vt:lpstr>
      <vt:lpstr>Презентация PowerPoint</vt:lpstr>
      <vt:lpstr>Презентация PowerPoint</vt:lpstr>
      <vt:lpstr>Презентация PowerPoint</vt:lpstr>
      <vt:lpstr>Показатели подпрограммы «Дополнительное  образование, воспитание и психолого-социальное  сопровождение детей»</vt:lpstr>
      <vt:lpstr>Муниципальная программа «Социальная защита населения»</vt:lpstr>
      <vt:lpstr>Показатели подпрограммы «Социальная поддержка граждан»</vt:lpstr>
      <vt:lpstr>Показатели подпрограммы «Доступная среда»</vt:lpstr>
      <vt:lpstr>Показатели подпрограммы «Развитие системы отдыха и оздоровления детей»</vt:lpstr>
      <vt:lpstr> Муниципальная программа «Спорт» Цели: обеспечение возможностей жителям городского округа  систематически заниматься физической культурой и спортом;  подготовка спортсменов для сборных команд Московской области по футболу, гандболу, дзюдо и самбо; обеспечение эффективного финансового, информационного, методического и кадрового сопровождения деятельности в сфере физической культуры и спорта. </vt:lpstr>
      <vt:lpstr>   Подпрограммы:   «Развитие физической культуры и спорта»   «Подготовка спортивного резерва»    «Обеспечивающая подпрограмма» </vt:lpstr>
      <vt:lpstr>Показатели подпрограммы «Развитие физической культуры и спорта»</vt:lpstr>
      <vt:lpstr>Показатели подпрограммы «Подготовка спортивного резерва»</vt:lpstr>
      <vt:lpstr>Муниципальная программа «Развитие сельского хозяйства»</vt:lpstr>
      <vt:lpstr>Финансирование программы </vt:lpstr>
      <vt:lpstr>Показатели подпрограммы «Развитие отраслей сельского хозяйства»</vt:lpstr>
      <vt:lpstr>Показатели подпрограммы «Развитие мелиорации земель  сельскохозяйственного  назначения»</vt:lpstr>
      <vt:lpstr>Показатели подпрограммы «Устойчивое развитие сельских территорий»</vt:lpstr>
      <vt:lpstr>Показатели подпрограммы «Обеспечение  эпизоотического и ветеринарно-санитарного благополучия»</vt:lpstr>
      <vt:lpstr>Муниципальная программа «Экология и окружающая среда» </vt:lpstr>
      <vt:lpstr>Показатели подпрограммы «Охрана окружающей среды»</vt:lpstr>
      <vt:lpstr>Показатели подпрограммы «Развитие водохозяйственного комплекса»</vt:lpstr>
      <vt:lpstr>Показатели подпрограммы «Региональная программа в области обращения с отходами, в том числе с твердыми коммунальными отходами»</vt:lpstr>
      <vt:lpstr>Муниципальная программа «Безопасность   и обеспечение безопасности жизнедеятельности населения» Цель программы: комплексное обеспечение безопасности населения и объектов на территории городского округа, повышение уровня и результативности борьбы с преступностью. </vt:lpstr>
      <vt:lpstr>Показатели подпрограммы «Профилактика преступлений и иных правонарушений»</vt:lpstr>
      <vt:lpstr>Показатели подпрограммы «Снижение рисков и смягчение последствий чрезвычайных ситуаций природного и техногенного характера на территории муниципального образования Московской области»</vt:lpstr>
      <vt:lpstr>Показатели подпрограммы «Развитие и совершенствование систем оповещения и информирования населения муниципального образования Московской области»</vt:lpstr>
      <vt:lpstr>Показатели подпрограммы  «Обеспечение пожарной безопасности на территории муниципального образования Московской области»</vt:lpstr>
      <vt:lpstr>Показатели подпрограммы «Обеспечение мероприятий гражданской обороны на территории муниципального образования Московской области»</vt:lpstr>
      <vt:lpstr>Муниципальная программа «Жилище» Цель программы: повышение доступности жилья для населения, обеспечение безопасных и комфортных условий проживания в городском округе  Серебряные Пруды  </vt:lpstr>
      <vt:lpstr>Показатели подпрограммы «Комплексное освоение земельных участков в целях жилищного строительства и развития застроенных территорий»</vt:lpstr>
      <vt:lpstr>Показатели подпрограммы  «Обеспечение жильем детей-сирот и детей, оставшихся без попечения родителей, лиц из числа детей-сирот и детей, оставшихся без попечения родителей»</vt:lpstr>
      <vt:lpstr>Показатели подпрограммы «Обеспечение жильем отдельных категорий граждан, установленных федеральным законодательством»</vt:lpstr>
      <vt:lpstr> Муниципальная программа «Развитие инженерной инфраструктуры и энергоэффективности» Цели программы: повышение эффективности и надежности работы объектов ЖКХ; повышение энергетической эффективности жилищно-коммунального хозяйства, экономия бюджетных средств и средств потребителей энергоресурсов; обеспечение населённых пунктов источниками газификации – газопроводами высокого и низкого давления  </vt:lpstr>
      <vt:lpstr>Показатели подпрограммы «Чистая вода»</vt:lpstr>
      <vt:lpstr>Показатели подпрограммы «Создание условий для  обеспечения качественными коммунальными услугами»</vt:lpstr>
      <vt:lpstr>Показатели подпрограммы «Энергосбережения и повышение энергетической эффективности»</vt:lpstr>
      <vt:lpstr>Показатели подпрограммы «Развитие газификации»</vt:lpstr>
      <vt:lpstr> Муниципальная программа  «Предпринимательство»    Подпрограммы:  «Инвестиции»   « Развитие конкуренции»            «Развитие малого и среднего  предпринимательства»                                                                 «Развитие потребительского  рынка и услуг» «Обеспечивающая  подпрограмма» </vt:lpstr>
      <vt:lpstr>Показатели подпрограммы «Инвестиции»</vt:lpstr>
      <vt:lpstr>Показатели подпрограммы « Развитие  малого и среднего предпринимательства»</vt:lpstr>
      <vt:lpstr>Муниципальная программа «Управление имуществом и муниципальными финансами»  Цель программы: повышение эффективности управления имуществом и финансами городского округа  </vt:lpstr>
      <vt:lpstr>Показатели подпрограммы «Развитие имущественного комплекса»</vt:lpstr>
      <vt:lpstr>Показатели подпрограммы «Совершенствование муниципальной службы Московской области»</vt:lpstr>
      <vt:lpstr>Показатели подпрограммы «Управление муниципальными финансами»</vt:lpstr>
      <vt:lpstr>Муниципальная программа  «Развитие институтов гражданского общества, повышение эффективности местного самоуправления и реализации молодежной политики» </vt:lpstr>
      <vt:lpstr>Показатели подпрограммы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vt:lpstr>
      <vt:lpstr>Показатели подпрограммы «Молодежь городского округа Серебряные Пруды Московской области»   </vt:lpstr>
      <vt:lpstr>Муниципальная программа «Развитие и функционирование дорожно-транспортного комплекса»  Цели программы:  -повышение доступности и качества транспортных услуг для населения; -развитие современной и эффективной транспортной инфраструктуры; -повышение безопасности дорожно-транспортного комплекса.  </vt:lpstr>
      <vt:lpstr>Показатели подпрограммы «Пассажирский транспорт общего пользования»</vt:lpstr>
      <vt:lpstr>Показатели подпрограммы «Дороги Подмосковья»</vt:lpstr>
      <vt:lpstr>Муниципальная программа  «Цифровое муниципальное образование»   Цели программы: повышение эффективности государственного управления, развитие информационного общества в муниципальном образовании  и создание достаточных условий институционального и инфраструктурного характера для создания и (или) развития цифровой экономики</vt:lpstr>
      <vt:lpstr>Показатели подпрограммы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vt:lpstr>
      <vt:lpstr>Показатели подпрограммы «Развитие информационной и технологической инфраструктуры экосистемы цифровой экономики муниципального образования Московской области» </vt:lpstr>
      <vt:lpstr>Презентация PowerPoint</vt:lpstr>
      <vt:lpstr>Презентация PowerPoint</vt:lpstr>
      <vt:lpstr>Муниципальная программа «Архитектура и градостроительство»  Цели программы: определение приоритетов и формирование политики пространственного развития городского округа, обеспечивающей градостроительными средствами преодоление негативных тенденций в застройке городов и других населенных мест, повышение качества жизни населения, формирование условий для устойчивого градостроительного развития. </vt:lpstr>
      <vt:lpstr>Показатели подпрограммы «Реализация политики пространственного развития»</vt:lpstr>
      <vt:lpstr>Муниципальная программа «Формирование современной комфортной городской среды»   Цели программы: обеспечение комфортного, безопасного проживания, повышение качества жизни и обеспечение доступности территорий общего пользования в городском округе Серебряные Пруды Московской области</vt:lpstr>
      <vt:lpstr>Показатели подпрограммы «Комфортная городская среда»</vt:lpstr>
      <vt:lpstr>Презентация PowerPoint</vt:lpstr>
      <vt:lpstr>Презентация PowerPoint</vt:lpstr>
      <vt:lpstr>Показатели подпрограммы «Создание условий для обеспечения комфортного проживания жителей в многоквартирных домах Московской области»</vt:lpstr>
      <vt:lpstr>Муниципальная программа «Переселение граждан из аварийного жилищного фонда»    </vt:lpstr>
      <vt:lpstr>Показатели подпрограммы  «Обеспечение устойчивого сокращения непригодного для проживания жилищного фонда»</vt:lpstr>
      <vt:lpstr>Показатели подпрограммы  «Обеспечение мероприятий по переселению граждан  из аварийного жилищного фонда в Московской области»</vt:lpstr>
      <vt:lpstr> </vt:lpstr>
      <vt:lpstr>Динамика и структура источников внутреннего финансирования дефицита бюджета </vt:lpstr>
      <vt:lpstr> </vt:lpstr>
      <vt:lpstr>Расходы на обслуживание муниципального внутреннего долга</vt:lpstr>
      <vt:lpstr>Информация о состоянии муниципального долга городского округа Серебряные Пруды на 01 января 2020-2024 годов, тыс. рублей</vt:lpstr>
      <vt:lpstr>Муниципальный долг   </vt:lpstr>
      <vt:lpstr>Презентация PowerPoint</vt:lpstr>
      <vt:lpstr>Финансовое управление администрации городского округа Серебряные Пруды Московской области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городского округа Серебряные Пруды на 2017 год и на плановый период 2018 и 2019 годов для граждан</dc:title>
  <dc:creator>Администратор</dc:creator>
  <cp:lastModifiedBy>Кабанова</cp:lastModifiedBy>
  <cp:revision>755</cp:revision>
  <cp:lastPrinted>2020-11-18T12:24:31Z</cp:lastPrinted>
  <dcterms:created xsi:type="dcterms:W3CDTF">2016-12-26T11:37:29Z</dcterms:created>
  <dcterms:modified xsi:type="dcterms:W3CDTF">2020-12-28T11:54:37Z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1187127</vt:lpwstr>
  </property>
  <property fmtid="{D5CDD505-2E9C-101B-9397-08002B2CF9AE}" name="NXPowerLiteSettings" pid="3">
    <vt:lpwstr>C7000400038000</vt:lpwstr>
  </property>
  <property fmtid="{D5CDD505-2E9C-101B-9397-08002B2CF9AE}" name="NXPowerLiteVersion" pid="4">
    <vt:lpwstr>S9.0.3</vt:lpwstr>
  </property>
</Properties>
</file>